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tags/tag17.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7" r:id="rId3"/>
    <p:sldId id="305" r:id="rId4"/>
    <p:sldId id="323" r:id="rId5"/>
    <p:sldId id="409" r:id="rId6"/>
    <p:sldId id="437" r:id="rId7"/>
    <p:sldId id="436" r:id="rId8"/>
    <p:sldId id="410" r:id="rId9"/>
    <p:sldId id="320" r:id="rId10"/>
    <p:sldId id="324" r:id="rId11"/>
    <p:sldId id="412" r:id="rId12"/>
    <p:sldId id="413" r:id="rId13"/>
    <p:sldId id="414" r:id="rId14"/>
    <p:sldId id="415" r:id="rId15"/>
    <p:sldId id="447" r:id="rId16"/>
    <p:sldId id="448" r:id="rId17"/>
    <p:sldId id="449" r:id="rId18"/>
    <p:sldId id="450" r:id="rId19"/>
    <p:sldId id="452" r:id="rId20"/>
    <p:sldId id="453" r:id="rId21"/>
    <p:sldId id="454" r:id="rId22"/>
    <p:sldId id="460" r:id="rId23"/>
    <p:sldId id="456" r:id="rId24"/>
    <p:sldId id="457" r:id="rId25"/>
    <p:sldId id="458" r:id="rId26"/>
    <p:sldId id="459" r:id="rId27"/>
    <p:sldId id="461" r:id="rId28"/>
    <p:sldId id="462" r:id="rId29"/>
    <p:sldId id="463" r:id="rId30"/>
    <p:sldId id="464" r:id="rId31"/>
    <p:sldId id="466" r:id="rId32"/>
    <p:sldId id="467" r:id="rId33"/>
    <p:sldId id="468" r:id="rId34"/>
    <p:sldId id="469" r:id="rId35"/>
    <p:sldId id="470" r:id="rId36"/>
    <p:sldId id="471" r:id="rId37"/>
    <p:sldId id="473" r:id="rId38"/>
    <p:sldId id="472" r:id="rId39"/>
    <p:sldId id="474" r:id="rId40"/>
    <p:sldId id="419" r:id="rId41"/>
    <p:sldId id="475" r:id="rId42"/>
    <p:sldId id="476" r:id="rId43"/>
    <p:sldId id="477" r:id="rId44"/>
    <p:sldId id="478" r:id="rId45"/>
    <p:sldId id="479" r:id="rId46"/>
    <p:sldId id="481" r:id="rId47"/>
    <p:sldId id="480" r:id="rId48"/>
    <p:sldId id="407" r:id="rId49"/>
  </p:sldIdLst>
  <p:sldSz cx="12192000" cy="6858000"/>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575" autoAdjust="0"/>
  </p:normalViewPr>
  <p:slideViewPr>
    <p:cSldViewPr>
      <p:cViewPr varScale="1">
        <p:scale>
          <a:sx n="102" d="100"/>
          <a:sy n="102" d="100"/>
        </p:scale>
        <p:origin x="504" y="1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1218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2"/>
          </a:xfrm>
          <a:prstGeom prst="rect">
            <a:avLst/>
          </a:prstGeom>
        </p:spPr>
        <p:txBody>
          <a:bodyPr vert="horz" lIns="99055" tIns="49528" rIns="99055" bIns="49528" rtlCol="0"/>
          <a:lstStyle>
            <a:lvl1pPr algn="l">
              <a:defRPr sz="1300"/>
            </a:lvl1pPr>
          </a:lstStyle>
          <a:p>
            <a:endParaRPr lang="en-GB" dirty="0"/>
          </a:p>
        </p:txBody>
      </p:sp>
      <p:sp>
        <p:nvSpPr>
          <p:cNvPr id="3" name="Date Placeholder 2"/>
          <p:cNvSpPr>
            <a:spLocks noGrp="1"/>
          </p:cNvSpPr>
          <p:nvPr>
            <p:ph type="dt" idx="1"/>
          </p:nvPr>
        </p:nvSpPr>
        <p:spPr>
          <a:xfrm>
            <a:off x="4023093" y="0"/>
            <a:ext cx="3077739" cy="511652"/>
          </a:xfrm>
          <a:prstGeom prst="rect">
            <a:avLst/>
          </a:prstGeom>
        </p:spPr>
        <p:txBody>
          <a:bodyPr vert="horz" lIns="99055" tIns="49528" rIns="99055" bIns="49528" rtlCol="0"/>
          <a:lstStyle>
            <a:lvl1pPr algn="r">
              <a:defRPr sz="1300"/>
            </a:lvl1pPr>
          </a:lstStyle>
          <a:p>
            <a:fld id="{C89B0AB8-3F60-4EF1-B932-F961F95F794B}" type="datetimeFigureOut">
              <a:rPr lang="en-US" smtClean="0"/>
              <a:pPr/>
              <a:t>12/19/2015</a:t>
            </a:fld>
            <a:endParaRPr lang="en-GB" dirty="0"/>
          </a:p>
        </p:txBody>
      </p:sp>
      <p:sp>
        <p:nvSpPr>
          <p:cNvPr id="4" name="Slide Image Placeholder 3"/>
          <p:cNvSpPr>
            <a:spLocks noGrp="1" noRot="1" noChangeAspect="1"/>
          </p:cNvSpPr>
          <p:nvPr>
            <p:ph type="sldImg" idx="2"/>
          </p:nvPr>
        </p:nvSpPr>
        <p:spPr>
          <a:xfrm>
            <a:off x="141288" y="768350"/>
            <a:ext cx="6819900" cy="3836988"/>
          </a:xfrm>
          <a:prstGeom prst="rect">
            <a:avLst/>
          </a:prstGeom>
          <a:noFill/>
          <a:ln w="12700">
            <a:solidFill>
              <a:prstClr val="black"/>
            </a:solidFill>
          </a:ln>
        </p:spPr>
        <p:txBody>
          <a:bodyPr vert="horz" lIns="99055" tIns="49528" rIns="99055" bIns="49528" rtlCol="0" anchor="ctr"/>
          <a:lstStyle/>
          <a:p>
            <a:endParaRPr lang="en-GB" dirty="0"/>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9055" tIns="49528" rIns="99055" bIns="495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19598"/>
            <a:ext cx="3077739" cy="511652"/>
          </a:xfrm>
          <a:prstGeom prst="rect">
            <a:avLst/>
          </a:prstGeom>
        </p:spPr>
        <p:txBody>
          <a:bodyPr vert="horz" lIns="99055" tIns="49528" rIns="99055" bIns="49528"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093" y="9719598"/>
            <a:ext cx="3077739" cy="511652"/>
          </a:xfrm>
          <a:prstGeom prst="rect">
            <a:avLst/>
          </a:prstGeom>
        </p:spPr>
        <p:txBody>
          <a:bodyPr vert="horz" lIns="99055" tIns="49528" rIns="99055" bIns="49528" rtlCol="0" anchor="b"/>
          <a:lstStyle>
            <a:lvl1pPr algn="r">
              <a:defRPr sz="1300"/>
            </a:lvl1pPr>
          </a:lstStyle>
          <a:p>
            <a:fld id="{26416A4B-906D-4CC9-BAEE-FE38323E0DB3}" type="slidenum">
              <a:rPr lang="en-GB" smtClean="0"/>
              <a:pPr/>
              <a:t>‹#›</a:t>
            </a:fld>
            <a:endParaRPr lang="en-GB" dirty="0"/>
          </a:p>
        </p:txBody>
      </p:sp>
    </p:spTree>
    <p:extLst>
      <p:ext uri="{BB962C8B-B14F-4D97-AF65-F5344CB8AC3E}">
        <p14:creationId xmlns:p14="http://schemas.microsoft.com/office/powerpoint/2010/main" val="2096227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1</a:t>
            </a:fld>
            <a:endParaRPr lang="en-GB" dirty="0"/>
          </a:p>
        </p:txBody>
      </p:sp>
    </p:spTree>
    <p:extLst>
      <p:ext uri="{BB962C8B-B14F-4D97-AF65-F5344CB8AC3E}">
        <p14:creationId xmlns:p14="http://schemas.microsoft.com/office/powerpoint/2010/main" val="3610441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864503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423968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555662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3723950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42875" y="768350"/>
            <a:ext cx="6819900" cy="3836988"/>
          </a:xfrm>
          <a:ln/>
        </p:spPr>
      </p:sp>
      <p:sp>
        <p:nvSpPr>
          <p:cNvPr id="15053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875843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244506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616801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4183528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282535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282864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2</a:t>
            </a:fld>
            <a:endParaRPr lang="en-GB" dirty="0"/>
          </a:p>
        </p:txBody>
      </p:sp>
    </p:spTree>
    <p:extLst>
      <p:ext uri="{BB962C8B-B14F-4D97-AF65-F5344CB8AC3E}">
        <p14:creationId xmlns:p14="http://schemas.microsoft.com/office/powerpoint/2010/main" val="680156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4281058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2560719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8" y="768350"/>
            <a:ext cx="6819900" cy="3836988"/>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3</a:t>
            </a:fld>
            <a:endParaRPr lang="en-GB" dirty="0"/>
          </a:p>
        </p:txBody>
      </p:sp>
    </p:spTree>
    <p:extLst>
      <p:ext uri="{BB962C8B-B14F-4D97-AF65-F5344CB8AC3E}">
        <p14:creationId xmlns:p14="http://schemas.microsoft.com/office/powerpoint/2010/main" val="952710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416A4B-906D-4CC9-BAEE-FE38323E0DB3}" type="slidenum">
              <a:rPr lang="en-GB" smtClean="0"/>
              <a:pPr/>
              <a:t>8</a:t>
            </a:fld>
            <a:endParaRPr lang="en-GB" dirty="0"/>
          </a:p>
        </p:txBody>
      </p:sp>
    </p:spTree>
    <p:extLst>
      <p:ext uri="{BB962C8B-B14F-4D97-AF65-F5344CB8AC3E}">
        <p14:creationId xmlns:p14="http://schemas.microsoft.com/office/powerpoint/2010/main" val="297077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GB" dirty="0" smtClean="0"/>
              <a:t>Date</a:t>
            </a:r>
          </a:p>
        </p:txBody>
      </p:sp>
      <p:sp>
        <p:nvSpPr>
          <p:cNvPr id="80899" name="Rectangle 7"/>
          <p:cNvSpPr>
            <a:spLocks noGrp="1" noChangeArrowheads="1"/>
          </p:cNvSpPr>
          <p:nvPr>
            <p:ph type="sldNum" sz="quarter" idx="5"/>
          </p:nvPr>
        </p:nvSpPr>
        <p:spPr>
          <a:noFill/>
        </p:spPr>
        <p:txBody>
          <a:bodyPr/>
          <a:lstStyle/>
          <a:p>
            <a:fld id="{96BA0FF7-33CA-4C78-8D32-DDB614B1B5FF}" type="slidenum">
              <a:rPr lang="en-GB" smtClean="0"/>
              <a:pPr/>
              <a:t>9</a:t>
            </a:fld>
            <a:endParaRPr lang="en-GB" dirty="0" smtClean="0"/>
          </a:p>
        </p:txBody>
      </p:sp>
      <p:sp>
        <p:nvSpPr>
          <p:cNvPr id="80900" name="Rectangle 2"/>
          <p:cNvSpPr>
            <a:spLocks noGrp="1" noRot="1" noChangeAspect="1" noChangeArrowheads="1" noTextEdit="1"/>
          </p:cNvSpPr>
          <p:nvPr>
            <p:ph type="sldImg"/>
          </p:nvPr>
        </p:nvSpPr>
        <p:spPr>
          <a:xfrm>
            <a:off x="146050" y="768350"/>
            <a:ext cx="6823075" cy="3838575"/>
          </a:xfrm>
          <a:ln/>
        </p:spPr>
      </p:sp>
      <p:sp>
        <p:nvSpPr>
          <p:cNvPr id="80901" name="Rectangle 3"/>
          <p:cNvSpPr>
            <a:spLocks noGrp="1" noChangeArrowheads="1"/>
          </p:cNvSpPr>
          <p:nvPr>
            <p:ph type="body" idx="1"/>
          </p:nvPr>
        </p:nvSpPr>
        <p:spPr>
          <a:xfrm>
            <a:off x="711893" y="4860687"/>
            <a:ext cx="5678691" cy="4604861"/>
          </a:xfrm>
          <a:noFill/>
          <a:ln/>
        </p:spPr>
        <p:txBody>
          <a:bodyPr/>
          <a:lstStyle/>
          <a:p>
            <a:pPr eaLnBrk="1" hangingPunct="1"/>
            <a:endParaRPr lang="en-US" dirty="0" smtClean="0"/>
          </a:p>
        </p:txBody>
      </p:sp>
    </p:spTree>
    <p:extLst>
      <p:ext uri="{BB962C8B-B14F-4D97-AF65-F5344CB8AC3E}">
        <p14:creationId xmlns:p14="http://schemas.microsoft.com/office/powerpoint/2010/main" val="301538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1688593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42875" y="768350"/>
            <a:ext cx="6819900" cy="3836988"/>
          </a:xfrm>
          <a:ln/>
        </p:spPr>
      </p:sp>
      <p:sp>
        <p:nvSpPr>
          <p:cNvPr id="15053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58282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42875" y="768350"/>
            <a:ext cx="6819900" cy="3836988"/>
          </a:xfrm>
          <a:ln/>
        </p:spPr>
      </p:sp>
      <p:sp>
        <p:nvSpPr>
          <p:cNvPr id="15053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732839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42875" y="768350"/>
            <a:ext cx="6819900" cy="3836988"/>
          </a:xfrm>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cs typeface="Arial" charset="0"/>
            </a:endParaRPr>
          </a:p>
        </p:txBody>
      </p:sp>
    </p:spTree>
    <p:extLst>
      <p:ext uri="{BB962C8B-B14F-4D97-AF65-F5344CB8AC3E}">
        <p14:creationId xmlns:p14="http://schemas.microsoft.com/office/powerpoint/2010/main" val="3685889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19" name="Footer Placeholder 18"/>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27" name="Slide Number Placeholder 2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5" name="Footer Placeholder 4"/>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8" name="Footer Placeholder 7"/>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9" name="Slide Number Placeholder 8"/>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4" name="Footer Placeholder 3"/>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5" name="Slide Number Placeholder 4"/>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3" name="Footer Placeholder 2"/>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4" name="Slide Number Placeholder 3"/>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566400" y="6356351"/>
            <a:ext cx="1016000" cy="365125"/>
          </a:xfrm>
          <a:prstGeom prst="rect">
            <a:avLst/>
          </a:prstGeom>
        </p:spPr>
        <p:txBody>
          <a:bodyPr/>
          <a:lstStyle/>
          <a:p>
            <a:fld id="{042AED99-7FB4-404E-8A97-64753DCE42E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7C9B81F-C347-4BEF-BFDF-29C42F48304A}" type="datetimeFigureOut">
              <a:rPr lang="en-US" smtClean="0"/>
              <a:pPr/>
              <a:t>12/19/2015</a:t>
            </a:fld>
            <a:endParaRPr lang="en-US" dirty="0"/>
          </a:p>
        </p:txBody>
      </p:sp>
      <p:sp>
        <p:nvSpPr>
          <p:cNvPr id="6" name="Footer Placeholder 5"/>
          <p:cNvSpPr>
            <a:spLocks noGrp="1"/>
          </p:cNvSpPr>
          <p:nvPr>
            <p:ph type="ftr" sz="quarter" idx="11"/>
          </p:nvPr>
        </p:nvSpPr>
        <p:spPr>
          <a:xfrm>
            <a:off x="3556000" y="6356351"/>
            <a:ext cx="4470400" cy="365125"/>
          </a:xfrm>
          <a:prstGeom prst="rect">
            <a:avLst/>
          </a:prstGeom>
        </p:spPr>
        <p:txBody>
          <a:bodyPr/>
          <a:lstStyle/>
          <a:p>
            <a:endParaRPr kumimoji="0" lang="en-US" dirty="0"/>
          </a:p>
        </p:txBody>
      </p:sp>
      <p:sp>
        <p:nvSpPr>
          <p:cNvPr id="7" name="Slide Number Placeholder 6"/>
          <p:cNvSpPr>
            <a:spLocks noGrp="1"/>
          </p:cNvSpPr>
          <p:nvPr>
            <p:ph type="sldNum" sz="quarter" idx="12"/>
          </p:nvPr>
        </p:nvSpPr>
        <p:spPr>
          <a:xfrm>
            <a:off x="10769600" y="6356351"/>
            <a:ext cx="812800" cy="365125"/>
          </a:xfrm>
          <a:prstGeom prst="rect">
            <a:avLst/>
          </a:prstGeom>
        </p:spPr>
        <p:txBody>
          <a:bodyPr/>
          <a:lstStyle/>
          <a:p>
            <a:fld id="{042AED99-7FB4-404E-8A97-64753DCE42EC}" type="slidenum">
              <a:rPr kumimoji="0" lang="en-US" smtClean="0"/>
              <a:pPr/>
              <a:t>‹#›</a:t>
            </a:fld>
            <a:endParaRPr kumimoji="0"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8530" y="2132856"/>
            <a:ext cx="9037909" cy="1343036"/>
          </a:xfrm>
        </p:spPr>
        <p:txBody>
          <a:bodyPr>
            <a:noAutofit/>
          </a:bodyPr>
          <a:lstStyle/>
          <a:p>
            <a:pPr algn="l"/>
            <a:r>
              <a:rPr lang="en-GB" sz="4000" dirty="0"/>
              <a:t>VAT and Islamic </a:t>
            </a:r>
            <a:r>
              <a:rPr lang="en-GB" sz="4000" dirty="0" smtClean="0"/>
              <a:t>finance</a:t>
            </a:r>
            <a:r>
              <a:rPr lang="en-GB" sz="4000" dirty="0"/>
              <a:t/>
            </a:r>
            <a:br>
              <a:rPr lang="en-GB" sz="4000" dirty="0"/>
            </a:br>
            <a:r>
              <a:rPr lang="en-GB" sz="4000" dirty="0"/>
              <a:t>Challenges and policy approaches</a:t>
            </a:r>
          </a:p>
        </p:txBody>
      </p:sp>
      <p:sp>
        <p:nvSpPr>
          <p:cNvPr id="3" name="Subtitle 2"/>
          <p:cNvSpPr>
            <a:spLocks noGrp="1"/>
          </p:cNvSpPr>
          <p:nvPr>
            <p:ph type="subTitle" idx="1"/>
          </p:nvPr>
        </p:nvSpPr>
        <p:spPr>
          <a:xfrm>
            <a:off x="1030387" y="3861048"/>
            <a:ext cx="7854696" cy="1752600"/>
          </a:xfrm>
        </p:spPr>
        <p:txBody>
          <a:bodyPr>
            <a:normAutofit/>
          </a:bodyPr>
          <a:lstStyle/>
          <a:p>
            <a:pPr algn="l"/>
            <a:r>
              <a:rPr lang="en-GB" dirty="0" smtClean="0"/>
              <a:t>Mohammed Amin</a:t>
            </a:r>
          </a:p>
          <a:p>
            <a:pPr algn="l"/>
            <a:r>
              <a:rPr lang="en-GB" dirty="0" smtClean="0"/>
              <a:t>November 2015</a:t>
            </a:r>
          </a:p>
        </p:txBody>
      </p:sp>
      <p:sp>
        <p:nvSpPr>
          <p:cNvPr id="4" name="TextBox 3"/>
          <p:cNvSpPr txBox="1"/>
          <p:nvPr/>
        </p:nvSpPr>
        <p:spPr>
          <a:xfrm>
            <a:off x="983432" y="1196752"/>
            <a:ext cx="8340574" cy="400110"/>
          </a:xfrm>
          <a:prstGeom prst="rect">
            <a:avLst/>
          </a:prstGeom>
          <a:noFill/>
        </p:spPr>
        <p:txBody>
          <a:bodyPr wrap="square" rtlCol="0">
            <a:spAutoFit/>
          </a:bodyPr>
          <a:lstStyle/>
          <a:p>
            <a:r>
              <a:rPr lang="en-GB" sz="2000" dirty="0"/>
              <a:t>Sixth Meeting of the Middle East/North Africa Tax Forum - Doha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584" y="2780928"/>
            <a:ext cx="7772400" cy="1362456"/>
          </a:xfrm>
        </p:spPr>
        <p:txBody>
          <a:bodyPr/>
          <a:lstStyle/>
          <a:p>
            <a:pPr algn="ctr"/>
            <a:r>
              <a:rPr lang="en-GB" dirty="0" smtClean="0"/>
              <a:t>Recap on VAT</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10</a:t>
            </a:fld>
            <a:endParaRPr lang="en-GB" sz="1200" dirty="0"/>
          </a:p>
        </p:txBody>
      </p:sp>
    </p:spTree>
    <p:extLst>
      <p:ext uri="{BB962C8B-B14F-4D97-AF65-F5344CB8AC3E}">
        <p14:creationId xmlns:p14="http://schemas.microsoft.com/office/powerpoint/2010/main" val="215306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268760"/>
            <a:ext cx="10972800" cy="794352"/>
          </a:xfrm>
        </p:spPr>
        <p:txBody>
          <a:bodyPr>
            <a:normAutofit fontScale="90000"/>
          </a:bodyPr>
          <a:lstStyle/>
          <a:p>
            <a:r>
              <a:rPr lang="en-GB" dirty="0" smtClean="0"/>
              <a:t>Value added tax	</a:t>
            </a:r>
            <a:endParaRPr lang="en-GB" dirty="0"/>
          </a:p>
        </p:txBody>
      </p:sp>
      <p:sp>
        <p:nvSpPr>
          <p:cNvPr id="3" name="Content Placeholder 2"/>
          <p:cNvSpPr>
            <a:spLocks noGrp="1"/>
          </p:cNvSpPr>
          <p:nvPr>
            <p:ph idx="1"/>
          </p:nvPr>
        </p:nvSpPr>
        <p:spPr>
          <a:xfrm>
            <a:off x="1055440" y="2492896"/>
            <a:ext cx="10972800" cy="2141592"/>
          </a:xfrm>
        </p:spPr>
        <p:txBody>
          <a:bodyPr/>
          <a:lstStyle/>
          <a:p>
            <a:r>
              <a:rPr lang="en-GB" dirty="0" smtClean="0"/>
              <a:t>A tax on value added</a:t>
            </a:r>
          </a:p>
          <a:p>
            <a:r>
              <a:rPr lang="en-GB" dirty="0" smtClean="0"/>
              <a:t>Charged at each stage of the production / sales chain</a:t>
            </a:r>
          </a:p>
          <a:p>
            <a:r>
              <a:rPr lang="en-GB" dirty="0" smtClean="0"/>
              <a:t>Applies to supplies of goods and services</a:t>
            </a:r>
          </a:p>
          <a:p>
            <a:r>
              <a:rPr lang="en-GB" dirty="0" smtClean="0"/>
              <a:t>Borne by the final consumer</a:t>
            </a:r>
            <a:endParaRPr lang="en-GB" dirty="0"/>
          </a:p>
        </p:txBody>
      </p:sp>
      <p:sp>
        <p:nvSpPr>
          <p:cNvPr id="4" name="Slide Number Placeholder 8"/>
          <p:cNvSpPr txBox="1">
            <a:spLocks/>
          </p:cNvSpPr>
          <p:nvPr/>
        </p:nvSpPr>
        <p:spPr>
          <a:xfrm>
            <a:off x="1055440" y="6309320"/>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11</a:t>
            </a:fld>
            <a:endParaRPr lang="en-GB" sz="1200" dirty="0"/>
          </a:p>
        </p:txBody>
      </p:sp>
    </p:spTree>
    <p:extLst>
      <p:ext uri="{BB962C8B-B14F-4D97-AF65-F5344CB8AC3E}">
        <p14:creationId xmlns:p14="http://schemas.microsoft.com/office/powerpoint/2010/main" val="95548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947" y="1279416"/>
            <a:ext cx="6229350" cy="541758"/>
          </a:xfrm>
        </p:spPr>
        <p:txBody>
          <a:bodyPr>
            <a:noAutofit/>
          </a:bodyPr>
          <a:lstStyle/>
          <a:p>
            <a:r>
              <a:rPr lang="en-GB" sz="4400" dirty="0" smtClean="0"/>
              <a:t>The value chain</a:t>
            </a:r>
            <a:endParaRPr lang="en-GB" sz="4400" dirty="0"/>
          </a:p>
        </p:txBody>
      </p:sp>
      <p:sp>
        <p:nvSpPr>
          <p:cNvPr id="3" name="Rectangle 6"/>
          <p:cNvSpPr>
            <a:spLocks noChangeArrowheads="1"/>
          </p:cNvSpPr>
          <p:nvPr/>
        </p:nvSpPr>
        <p:spPr bwMode="blackWhite">
          <a:xfrm>
            <a:off x="3827750" y="2241119"/>
            <a:ext cx="962081" cy="539561"/>
          </a:xfrm>
          <a:prstGeom prst="rect">
            <a:avLst/>
          </a:prstGeom>
          <a:solidFill>
            <a:schemeClr val="accent1">
              <a:alpha val="15000"/>
            </a:schemeClr>
          </a:solidFill>
          <a:ln w="9525">
            <a:solidFill>
              <a:schemeClr val="folHlink"/>
            </a:solidFill>
            <a:round/>
            <a:headEnd/>
            <a:tailEnd/>
          </a:ln>
        </p:spPr>
        <p:txBody>
          <a:bodyPr wrap="none" lIns="47620" tIns="0" rIns="48595" bIns="0" anchor="ctr"/>
          <a:lstStyle/>
          <a:p>
            <a:pPr algn="ctr"/>
            <a:r>
              <a:rPr lang="en-GB" sz="1600" dirty="0">
                <a:solidFill>
                  <a:srgbClr val="000000"/>
                </a:solidFill>
              </a:rPr>
              <a:t>Mining </a:t>
            </a:r>
          </a:p>
          <a:p>
            <a:pPr algn="ctr"/>
            <a:r>
              <a:rPr lang="en-GB" sz="1600" dirty="0">
                <a:solidFill>
                  <a:srgbClr val="000000"/>
                </a:solidFill>
              </a:rPr>
              <a:t>business</a:t>
            </a:r>
          </a:p>
        </p:txBody>
      </p:sp>
      <p:sp>
        <p:nvSpPr>
          <p:cNvPr id="4" name="Rectangle 6"/>
          <p:cNvSpPr>
            <a:spLocks noChangeArrowheads="1"/>
          </p:cNvSpPr>
          <p:nvPr/>
        </p:nvSpPr>
        <p:spPr bwMode="blackWhite">
          <a:xfrm>
            <a:off x="6366030" y="2355419"/>
            <a:ext cx="1296144" cy="539561"/>
          </a:xfrm>
          <a:prstGeom prst="rect">
            <a:avLst/>
          </a:prstGeom>
          <a:solidFill>
            <a:schemeClr val="accent1">
              <a:alpha val="15000"/>
            </a:schemeClr>
          </a:solidFill>
          <a:ln w="9525">
            <a:solidFill>
              <a:schemeClr val="folHlink"/>
            </a:solidFill>
            <a:round/>
            <a:headEnd/>
            <a:tailEnd/>
          </a:ln>
        </p:spPr>
        <p:txBody>
          <a:bodyPr wrap="none" lIns="47620" tIns="0" rIns="48595" bIns="0" anchor="ctr"/>
          <a:lstStyle/>
          <a:p>
            <a:pPr algn="ctr"/>
            <a:r>
              <a:rPr lang="en-GB" sz="1600" dirty="0">
                <a:solidFill>
                  <a:srgbClr val="000000"/>
                </a:solidFill>
              </a:rPr>
              <a:t>Manufacturing</a:t>
            </a:r>
          </a:p>
          <a:p>
            <a:pPr algn="ctr"/>
            <a:r>
              <a:rPr lang="en-GB" sz="1600" dirty="0">
                <a:solidFill>
                  <a:srgbClr val="000000"/>
                </a:solidFill>
              </a:rPr>
              <a:t>business</a:t>
            </a:r>
          </a:p>
        </p:txBody>
      </p:sp>
      <p:sp>
        <p:nvSpPr>
          <p:cNvPr id="5" name="Rectangle 6"/>
          <p:cNvSpPr>
            <a:spLocks noChangeArrowheads="1"/>
          </p:cNvSpPr>
          <p:nvPr/>
        </p:nvSpPr>
        <p:spPr bwMode="blackWhite">
          <a:xfrm>
            <a:off x="6533059" y="4452291"/>
            <a:ext cx="962081" cy="539561"/>
          </a:xfrm>
          <a:prstGeom prst="rect">
            <a:avLst/>
          </a:prstGeom>
          <a:solidFill>
            <a:schemeClr val="accent1">
              <a:alpha val="15000"/>
            </a:schemeClr>
          </a:solidFill>
          <a:ln w="9525">
            <a:solidFill>
              <a:schemeClr val="folHlink"/>
            </a:solidFill>
            <a:round/>
            <a:headEnd/>
            <a:tailEnd/>
          </a:ln>
        </p:spPr>
        <p:txBody>
          <a:bodyPr wrap="none" lIns="47620" tIns="0" rIns="48595" bIns="0" anchor="ctr"/>
          <a:lstStyle/>
          <a:p>
            <a:pPr algn="ctr"/>
            <a:r>
              <a:rPr lang="en-GB" sz="1600" dirty="0">
                <a:solidFill>
                  <a:srgbClr val="000000"/>
                </a:solidFill>
              </a:rPr>
              <a:t>Final </a:t>
            </a:r>
          </a:p>
          <a:p>
            <a:pPr algn="ctr"/>
            <a:r>
              <a:rPr lang="en-GB" sz="1600" dirty="0">
                <a:solidFill>
                  <a:srgbClr val="000000"/>
                </a:solidFill>
              </a:rPr>
              <a:t>consumer</a:t>
            </a:r>
          </a:p>
        </p:txBody>
      </p:sp>
      <p:sp>
        <p:nvSpPr>
          <p:cNvPr id="7" name="Oval 16"/>
          <p:cNvSpPr>
            <a:spLocks noChangeArrowheads="1"/>
          </p:cNvSpPr>
          <p:nvPr/>
        </p:nvSpPr>
        <p:spPr bwMode="blackWhite">
          <a:xfrm>
            <a:off x="3818912" y="4742920"/>
            <a:ext cx="1134126" cy="688571"/>
          </a:xfrm>
          <a:prstGeom prst="ellipse">
            <a:avLst/>
          </a:prstGeom>
          <a:solidFill>
            <a:schemeClr val="accent1">
              <a:alpha val="15000"/>
            </a:schemeClr>
          </a:solidFill>
          <a:ln w="9525">
            <a:solidFill>
              <a:schemeClr val="folHlink"/>
            </a:solidFill>
            <a:round/>
            <a:headEnd/>
            <a:tailEnd/>
          </a:ln>
        </p:spPr>
        <p:txBody>
          <a:bodyPr wrap="none" lIns="47620" tIns="0" rIns="48595" bIns="0" anchor="ctr"/>
          <a:lstStyle/>
          <a:p>
            <a:pPr algn="ctr"/>
            <a:r>
              <a:rPr lang="en-GB" sz="1600" dirty="0">
                <a:solidFill>
                  <a:srgbClr val="000000"/>
                </a:solidFill>
              </a:rPr>
              <a:t>Earth</a:t>
            </a:r>
          </a:p>
        </p:txBody>
      </p:sp>
      <p:sp>
        <p:nvSpPr>
          <p:cNvPr id="8" name="Line 16"/>
          <p:cNvSpPr>
            <a:spLocks noChangeShapeType="1"/>
          </p:cNvSpPr>
          <p:nvPr/>
        </p:nvSpPr>
        <p:spPr bwMode="blackWhite">
          <a:xfrm flipH="1" flipV="1">
            <a:off x="4385975" y="2780678"/>
            <a:ext cx="0" cy="196224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sz="1600" dirty="0"/>
          </a:p>
        </p:txBody>
      </p:sp>
      <p:sp>
        <p:nvSpPr>
          <p:cNvPr id="9" name="TextBox 8"/>
          <p:cNvSpPr txBox="1"/>
          <p:nvPr/>
        </p:nvSpPr>
        <p:spPr>
          <a:xfrm>
            <a:off x="4492640" y="3244805"/>
            <a:ext cx="1296144" cy="1077218"/>
          </a:xfrm>
          <a:prstGeom prst="rect">
            <a:avLst/>
          </a:prstGeom>
          <a:noFill/>
        </p:spPr>
        <p:txBody>
          <a:bodyPr wrap="square" rtlCol="0">
            <a:spAutoFit/>
          </a:bodyPr>
          <a:lstStyle/>
          <a:p>
            <a:r>
              <a:rPr lang="en-GB" sz="1600" dirty="0"/>
              <a:t>Extract raw materials from own mine</a:t>
            </a:r>
          </a:p>
        </p:txBody>
      </p:sp>
      <p:sp>
        <p:nvSpPr>
          <p:cNvPr id="10" name="Line 16"/>
          <p:cNvSpPr>
            <a:spLocks noChangeShapeType="1"/>
          </p:cNvSpPr>
          <p:nvPr/>
        </p:nvSpPr>
        <p:spPr bwMode="blackWhite">
          <a:xfrm>
            <a:off x="4789828" y="2510899"/>
            <a:ext cx="1576202" cy="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sz="1600" dirty="0"/>
          </a:p>
        </p:txBody>
      </p:sp>
      <p:sp>
        <p:nvSpPr>
          <p:cNvPr id="11" name="Line 16"/>
          <p:cNvSpPr>
            <a:spLocks noChangeShapeType="1"/>
          </p:cNvSpPr>
          <p:nvPr/>
        </p:nvSpPr>
        <p:spPr bwMode="blackWhite">
          <a:xfrm>
            <a:off x="7014100" y="2894979"/>
            <a:ext cx="18004" cy="155731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sz="1600" dirty="0"/>
          </a:p>
        </p:txBody>
      </p:sp>
      <p:sp>
        <p:nvSpPr>
          <p:cNvPr id="12" name="TextBox 11"/>
          <p:cNvSpPr txBox="1"/>
          <p:nvPr/>
        </p:nvSpPr>
        <p:spPr>
          <a:xfrm>
            <a:off x="4954192" y="2216918"/>
            <a:ext cx="945105" cy="584775"/>
          </a:xfrm>
          <a:prstGeom prst="rect">
            <a:avLst/>
          </a:prstGeom>
          <a:noFill/>
        </p:spPr>
        <p:txBody>
          <a:bodyPr wrap="square" rtlCol="0">
            <a:spAutoFit/>
          </a:bodyPr>
          <a:lstStyle/>
          <a:p>
            <a:r>
              <a:rPr lang="en-GB" sz="1600" dirty="0"/>
              <a:t>Price 100</a:t>
            </a:r>
          </a:p>
        </p:txBody>
      </p:sp>
      <p:sp>
        <p:nvSpPr>
          <p:cNvPr id="13" name="TextBox 12"/>
          <p:cNvSpPr txBox="1"/>
          <p:nvPr/>
        </p:nvSpPr>
        <p:spPr>
          <a:xfrm>
            <a:off x="7040592" y="3370891"/>
            <a:ext cx="945105" cy="584775"/>
          </a:xfrm>
          <a:prstGeom prst="rect">
            <a:avLst/>
          </a:prstGeom>
          <a:noFill/>
        </p:spPr>
        <p:txBody>
          <a:bodyPr wrap="square" rtlCol="0">
            <a:spAutoFit/>
          </a:bodyPr>
          <a:lstStyle/>
          <a:p>
            <a:r>
              <a:rPr lang="en-GB" sz="1600" dirty="0"/>
              <a:t>Price 150</a:t>
            </a:r>
          </a:p>
        </p:txBody>
      </p:sp>
      <p:sp>
        <p:nvSpPr>
          <p:cNvPr id="14" name="Line 14"/>
          <p:cNvSpPr>
            <a:spLocks noChangeShapeType="1"/>
          </p:cNvSpPr>
          <p:nvPr/>
        </p:nvSpPr>
        <p:spPr bwMode="blackWhite">
          <a:xfrm flipH="1">
            <a:off x="2855640" y="2780678"/>
            <a:ext cx="972108" cy="1021728"/>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sz="1600" dirty="0"/>
          </a:p>
        </p:txBody>
      </p:sp>
      <p:sp>
        <p:nvSpPr>
          <p:cNvPr id="15" name="TextBox 14"/>
          <p:cNvSpPr txBox="1"/>
          <p:nvPr/>
        </p:nvSpPr>
        <p:spPr>
          <a:xfrm>
            <a:off x="2149880" y="3802408"/>
            <a:ext cx="1026114" cy="830997"/>
          </a:xfrm>
          <a:prstGeom prst="rect">
            <a:avLst/>
          </a:prstGeom>
          <a:noFill/>
        </p:spPr>
        <p:txBody>
          <a:bodyPr wrap="square" rtlCol="0">
            <a:spAutoFit/>
          </a:bodyPr>
          <a:lstStyle/>
          <a:p>
            <a:r>
              <a:rPr lang="en-GB" sz="1600" dirty="0"/>
              <a:t>Wages and profits</a:t>
            </a:r>
          </a:p>
        </p:txBody>
      </p:sp>
      <p:sp>
        <p:nvSpPr>
          <p:cNvPr id="16" name="TextBox 15"/>
          <p:cNvSpPr txBox="1"/>
          <p:nvPr/>
        </p:nvSpPr>
        <p:spPr>
          <a:xfrm>
            <a:off x="2672677" y="3249754"/>
            <a:ext cx="567063" cy="338554"/>
          </a:xfrm>
          <a:prstGeom prst="rect">
            <a:avLst/>
          </a:prstGeom>
          <a:noFill/>
        </p:spPr>
        <p:txBody>
          <a:bodyPr wrap="square" rtlCol="0">
            <a:spAutoFit/>
          </a:bodyPr>
          <a:lstStyle/>
          <a:p>
            <a:r>
              <a:rPr lang="en-GB" sz="1600" dirty="0"/>
              <a:t>100</a:t>
            </a:r>
          </a:p>
        </p:txBody>
      </p:sp>
      <p:sp>
        <p:nvSpPr>
          <p:cNvPr id="17" name="TextBox 16"/>
          <p:cNvSpPr txBox="1"/>
          <p:nvPr/>
        </p:nvSpPr>
        <p:spPr>
          <a:xfrm>
            <a:off x="8049218" y="1986956"/>
            <a:ext cx="567063" cy="338554"/>
          </a:xfrm>
          <a:prstGeom prst="rect">
            <a:avLst/>
          </a:prstGeom>
          <a:noFill/>
        </p:spPr>
        <p:txBody>
          <a:bodyPr wrap="square" rtlCol="0">
            <a:spAutoFit/>
          </a:bodyPr>
          <a:lstStyle/>
          <a:p>
            <a:r>
              <a:rPr lang="en-GB" sz="1600" dirty="0"/>
              <a:t>50</a:t>
            </a:r>
          </a:p>
        </p:txBody>
      </p:sp>
      <p:sp>
        <p:nvSpPr>
          <p:cNvPr id="18" name="Line 14"/>
          <p:cNvSpPr>
            <a:spLocks noChangeShapeType="1"/>
          </p:cNvSpPr>
          <p:nvPr/>
        </p:nvSpPr>
        <p:spPr bwMode="blackWhite">
          <a:xfrm flipV="1">
            <a:off x="7662352" y="1556792"/>
            <a:ext cx="953929" cy="798627"/>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sz="1600" dirty="0"/>
          </a:p>
        </p:txBody>
      </p:sp>
      <p:sp>
        <p:nvSpPr>
          <p:cNvPr id="19" name="TextBox 18"/>
          <p:cNvSpPr txBox="1"/>
          <p:nvPr/>
        </p:nvSpPr>
        <p:spPr>
          <a:xfrm>
            <a:off x="8544272" y="1139821"/>
            <a:ext cx="1026114" cy="830997"/>
          </a:xfrm>
          <a:prstGeom prst="rect">
            <a:avLst/>
          </a:prstGeom>
          <a:noFill/>
        </p:spPr>
        <p:txBody>
          <a:bodyPr wrap="square" rtlCol="0">
            <a:spAutoFit/>
          </a:bodyPr>
          <a:lstStyle/>
          <a:p>
            <a:r>
              <a:rPr lang="en-GB" sz="1600" dirty="0"/>
              <a:t>Wages and profits</a:t>
            </a:r>
          </a:p>
        </p:txBody>
      </p:sp>
      <p:sp>
        <p:nvSpPr>
          <p:cNvPr id="20" name="Slide Number Placeholder 8"/>
          <p:cNvSpPr txBox="1">
            <a:spLocks/>
          </p:cNvSpPr>
          <p:nvPr/>
        </p:nvSpPr>
        <p:spPr>
          <a:xfrm>
            <a:off x="1031778" y="6309320"/>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a:pPr/>
              <a:t>12</a:t>
            </a:fld>
            <a:endParaRPr lang="en-GB" sz="1200" dirty="0"/>
          </a:p>
        </p:txBody>
      </p:sp>
    </p:spTree>
    <p:extLst>
      <p:ext uri="{BB962C8B-B14F-4D97-AF65-F5344CB8AC3E}">
        <p14:creationId xmlns:p14="http://schemas.microsoft.com/office/powerpoint/2010/main" val="2789322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161" y="1263856"/>
            <a:ext cx="6229350" cy="541758"/>
          </a:xfrm>
        </p:spPr>
        <p:txBody>
          <a:bodyPr>
            <a:normAutofit fontScale="90000"/>
          </a:bodyPr>
          <a:lstStyle/>
          <a:p>
            <a:r>
              <a:rPr lang="en-GB" dirty="0" smtClean="0"/>
              <a:t>VAT for miner</a:t>
            </a:r>
            <a:endParaRPr lang="en-GB" dirty="0"/>
          </a:p>
        </p:txBody>
      </p:sp>
      <p:sp>
        <p:nvSpPr>
          <p:cNvPr id="3" name="Rectangle 6"/>
          <p:cNvSpPr>
            <a:spLocks noChangeArrowheads="1"/>
          </p:cNvSpPr>
          <p:nvPr/>
        </p:nvSpPr>
        <p:spPr bwMode="blackWhite">
          <a:xfrm>
            <a:off x="3827750" y="2241119"/>
            <a:ext cx="962081" cy="539561"/>
          </a:xfrm>
          <a:prstGeom prst="rect">
            <a:avLst/>
          </a:prstGeom>
          <a:solidFill>
            <a:schemeClr val="accent1">
              <a:alpha val="15000"/>
            </a:schemeClr>
          </a:solidFill>
          <a:ln w="9525">
            <a:solidFill>
              <a:schemeClr val="folHlink"/>
            </a:solidFill>
            <a:round/>
            <a:headEnd/>
            <a:tailEnd/>
          </a:ln>
        </p:spPr>
        <p:txBody>
          <a:bodyPr wrap="none" lIns="47620" tIns="0" rIns="48595" bIns="0" anchor="ctr"/>
          <a:lstStyle/>
          <a:p>
            <a:pPr algn="ctr"/>
            <a:r>
              <a:rPr lang="en-GB" dirty="0">
                <a:solidFill>
                  <a:srgbClr val="000000"/>
                </a:solidFill>
              </a:rPr>
              <a:t>Mining </a:t>
            </a:r>
          </a:p>
          <a:p>
            <a:pPr algn="ctr"/>
            <a:r>
              <a:rPr lang="en-GB" dirty="0">
                <a:solidFill>
                  <a:srgbClr val="000000"/>
                </a:solidFill>
              </a:rPr>
              <a:t>business</a:t>
            </a:r>
          </a:p>
        </p:txBody>
      </p:sp>
      <p:sp>
        <p:nvSpPr>
          <p:cNvPr id="7" name="Oval 16"/>
          <p:cNvSpPr>
            <a:spLocks noChangeArrowheads="1"/>
          </p:cNvSpPr>
          <p:nvPr/>
        </p:nvSpPr>
        <p:spPr bwMode="blackWhite">
          <a:xfrm>
            <a:off x="3827748" y="4594158"/>
            <a:ext cx="1134126" cy="688571"/>
          </a:xfrm>
          <a:prstGeom prst="ellipse">
            <a:avLst/>
          </a:prstGeom>
          <a:solidFill>
            <a:schemeClr val="accent1">
              <a:alpha val="15000"/>
            </a:schemeClr>
          </a:solidFill>
          <a:ln w="9525">
            <a:solidFill>
              <a:schemeClr val="folHlink"/>
            </a:solidFill>
            <a:round/>
            <a:headEnd/>
            <a:tailEnd/>
          </a:ln>
        </p:spPr>
        <p:txBody>
          <a:bodyPr wrap="none" lIns="47620" tIns="0" rIns="48595" bIns="0" anchor="ctr"/>
          <a:lstStyle/>
          <a:p>
            <a:pPr algn="ctr"/>
            <a:r>
              <a:rPr lang="en-GB" dirty="0">
                <a:solidFill>
                  <a:srgbClr val="000000"/>
                </a:solidFill>
              </a:rPr>
              <a:t>Earth</a:t>
            </a:r>
          </a:p>
        </p:txBody>
      </p:sp>
      <p:sp>
        <p:nvSpPr>
          <p:cNvPr id="8" name="Line 16"/>
          <p:cNvSpPr>
            <a:spLocks noChangeShapeType="1"/>
          </p:cNvSpPr>
          <p:nvPr/>
        </p:nvSpPr>
        <p:spPr bwMode="blackWhite">
          <a:xfrm flipV="1">
            <a:off x="4365465" y="2780678"/>
            <a:ext cx="20510" cy="1813479"/>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dirty="0"/>
          </a:p>
        </p:txBody>
      </p:sp>
      <p:sp>
        <p:nvSpPr>
          <p:cNvPr id="9" name="TextBox 8"/>
          <p:cNvSpPr txBox="1"/>
          <p:nvPr/>
        </p:nvSpPr>
        <p:spPr>
          <a:xfrm>
            <a:off x="4533443" y="3006706"/>
            <a:ext cx="1296144" cy="1477328"/>
          </a:xfrm>
          <a:prstGeom prst="rect">
            <a:avLst/>
          </a:prstGeom>
          <a:noFill/>
        </p:spPr>
        <p:txBody>
          <a:bodyPr wrap="square" rtlCol="0">
            <a:spAutoFit/>
          </a:bodyPr>
          <a:lstStyle/>
          <a:p>
            <a:r>
              <a:rPr lang="en-GB" dirty="0"/>
              <a:t>Extract raw materials from own mine</a:t>
            </a:r>
          </a:p>
        </p:txBody>
      </p:sp>
      <p:sp>
        <p:nvSpPr>
          <p:cNvPr id="10" name="Line 16"/>
          <p:cNvSpPr>
            <a:spLocks noChangeShapeType="1"/>
          </p:cNvSpPr>
          <p:nvPr/>
        </p:nvSpPr>
        <p:spPr bwMode="blackWhite">
          <a:xfrm>
            <a:off x="4789828" y="2510899"/>
            <a:ext cx="1576202" cy="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dirty="0"/>
          </a:p>
        </p:txBody>
      </p:sp>
      <p:sp>
        <p:nvSpPr>
          <p:cNvPr id="12" name="TextBox 11"/>
          <p:cNvSpPr txBox="1"/>
          <p:nvPr/>
        </p:nvSpPr>
        <p:spPr>
          <a:xfrm>
            <a:off x="4954192" y="2216918"/>
            <a:ext cx="945105" cy="646331"/>
          </a:xfrm>
          <a:prstGeom prst="rect">
            <a:avLst/>
          </a:prstGeom>
          <a:noFill/>
        </p:spPr>
        <p:txBody>
          <a:bodyPr wrap="square" rtlCol="0">
            <a:spAutoFit/>
          </a:bodyPr>
          <a:lstStyle/>
          <a:p>
            <a:r>
              <a:rPr lang="en-GB" dirty="0"/>
              <a:t>Price 100</a:t>
            </a:r>
          </a:p>
        </p:txBody>
      </p:sp>
      <p:sp>
        <p:nvSpPr>
          <p:cNvPr id="14" name="Line 14"/>
          <p:cNvSpPr>
            <a:spLocks noChangeShapeType="1"/>
          </p:cNvSpPr>
          <p:nvPr/>
        </p:nvSpPr>
        <p:spPr bwMode="blackWhite">
          <a:xfrm flipH="1">
            <a:off x="2855640" y="2780678"/>
            <a:ext cx="972108" cy="93135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dirty="0"/>
          </a:p>
        </p:txBody>
      </p:sp>
      <p:sp>
        <p:nvSpPr>
          <p:cNvPr id="15" name="TextBox 14"/>
          <p:cNvSpPr txBox="1"/>
          <p:nvPr/>
        </p:nvSpPr>
        <p:spPr>
          <a:xfrm>
            <a:off x="2225736" y="3712039"/>
            <a:ext cx="1026114" cy="923330"/>
          </a:xfrm>
          <a:prstGeom prst="rect">
            <a:avLst/>
          </a:prstGeom>
          <a:noFill/>
        </p:spPr>
        <p:txBody>
          <a:bodyPr wrap="square" rtlCol="0">
            <a:spAutoFit/>
          </a:bodyPr>
          <a:lstStyle/>
          <a:p>
            <a:r>
              <a:rPr lang="en-GB" dirty="0"/>
              <a:t>Wages and profits</a:t>
            </a:r>
          </a:p>
        </p:txBody>
      </p:sp>
      <p:sp>
        <p:nvSpPr>
          <p:cNvPr id="16" name="TextBox 15"/>
          <p:cNvSpPr txBox="1"/>
          <p:nvPr/>
        </p:nvSpPr>
        <p:spPr>
          <a:xfrm>
            <a:off x="2602110" y="3061691"/>
            <a:ext cx="567063" cy="369332"/>
          </a:xfrm>
          <a:prstGeom prst="rect">
            <a:avLst/>
          </a:prstGeom>
          <a:noFill/>
        </p:spPr>
        <p:txBody>
          <a:bodyPr wrap="square" rtlCol="0">
            <a:spAutoFit/>
          </a:bodyPr>
          <a:lstStyle/>
          <a:p>
            <a:r>
              <a:rPr lang="en-GB" dirty="0"/>
              <a:t>100</a:t>
            </a:r>
          </a:p>
        </p:txBody>
      </p:sp>
      <p:sp>
        <p:nvSpPr>
          <p:cNvPr id="6" name="TextBox 5"/>
          <p:cNvSpPr txBox="1"/>
          <p:nvPr/>
        </p:nvSpPr>
        <p:spPr>
          <a:xfrm>
            <a:off x="7253064" y="2241119"/>
            <a:ext cx="3451448" cy="3046988"/>
          </a:xfrm>
          <a:prstGeom prst="rect">
            <a:avLst/>
          </a:prstGeom>
          <a:noFill/>
          <a:ln w="25400">
            <a:solidFill>
              <a:schemeClr val="tx1"/>
            </a:solidFill>
          </a:ln>
        </p:spPr>
        <p:txBody>
          <a:bodyPr wrap="square" rtlCol="0">
            <a:spAutoFit/>
          </a:bodyPr>
          <a:lstStyle/>
          <a:p>
            <a:r>
              <a:rPr lang="en-GB" sz="2400" dirty="0"/>
              <a:t>VAT payable on sales value of 100 at say 20%, tax 20.</a:t>
            </a:r>
          </a:p>
          <a:p>
            <a:endParaRPr lang="en-GB" sz="2400" dirty="0"/>
          </a:p>
          <a:p>
            <a:r>
              <a:rPr lang="en-GB" sz="2400" b="1" dirty="0">
                <a:solidFill>
                  <a:srgbClr val="FF0000"/>
                </a:solidFill>
              </a:rPr>
              <a:t>Output tax</a:t>
            </a:r>
            <a:r>
              <a:rPr lang="en-GB" sz="2400" dirty="0"/>
              <a:t> = 20</a:t>
            </a:r>
          </a:p>
          <a:p>
            <a:endParaRPr lang="en-GB" sz="2400" dirty="0"/>
          </a:p>
          <a:p>
            <a:r>
              <a:rPr lang="en-GB" sz="2400" dirty="0"/>
              <a:t>Tax base 100 = value added in the business.</a:t>
            </a:r>
          </a:p>
        </p:txBody>
      </p:sp>
      <p:sp>
        <p:nvSpPr>
          <p:cNvPr id="17" name="Slide Number Placeholder 8"/>
          <p:cNvSpPr txBox="1">
            <a:spLocks/>
          </p:cNvSpPr>
          <p:nvPr/>
        </p:nvSpPr>
        <p:spPr>
          <a:xfrm>
            <a:off x="1035573"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Slide </a:t>
            </a:r>
            <a:fld id="{546D7DC8-501D-48DE-A57B-6D366F0C1FCE}" type="slidenum">
              <a:rPr lang="en-GB" sz="1200"/>
              <a:pPr/>
              <a:t>13</a:t>
            </a:fld>
            <a:endParaRPr lang="en-GB" sz="1200" dirty="0"/>
          </a:p>
        </p:txBody>
      </p:sp>
    </p:spTree>
    <p:extLst>
      <p:ext uri="{BB962C8B-B14F-4D97-AF65-F5344CB8AC3E}">
        <p14:creationId xmlns:p14="http://schemas.microsoft.com/office/powerpoint/2010/main" val="45582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1259216"/>
            <a:ext cx="6229350" cy="541758"/>
          </a:xfrm>
        </p:spPr>
        <p:txBody>
          <a:bodyPr>
            <a:normAutofit fontScale="90000"/>
          </a:bodyPr>
          <a:lstStyle/>
          <a:p>
            <a:r>
              <a:rPr lang="en-GB" dirty="0" smtClean="0"/>
              <a:t>VAT for manufacturer</a:t>
            </a:r>
            <a:endParaRPr lang="en-GB" dirty="0"/>
          </a:p>
        </p:txBody>
      </p:sp>
      <p:sp>
        <p:nvSpPr>
          <p:cNvPr id="4" name="Rectangle 6"/>
          <p:cNvSpPr>
            <a:spLocks noChangeArrowheads="1"/>
          </p:cNvSpPr>
          <p:nvPr/>
        </p:nvSpPr>
        <p:spPr bwMode="blackWhite">
          <a:xfrm>
            <a:off x="6366030" y="2355419"/>
            <a:ext cx="1296144" cy="539561"/>
          </a:xfrm>
          <a:prstGeom prst="rect">
            <a:avLst/>
          </a:prstGeom>
          <a:solidFill>
            <a:schemeClr val="accent1">
              <a:alpha val="15000"/>
            </a:schemeClr>
          </a:solidFill>
          <a:ln w="9525">
            <a:solidFill>
              <a:schemeClr val="folHlink"/>
            </a:solidFill>
            <a:round/>
            <a:headEnd/>
            <a:tailEnd/>
          </a:ln>
        </p:spPr>
        <p:txBody>
          <a:bodyPr wrap="none" lIns="47620" tIns="0" rIns="48595" bIns="0" anchor="ctr"/>
          <a:lstStyle/>
          <a:p>
            <a:pPr algn="ctr"/>
            <a:r>
              <a:rPr lang="en-GB" sz="1600" dirty="0">
                <a:solidFill>
                  <a:srgbClr val="000000"/>
                </a:solidFill>
              </a:rPr>
              <a:t>Manufacturing</a:t>
            </a:r>
          </a:p>
          <a:p>
            <a:pPr algn="ctr"/>
            <a:r>
              <a:rPr lang="en-GB" sz="1600" dirty="0">
                <a:solidFill>
                  <a:srgbClr val="000000"/>
                </a:solidFill>
              </a:rPr>
              <a:t>business</a:t>
            </a:r>
          </a:p>
        </p:txBody>
      </p:sp>
      <p:sp>
        <p:nvSpPr>
          <p:cNvPr id="5" name="Rectangle 6"/>
          <p:cNvSpPr>
            <a:spLocks noChangeArrowheads="1"/>
          </p:cNvSpPr>
          <p:nvPr/>
        </p:nvSpPr>
        <p:spPr bwMode="blackWhite">
          <a:xfrm>
            <a:off x="6533060" y="4046082"/>
            <a:ext cx="962081" cy="539561"/>
          </a:xfrm>
          <a:prstGeom prst="rect">
            <a:avLst/>
          </a:prstGeom>
          <a:solidFill>
            <a:schemeClr val="accent1">
              <a:alpha val="15000"/>
            </a:schemeClr>
          </a:solidFill>
          <a:ln w="9525">
            <a:solidFill>
              <a:schemeClr val="folHlink"/>
            </a:solidFill>
            <a:round/>
            <a:headEnd/>
            <a:tailEnd/>
          </a:ln>
        </p:spPr>
        <p:txBody>
          <a:bodyPr wrap="none" lIns="47620" tIns="0" rIns="48595" bIns="0" anchor="ctr"/>
          <a:lstStyle/>
          <a:p>
            <a:pPr algn="ctr"/>
            <a:r>
              <a:rPr lang="en-GB" sz="1600" dirty="0">
                <a:solidFill>
                  <a:srgbClr val="000000"/>
                </a:solidFill>
              </a:rPr>
              <a:t>Final </a:t>
            </a:r>
          </a:p>
          <a:p>
            <a:pPr algn="ctr"/>
            <a:r>
              <a:rPr lang="en-GB" sz="1600" dirty="0">
                <a:solidFill>
                  <a:srgbClr val="000000"/>
                </a:solidFill>
              </a:rPr>
              <a:t>consumer</a:t>
            </a:r>
          </a:p>
        </p:txBody>
      </p:sp>
      <p:sp>
        <p:nvSpPr>
          <p:cNvPr id="10" name="Line 16"/>
          <p:cNvSpPr>
            <a:spLocks noChangeShapeType="1"/>
          </p:cNvSpPr>
          <p:nvPr/>
        </p:nvSpPr>
        <p:spPr bwMode="blackWhite">
          <a:xfrm>
            <a:off x="4789828" y="2510899"/>
            <a:ext cx="1576202" cy="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sz="1350" dirty="0"/>
          </a:p>
        </p:txBody>
      </p:sp>
      <p:sp>
        <p:nvSpPr>
          <p:cNvPr id="11" name="Line 16"/>
          <p:cNvSpPr>
            <a:spLocks noChangeShapeType="1"/>
          </p:cNvSpPr>
          <p:nvPr/>
        </p:nvSpPr>
        <p:spPr bwMode="blackWhite">
          <a:xfrm>
            <a:off x="7014100" y="2894979"/>
            <a:ext cx="18004" cy="1147168"/>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sz="1600" dirty="0"/>
          </a:p>
        </p:txBody>
      </p:sp>
      <p:sp>
        <p:nvSpPr>
          <p:cNvPr id="12" name="TextBox 11"/>
          <p:cNvSpPr txBox="1"/>
          <p:nvPr/>
        </p:nvSpPr>
        <p:spPr>
          <a:xfrm>
            <a:off x="4954192" y="2216918"/>
            <a:ext cx="945105" cy="584775"/>
          </a:xfrm>
          <a:prstGeom prst="rect">
            <a:avLst/>
          </a:prstGeom>
          <a:noFill/>
        </p:spPr>
        <p:txBody>
          <a:bodyPr wrap="square" rtlCol="0">
            <a:spAutoFit/>
          </a:bodyPr>
          <a:lstStyle/>
          <a:p>
            <a:r>
              <a:rPr lang="en-GB" sz="1600" dirty="0"/>
              <a:t>Price 100</a:t>
            </a:r>
          </a:p>
        </p:txBody>
      </p:sp>
      <p:sp>
        <p:nvSpPr>
          <p:cNvPr id="13" name="TextBox 12"/>
          <p:cNvSpPr txBox="1"/>
          <p:nvPr/>
        </p:nvSpPr>
        <p:spPr>
          <a:xfrm>
            <a:off x="7068109" y="3246358"/>
            <a:ext cx="945105" cy="584775"/>
          </a:xfrm>
          <a:prstGeom prst="rect">
            <a:avLst/>
          </a:prstGeom>
          <a:noFill/>
        </p:spPr>
        <p:txBody>
          <a:bodyPr wrap="square" rtlCol="0">
            <a:spAutoFit/>
          </a:bodyPr>
          <a:lstStyle/>
          <a:p>
            <a:r>
              <a:rPr lang="en-GB" sz="1600" dirty="0"/>
              <a:t>Price 150</a:t>
            </a:r>
          </a:p>
        </p:txBody>
      </p:sp>
      <p:sp>
        <p:nvSpPr>
          <p:cNvPr id="17" name="TextBox 16"/>
          <p:cNvSpPr txBox="1"/>
          <p:nvPr/>
        </p:nvSpPr>
        <p:spPr>
          <a:xfrm>
            <a:off x="8267783" y="1766923"/>
            <a:ext cx="567063" cy="338554"/>
          </a:xfrm>
          <a:prstGeom prst="rect">
            <a:avLst/>
          </a:prstGeom>
          <a:noFill/>
        </p:spPr>
        <p:txBody>
          <a:bodyPr wrap="square" rtlCol="0">
            <a:spAutoFit/>
          </a:bodyPr>
          <a:lstStyle/>
          <a:p>
            <a:r>
              <a:rPr lang="en-GB" sz="1600" dirty="0"/>
              <a:t>50</a:t>
            </a:r>
          </a:p>
        </p:txBody>
      </p:sp>
      <p:sp>
        <p:nvSpPr>
          <p:cNvPr id="18" name="Line 14"/>
          <p:cNvSpPr>
            <a:spLocks noChangeShapeType="1"/>
          </p:cNvSpPr>
          <p:nvPr/>
        </p:nvSpPr>
        <p:spPr bwMode="blackWhite">
          <a:xfrm flipV="1">
            <a:off x="7662174" y="1617049"/>
            <a:ext cx="954106" cy="73836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47625" tIns="0" rIns="48600" bIns="0"/>
          <a:lstStyle/>
          <a:p>
            <a:endParaRPr lang="en-GB" sz="1600" dirty="0"/>
          </a:p>
        </p:txBody>
      </p:sp>
      <p:sp>
        <p:nvSpPr>
          <p:cNvPr id="19" name="TextBox 18"/>
          <p:cNvSpPr txBox="1"/>
          <p:nvPr/>
        </p:nvSpPr>
        <p:spPr>
          <a:xfrm>
            <a:off x="8708832" y="1201550"/>
            <a:ext cx="1026114" cy="830997"/>
          </a:xfrm>
          <a:prstGeom prst="rect">
            <a:avLst/>
          </a:prstGeom>
          <a:noFill/>
        </p:spPr>
        <p:txBody>
          <a:bodyPr wrap="square" rtlCol="0">
            <a:spAutoFit/>
          </a:bodyPr>
          <a:lstStyle/>
          <a:p>
            <a:r>
              <a:rPr lang="en-GB" sz="1600" dirty="0"/>
              <a:t>Wages and profits</a:t>
            </a:r>
          </a:p>
        </p:txBody>
      </p:sp>
      <p:sp>
        <p:nvSpPr>
          <p:cNvPr id="6" name="TextBox 5"/>
          <p:cNvSpPr txBox="1"/>
          <p:nvPr/>
        </p:nvSpPr>
        <p:spPr>
          <a:xfrm>
            <a:off x="2279577" y="2834934"/>
            <a:ext cx="3389388" cy="2762295"/>
          </a:xfrm>
          <a:prstGeom prst="rect">
            <a:avLst/>
          </a:prstGeom>
          <a:noFill/>
          <a:ln w="25400">
            <a:solidFill>
              <a:schemeClr val="tx1"/>
            </a:solidFill>
          </a:ln>
        </p:spPr>
        <p:txBody>
          <a:bodyPr wrap="square" rtlCol="0">
            <a:spAutoFit/>
          </a:bodyPr>
          <a:lstStyle>
            <a:defPPr>
              <a:defRPr lang="en-US"/>
            </a:defPPr>
          </a:lstStyle>
          <a:p>
            <a:r>
              <a:rPr lang="en-GB" sz="1600" dirty="0"/>
              <a:t>Charge 20% VAT on sales price of 150. VAT charged 30.</a:t>
            </a:r>
          </a:p>
          <a:p>
            <a:endParaRPr lang="en-GB" sz="1600" dirty="0"/>
          </a:p>
          <a:p>
            <a:r>
              <a:rPr lang="en-GB" sz="1600" b="1" dirty="0">
                <a:solidFill>
                  <a:srgbClr val="FF0000"/>
                </a:solidFill>
              </a:rPr>
              <a:t>Output tax</a:t>
            </a:r>
            <a:r>
              <a:rPr lang="en-GB" sz="1600" dirty="0"/>
              <a:t> = 30</a:t>
            </a:r>
          </a:p>
          <a:p>
            <a:endParaRPr lang="en-GB" sz="1600" dirty="0"/>
          </a:p>
          <a:p>
            <a:r>
              <a:rPr lang="en-GB" sz="1600" dirty="0"/>
              <a:t>VAT paid on 100 raw materials, 20.</a:t>
            </a:r>
          </a:p>
          <a:p>
            <a:endParaRPr lang="en-GB" sz="1600" dirty="0"/>
          </a:p>
          <a:p>
            <a:r>
              <a:rPr lang="en-GB" sz="1600" b="1" dirty="0">
                <a:solidFill>
                  <a:srgbClr val="FF0000"/>
                </a:solidFill>
              </a:rPr>
              <a:t>Input tax</a:t>
            </a:r>
            <a:r>
              <a:rPr lang="en-GB" sz="1600" dirty="0"/>
              <a:t> = 20</a:t>
            </a:r>
          </a:p>
          <a:p>
            <a:endParaRPr lang="en-GB" sz="1600" dirty="0"/>
          </a:p>
          <a:p>
            <a:r>
              <a:rPr lang="en-GB" sz="1600" dirty="0"/>
              <a:t>Pay net 10 to tax authority.</a:t>
            </a:r>
          </a:p>
          <a:p>
            <a:endParaRPr lang="en-GB" sz="1350" dirty="0"/>
          </a:p>
        </p:txBody>
      </p:sp>
      <p:sp>
        <p:nvSpPr>
          <p:cNvPr id="22" name="TextBox 21"/>
          <p:cNvSpPr txBox="1"/>
          <p:nvPr/>
        </p:nvSpPr>
        <p:spPr>
          <a:xfrm>
            <a:off x="6150006" y="4725144"/>
            <a:ext cx="2754306" cy="584775"/>
          </a:xfrm>
          <a:prstGeom prst="rect">
            <a:avLst/>
          </a:prstGeom>
          <a:noFill/>
          <a:ln w="25400">
            <a:solidFill>
              <a:schemeClr val="tx1"/>
            </a:solidFill>
          </a:ln>
        </p:spPr>
        <p:txBody>
          <a:bodyPr wrap="square" rtlCol="0">
            <a:spAutoFit/>
          </a:bodyPr>
          <a:lstStyle>
            <a:defPPr>
              <a:defRPr lang="en-US"/>
            </a:defPPr>
          </a:lstStyle>
          <a:p>
            <a:r>
              <a:rPr lang="en-GB" sz="1600" dirty="0"/>
              <a:t>Suffers VAT of 30 on 150 price</a:t>
            </a:r>
          </a:p>
        </p:txBody>
      </p:sp>
      <p:sp>
        <p:nvSpPr>
          <p:cNvPr id="15" name="Slide Number Placeholder 8"/>
          <p:cNvSpPr txBox="1">
            <a:spLocks/>
          </p:cNvSpPr>
          <p:nvPr/>
        </p:nvSpPr>
        <p:spPr>
          <a:xfrm>
            <a:off x="1026096" y="6266064"/>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14</a:t>
            </a:fld>
            <a:endParaRPr lang="en-GB" sz="1200" dirty="0"/>
          </a:p>
        </p:txBody>
      </p:sp>
    </p:spTree>
    <p:extLst>
      <p:ext uri="{BB962C8B-B14F-4D97-AF65-F5344CB8AC3E}">
        <p14:creationId xmlns:p14="http://schemas.microsoft.com/office/powerpoint/2010/main" val="4116557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2564904"/>
            <a:ext cx="7772400" cy="1362456"/>
          </a:xfrm>
        </p:spPr>
        <p:txBody>
          <a:bodyPr/>
          <a:lstStyle/>
          <a:p>
            <a:r>
              <a:rPr lang="en-GB" sz="4400" dirty="0"/>
              <a:t>Four modelled transactions</a:t>
            </a:r>
          </a:p>
        </p:txBody>
      </p:sp>
      <p:sp>
        <p:nvSpPr>
          <p:cNvPr id="3" name="Slide Number Placeholder 8"/>
          <p:cNvSpPr txBox="1">
            <a:spLocks/>
          </p:cNvSpPr>
          <p:nvPr/>
        </p:nvSpPr>
        <p:spPr>
          <a:xfrm>
            <a:off x="983432" y="6309320"/>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15</a:t>
            </a:fld>
            <a:endParaRPr lang="en-GB" sz="1200" dirty="0"/>
          </a:p>
        </p:txBody>
      </p:sp>
    </p:spTree>
    <p:extLst>
      <p:ext uri="{BB962C8B-B14F-4D97-AF65-F5344CB8AC3E}">
        <p14:creationId xmlns:p14="http://schemas.microsoft.com/office/powerpoint/2010/main" val="4254418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55440" y="1052736"/>
            <a:ext cx="8229600" cy="86636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GB" dirty="0"/>
              <a:t>Structures analysed</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4562749"/>
              </p:ext>
            </p:extLst>
          </p:nvPr>
        </p:nvGraphicFramePr>
        <p:xfrm>
          <a:off x="1055440" y="2132856"/>
          <a:ext cx="10225136" cy="2952330"/>
        </p:xfrm>
        <a:graphic>
          <a:graphicData uri="http://schemas.openxmlformats.org/drawingml/2006/table">
            <a:tbl>
              <a:tblPr firstRow="1" bandRow="1">
                <a:tableStyleId>{5C22544A-7EE6-4342-B048-85BDC9FD1C3A}</a:tableStyleId>
              </a:tblPr>
              <a:tblGrid>
                <a:gridCol w="4896544">
                  <a:extLst>
                    <a:ext uri="{9D8B030D-6E8A-4147-A177-3AD203B41FA5}">
                      <a16:colId xmlns:a16="http://schemas.microsoft.com/office/drawing/2014/main" val="20000"/>
                    </a:ext>
                  </a:extLst>
                </a:gridCol>
                <a:gridCol w="5328592">
                  <a:extLst>
                    <a:ext uri="{9D8B030D-6E8A-4147-A177-3AD203B41FA5}">
                      <a16:colId xmlns:a16="http://schemas.microsoft.com/office/drawing/2014/main" val="20001"/>
                    </a:ext>
                  </a:extLst>
                </a:gridCol>
              </a:tblGrid>
              <a:tr h="590466">
                <a:tc>
                  <a:txBody>
                    <a:bodyPr/>
                    <a:lstStyle/>
                    <a:p>
                      <a:r>
                        <a:rPr lang="en-GB" sz="1800" dirty="0" smtClean="0"/>
                        <a:t>Islamic</a:t>
                      </a:r>
                      <a:r>
                        <a:rPr lang="en-GB" sz="1800" baseline="0" dirty="0" smtClean="0"/>
                        <a:t> finance structure</a:t>
                      </a:r>
                      <a:endParaRPr lang="en-GB" sz="1800" dirty="0"/>
                    </a:p>
                  </a:txBody>
                  <a:tcPr/>
                </a:tc>
                <a:tc>
                  <a:txBody>
                    <a:bodyPr/>
                    <a:lstStyle/>
                    <a:p>
                      <a:r>
                        <a:rPr lang="en-GB" sz="1800" dirty="0" smtClean="0"/>
                        <a:t>Conventional</a:t>
                      </a:r>
                      <a:r>
                        <a:rPr lang="en-GB" sz="1800" baseline="0" dirty="0" smtClean="0"/>
                        <a:t> analogue</a:t>
                      </a:r>
                      <a:endParaRPr lang="en-GB" sz="1800" dirty="0"/>
                    </a:p>
                  </a:txBody>
                  <a:tcPr/>
                </a:tc>
                <a:extLst>
                  <a:ext uri="{0D108BD9-81ED-4DB2-BD59-A6C34878D82A}">
                    <a16:rowId xmlns:a16="http://schemas.microsoft.com/office/drawing/2014/main" val="10000"/>
                  </a:ext>
                </a:extLst>
              </a:tr>
              <a:tr h="590466">
                <a:tc>
                  <a:txBody>
                    <a:bodyPr/>
                    <a:lstStyle/>
                    <a:p>
                      <a:r>
                        <a:rPr lang="en-GB" sz="1800" dirty="0" smtClean="0"/>
                        <a:t>Commodity </a:t>
                      </a:r>
                      <a:r>
                        <a:rPr lang="en-GB" sz="1800" dirty="0" err="1" smtClean="0"/>
                        <a:t>murabaha</a:t>
                      </a:r>
                      <a:r>
                        <a:rPr lang="en-GB" sz="1800" dirty="0" smtClean="0"/>
                        <a:t> / </a:t>
                      </a:r>
                      <a:r>
                        <a:rPr lang="en-GB" sz="1800" dirty="0" err="1" smtClean="0"/>
                        <a:t>tawarruq</a:t>
                      </a:r>
                      <a:r>
                        <a:rPr lang="en-GB" sz="1800" dirty="0" smtClean="0"/>
                        <a:t> </a:t>
                      </a:r>
                      <a:endParaRPr lang="en-GB" sz="1800" dirty="0"/>
                    </a:p>
                  </a:txBody>
                  <a:tcPr/>
                </a:tc>
                <a:tc>
                  <a:txBody>
                    <a:bodyPr/>
                    <a:lstStyle/>
                    <a:p>
                      <a:r>
                        <a:rPr lang="en-GB" sz="1800" dirty="0" smtClean="0"/>
                        <a:t>Bank loan</a:t>
                      </a:r>
                      <a:endParaRPr lang="en-GB" sz="1800" dirty="0"/>
                    </a:p>
                  </a:txBody>
                  <a:tcPr/>
                </a:tc>
                <a:extLst>
                  <a:ext uri="{0D108BD9-81ED-4DB2-BD59-A6C34878D82A}">
                    <a16:rowId xmlns:a16="http://schemas.microsoft.com/office/drawing/2014/main" val="10001"/>
                  </a:ext>
                </a:extLst>
              </a:tr>
              <a:tr h="590466">
                <a:tc>
                  <a:txBody>
                    <a:bodyPr/>
                    <a:lstStyle/>
                    <a:p>
                      <a:r>
                        <a:rPr lang="en-GB" sz="1800" dirty="0" err="1" smtClean="0"/>
                        <a:t>Ijarah</a:t>
                      </a:r>
                      <a:r>
                        <a:rPr lang="en-GB" sz="1800" dirty="0" smtClean="0"/>
                        <a:t> sukuk (onshore and offshore SPV) </a:t>
                      </a:r>
                      <a:endParaRPr lang="en-GB" sz="1800" dirty="0"/>
                    </a:p>
                  </a:txBody>
                  <a:tcPr/>
                </a:tc>
                <a:tc>
                  <a:txBody>
                    <a:bodyPr/>
                    <a:lstStyle/>
                    <a:p>
                      <a:r>
                        <a:rPr lang="en-GB" sz="1800" dirty="0" smtClean="0"/>
                        <a:t>Issuing a tradable bond</a:t>
                      </a:r>
                      <a:endParaRPr lang="en-GB" sz="1800" dirty="0"/>
                    </a:p>
                  </a:txBody>
                  <a:tcPr/>
                </a:tc>
                <a:extLst>
                  <a:ext uri="{0D108BD9-81ED-4DB2-BD59-A6C34878D82A}">
                    <a16:rowId xmlns:a16="http://schemas.microsoft.com/office/drawing/2014/main" val="10002"/>
                  </a:ext>
                </a:extLst>
              </a:tr>
              <a:tr h="590466">
                <a:tc>
                  <a:txBody>
                    <a:bodyPr/>
                    <a:lstStyle/>
                    <a:p>
                      <a:r>
                        <a:rPr lang="en-GB" sz="1800" dirty="0" smtClean="0"/>
                        <a:t>Salaam</a:t>
                      </a:r>
                      <a:endParaRPr lang="en-GB" sz="1800" dirty="0"/>
                    </a:p>
                  </a:txBody>
                  <a:tcPr/>
                </a:tc>
                <a:tc>
                  <a:txBody>
                    <a:bodyPr/>
                    <a:lstStyle/>
                    <a:p>
                      <a:r>
                        <a:rPr lang="en-GB" sz="1800" dirty="0" smtClean="0"/>
                        <a:t>Pre-paid committed forward purchase of goods</a:t>
                      </a:r>
                      <a:endParaRPr lang="en-GB" sz="1800" dirty="0"/>
                    </a:p>
                  </a:txBody>
                  <a:tcPr/>
                </a:tc>
                <a:extLst>
                  <a:ext uri="{0D108BD9-81ED-4DB2-BD59-A6C34878D82A}">
                    <a16:rowId xmlns:a16="http://schemas.microsoft.com/office/drawing/2014/main" val="10003"/>
                  </a:ext>
                </a:extLst>
              </a:tr>
              <a:tr h="590466">
                <a:tc>
                  <a:txBody>
                    <a:bodyPr/>
                    <a:lstStyle/>
                    <a:p>
                      <a:r>
                        <a:rPr lang="en-GB" sz="1800" dirty="0" err="1" smtClean="0"/>
                        <a:t>Istisna</a:t>
                      </a:r>
                      <a:endParaRPr lang="en-GB" sz="1800" dirty="0"/>
                    </a:p>
                  </a:txBody>
                  <a:tcPr/>
                </a:tc>
                <a:tc>
                  <a:txBody>
                    <a:bodyPr/>
                    <a:lstStyle/>
                    <a:p>
                      <a:r>
                        <a:rPr lang="en-GB" sz="1800" dirty="0" smtClean="0"/>
                        <a:t>Construction finance</a:t>
                      </a:r>
                      <a:endParaRPr lang="en-GB" sz="1800" dirty="0"/>
                    </a:p>
                  </a:txBody>
                  <a:tcPr/>
                </a:tc>
                <a:extLst>
                  <a:ext uri="{0D108BD9-81ED-4DB2-BD59-A6C34878D82A}">
                    <a16:rowId xmlns:a16="http://schemas.microsoft.com/office/drawing/2014/main" val="10004"/>
                  </a:ext>
                </a:extLst>
              </a:tr>
            </a:tbl>
          </a:graphicData>
        </a:graphic>
      </p:graphicFrame>
      <p:sp>
        <p:nvSpPr>
          <p:cNvPr id="8"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16</a:t>
            </a:fld>
            <a:endParaRPr lang="en-GB" sz="1200" dirty="0"/>
          </a:p>
        </p:txBody>
      </p:sp>
    </p:spTree>
    <p:extLst>
      <p:ext uri="{BB962C8B-B14F-4D97-AF65-F5344CB8AC3E}">
        <p14:creationId xmlns:p14="http://schemas.microsoft.com/office/powerpoint/2010/main" val="1670819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968078"/>
            <a:ext cx="6793556" cy="755650"/>
          </a:xfrm>
        </p:spPr>
        <p:txBody>
          <a:bodyPr>
            <a:normAutofit/>
          </a:bodyPr>
          <a:lstStyle/>
          <a:p>
            <a:pPr eaLnBrk="1" hangingPunct="1"/>
            <a:r>
              <a:rPr lang="en-GB" sz="3200" b="1" dirty="0"/>
              <a:t>Commodity murabaha or tawarruq</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8" name="Rectangle 8"/>
          <p:cNvSpPr>
            <a:spLocks noChangeArrowheads="1"/>
          </p:cNvSpPr>
          <p:nvPr/>
        </p:nvSpPr>
        <p:spPr bwMode="blackWhite">
          <a:xfrm>
            <a:off x="7968208" y="494887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buyer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0" name="Text Box 10"/>
          <p:cNvSpPr txBox="1">
            <a:spLocks noChangeArrowheads="1"/>
          </p:cNvSpPr>
          <p:nvPr/>
        </p:nvSpPr>
        <p:spPr bwMode="blackWhite">
          <a:xfrm>
            <a:off x="3150817" y="2801664"/>
            <a:ext cx="957139" cy="400101"/>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sz="1000">
                <a:solidFill>
                  <a:srgbClr val="000000"/>
                </a:solidFill>
              </a:defRPr>
            </a:lvl1pPr>
          </a:lstStyle>
          <a:p>
            <a:r>
              <a:rPr lang="en-GB" dirty="0"/>
              <a:t>100 paid today</a:t>
            </a:r>
          </a:p>
        </p:txBody>
      </p:sp>
      <p:sp>
        <p:nvSpPr>
          <p:cNvPr id="27661" name="Text Box 11"/>
          <p:cNvSpPr txBox="1">
            <a:spLocks noChangeArrowheads="1"/>
          </p:cNvSpPr>
          <p:nvPr/>
        </p:nvSpPr>
        <p:spPr bwMode="blackWhite">
          <a:xfrm>
            <a:off x="1938147" y="3587358"/>
            <a:ext cx="1058413" cy="707878"/>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sz="1000">
                <a:solidFill>
                  <a:srgbClr val="000000"/>
                </a:solidFill>
              </a:defRPr>
            </a:lvl1pPr>
          </a:lstStyle>
          <a:p>
            <a:r>
              <a:rPr lang="en-GB" dirty="0"/>
              <a:t>Sale for </a:t>
            </a:r>
          </a:p>
          <a:p>
            <a:r>
              <a:rPr lang="en-GB" dirty="0"/>
              <a:t>immediate</a:t>
            </a:r>
          </a:p>
          <a:p>
            <a:r>
              <a:rPr lang="en-GB" dirty="0"/>
              <a:t>payment</a:t>
            </a:r>
          </a:p>
        </p:txBody>
      </p:sp>
      <p:sp>
        <p:nvSpPr>
          <p:cNvPr id="27662" name="Text Box 12"/>
          <p:cNvSpPr txBox="1">
            <a:spLocks noChangeArrowheads="1"/>
          </p:cNvSpPr>
          <p:nvPr/>
        </p:nvSpPr>
        <p:spPr bwMode="blackWhite">
          <a:xfrm>
            <a:off x="4792736" y="1918631"/>
            <a:ext cx="1598613" cy="400101"/>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sz="1000">
                <a:solidFill>
                  <a:srgbClr val="000000"/>
                </a:solidFill>
              </a:defRPr>
            </a:lvl1pPr>
          </a:lstStyle>
          <a:p>
            <a:r>
              <a:rPr lang="en-GB" dirty="0"/>
              <a:t>Immediate sale with deferred payment</a:t>
            </a:r>
          </a:p>
        </p:txBody>
      </p:sp>
      <p:sp>
        <p:nvSpPr>
          <p:cNvPr id="27663" name="Text Box 13"/>
          <p:cNvSpPr txBox="1">
            <a:spLocks noChangeArrowheads="1"/>
          </p:cNvSpPr>
          <p:nvPr/>
        </p:nvSpPr>
        <p:spPr bwMode="blackWhite">
          <a:xfrm>
            <a:off x="4713458" y="2601614"/>
            <a:ext cx="1219004" cy="400101"/>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sz="1000" dirty="0"/>
              <a:t>105 paid in 12 months time</a:t>
            </a:r>
          </a:p>
        </p:txBody>
      </p:sp>
      <p:sp>
        <p:nvSpPr>
          <p:cNvPr id="27665" name="Line 15"/>
          <p:cNvSpPr>
            <a:spLocks noChangeShapeType="1"/>
          </p:cNvSpPr>
          <p:nvPr/>
        </p:nvSpPr>
        <p:spPr bwMode="blackWhite">
          <a:xfrm>
            <a:off x="8760296" y="2689010"/>
            <a:ext cx="0" cy="225464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5" name="Line 14"/>
          <p:cNvSpPr>
            <a:spLocks noChangeShapeType="1"/>
          </p:cNvSpPr>
          <p:nvPr/>
        </p:nvSpPr>
        <p:spPr bwMode="blackWhite">
          <a:xfrm>
            <a:off x="3150816" y="2678439"/>
            <a:ext cx="7144" cy="2208600"/>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6" name="Line 14"/>
          <p:cNvSpPr>
            <a:spLocks noChangeShapeType="1"/>
          </p:cNvSpPr>
          <p:nvPr/>
        </p:nvSpPr>
        <p:spPr bwMode="blackWhite">
          <a:xfrm flipH="1">
            <a:off x="4622774" y="2564904"/>
            <a:ext cx="3273426" cy="0"/>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 name="Line 14"/>
          <p:cNvSpPr>
            <a:spLocks noChangeShapeType="1"/>
          </p:cNvSpPr>
          <p:nvPr/>
        </p:nvSpPr>
        <p:spPr bwMode="blackWhite">
          <a:xfrm flipV="1">
            <a:off x="9238109" y="2780928"/>
            <a:ext cx="0" cy="2162726"/>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8" name="Text Box 10"/>
          <p:cNvSpPr txBox="1">
            <a:spLocks noChangeArrowheads="1"/>
          </p:cNvSpPr>
          <p:nvPr/>
        </p:nvSpPr>
        <p:spPr bwMode="blackWhite">
          <a:xfrm>
            <a:off x="9238110" y="3941298"/>
            <a:ext cx="957139" cy="400101"/>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sz="1000">
                <a:solidFill>
                  <a:srgbClr val="000000"/>
                </a:solidFill>
              </a:defRPr>
            </a:lvl1pPr>
          </a:lstStyle>
          <a:p>
            <a:r>
              <a:rPr lang="en-GB" dirty="0"/>
              <a:t>100 paid today</a:t>
            </a:r>
          </a:p>
        </p:txBody>
      </p:sp>
      <p:sp>
        <p:nvSpPr>
          <p:cNvPr id="29" name="Text Box 11"/>
          <p:cNvSpPr txBox="1">
            <a:spLocks noChangeArrowheads="1"/>
          </p:cNvSpPr>
          <p:nvPr/>
        </p:nvSpPr>
        <p:spPr bwMode="blackWhite">
          <a:xfrm>
            <a:off x="7731144" y="3811811"/>
            <a:ext cx="877048" cy="707878"/>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sz="1000" dirty="0"/>
              <a:t>Sale for </a:t>
            </a:r>
          </a:p>
          <a:p>
            <a:pPr algn="l"/>
            <a:r>
              <a:rPr lang="en-GB" sz="1000" dirty="0"/>
              <a:t>immediate</a:t>
            </a:r>
          </a:p>
          <a:p>
            <a:pPr algn="l"/>
            <a:r>
              <a:rPr lang="en-GB" sz="1000" dirty="0"/>
              <a:t>payment</a:t>
            </a:r>
          </a:p>
        </p:txBody>
      </p:sp>
      <p:sp>
        <p:nvSpPr>
          <p:cNvPr id="4" name="Left-Right Arrow 3"/>
          <p:cNvSpPr/>
          <p:nvPr/>
        </p:nvSpPr>
        <p:spPr>
          <a:xfrm>
            <a:off x="4622773" y="3001714"/>
            <a:ext cx="3345431" cy="297959"/>
          </a:xfrm>
          <a:prstGeom prst="leftRightArrow">
            <a:avLst/>
          </a:prstGeom>
          <a:noFill/>
          <a:ln>
            <a:solidFill>
              <a:srgbClr val="FFC000"/>
            </a:solidFill>
          </a:ln>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1" name="Text Box 11"/>
          <p:cNvSpPr txBox="1">
            <a:spLocks noChangeArrowheads="1"/>
          </p:cNvSpPr>
          <p:nvPr/>
        </p:nvSpPr>
        <p:spPr bwMode="blackWhite">
          <a:xfrm>
            <a:off x="5322961" y="3299673"/>
            <a:ext cx="1310483" cy="246213"/>
          </a:xfrm>
          <a:prstGeom prst="rect">
            <a:avLst/>
          </a:prstGeom>
          <a:noFill/>
          <a:ln w="9525" algn="ctr">
            <a:noFill/>
            <a:miter lim="800000"/>
            <a:headEnd/>
            <a:tailEnd/>
          </a:ln>
        </p:spPr>
        <p:txBody>
          <a:bodyPr wrap="square" lIns="91431" tIns="45716" rIns="91431" bIns="45716">
            <a:spAutoFit/>
          </a:bodyPr>
          <a:lstStyle>
            <a:defPPr>
              <a:defRPr lang="en-US"/>
            </a:defPPr>
            <a:lvl1pPr>
              <a:spcBef>
                <a:spcPct val="50000"/>
              </a:spcBef>
              <a:defRPr sz="1000">
                <a:solidFill>
                  <a:srgbClr val="000000"/>
                </a:solidFill>
              </a:defRPr>
            </a:lvl1pPr>
          </a:lstStyle>
          <a:p>
            <a:r>
              <a:rPr lang="en-GB" dirty="0"/>
              <a:t>Murabaha contract</a:t>
            </a:r>
          </a:p>
        </p:txBody>
      </p:sp>
      <p:sp>
        <p:nvSpPr>
          <p:cNvPr id="30" name="Freeform 29"/>
          <p:cNvSpPr/>
          <p:nvPr/>
        </p:nvSpPr>
        <p:spPr>
          <a:xfrm rot="19395769">
            <a:off x="1186848" y="2965564"/>
            <a:ext cx="6404815" cy="668216"/>
          </a:xfrm>
          <a:custGeom>
            <a:avLst/>
            <a:gdLst>
              <a:gd name="connsiteX0" fmla="*/ 0 w 8634169"/>
              <a:gd name="connsiteY0" fmla="*/ 316523 h 668216"/>
              <a:gd name="connsiteX1" fmla="*/ 35169 w 8634169"/>
              <a:gd name="connsiteY1" fmla="*/ 272562 h 668216"/>
              <a:gd name="connsiteX2" fmla="*/ 52754 w 8634169"/>
              <a:gd name="connsiteY2" fmla="*/ 246185 h 668216"/>
              <a:gd name="connsiteX3" fmla="*/ 79131 w 8634169"/>
              <a:gd name="connsiteY3" fmla="*/ 228600 h 668216"/>
              <a:gd name="connsiteX4" fmla="*/ 131885 w 8634169"/>
              <a:gd name="connsiteY4" fmla="*/ 193431 h 668216"/>
              <a:gd name="connsiteX5" fmla="*/ 211015 w 8634169"/>
              <a:gd name="connsiteY5" fmla="*/ 140677 h 668216"/>
              <a:gd name="connsiteX6" fmla="*/ 263769 w 8634169"/>
              <a:gd name="connsiteY6" fmla="*/ 123093 h 668216"/>
              <a:gd name="connsiteX7" fmla="*/ 342900 w 8634169"/>
              <a:gd name="connsiteY7" fmla="*/ 87923 h 668216"/>
              <a:gd name="connsiteX8" fmla="*/ 448408 w 8634169"/>
              <a:gd name="connsiteY8" fmla="*/ 52754 h 668216"/>
              <a:gd name="connsiteX9" fmla="*/ 483577 w 8634169"/>
              <a:gd name="connsiteY9" fmla="*/ 43962 h 668216"/>
              <a:gd name="connsiteX10" fmla="*/ 536331 w 8634169"/>
              <a:gd name="connsiteY10" fmla="*/ 26377 h 668216"/>
              <a:gd name="connsiteX11" fmla="*/ 562708 w 8634169"/>
              <a:gd name="connsiteY11" fmla="*/ 17585 h 668216"/>
              <a:gd name="connsiteX12" fmla="*/ 835269 w 8634169"/>
              <a:gd name="connsiteY12" fmla="*/ 26377 h 668216"/>
              <a:gd name="connsiteX13" fmla="*/ 931985 w 8634169"/>
              <a:gd name="connsiteY13" fmla="*/ 52754 h 668216"/>
              <a:gd name="connsiteX14" fmla="*/ 1019908 w 8634169"/>
              <a:gd name="connsiteY14" fmla="*/ 70339 h 668216"/>
              <a:gd name="connsiteX15" fmla="*/ 1046285 w 8634169"/>
              <a:gd name="connsiteY15" fmla="*/ 79131 h 668216"/>
              <a:gd name="connsiteX16" fmla="*/ 1081454 w 8634169"/>
              <a:gd name="connsiteY16" fmla="*/ 87923 h 668216"/>
              <a:gd name="connsiteX17" fmla="*/ 1107831 w 8634169"/>
              <a:gd name="connsiteY17" fmla="*/ 105508 h 668216"/>
              <a:gd name="connsiteX18" fmla="*/ 1186961 w 8634169"/>
              <a:gd name="connsiteY18" fmla="*/ 131885 h 668216"/>
              <a:gd name="connsiteX19" fmla="*/ 1213338 w 8634169"/>
              <a:gd name="connsiteY19" fmla="*/ 140677 h 668216"/>
              <a:gd name="connsiteX20" fmla="*/ 1239715 w 8634169"/>
              <a:gd name="connsiteY20" fmla="*/ 149469 h 668216"/>
              <a:gd name="connsiteX21" fmla="*/ 1318846 w 8634169"/>
              <a:gd name="connsiteY21" fmla="*/ 193431 h 668216"/>
              <a:gd name="connsiteX22" fmla="*/ 1362808 w 8634169"/>
              <a:gd name="connsiteY22" fmla="*/ 228600 h 668216"/>
              <a:gd name="connsiteX23" fmla="*/ 1380392 w 8634169"/>
              <a:gd name="connsiteY23" fmla="*/ 254977 h 668216"/>
              <a:gd name="connsiteX24" fmla="*/ 1406769 w 8634169"/>
              <a:gd name="connsiteY24" fmla="*/ 272562 h 668216"/>
              <a:gd name="connsiteX25" fmla="*/ 1441938 w 8634169"/>
              <a:gd name="connsiteY25" fmla="*/ 307731 h 668216"/>
              <a:gd name="connsiteX26" fmla="*/ 1485900 w 8634169"/>
              <a:gd name="connsiteY26" fmla="*/ 325316 h 668216"/>
              <a:gd name="connsiteX27" fmla="*/ 1556238 w 8634169"/>
              <a:gd name="connsiteY27" fmla="*/ 360485 h 668216"/>
              <a:gd name="connsiteX28" fmla="*/ 1582615 w 8634169"/>
              <a:gd name="connsiteY28" fmla="*/ 369277 h 668216"/>
              <a:gd name="connsiteX29" fmla="*/ 1644161 w 8634169"/>
              <a:gd name="connsiteY29" fmla="*/ 395654 h 668216"/>
              <a:gd name="connsiteX30" fmla="*/ 1723292 w 8634169"/>
              <a:gd name="connsiteY30" fmla="*/ 448408 h 668216"/>
              <a:gd name="connsiteX31" fmla="*/ 1776046 w 8634169"/>
              <a:gd name="connsiteY31" fmla="*/ 483577 h 668216"/>
              <a:gd name="connsiteX32" fmla="*/ 1811215 w 8634169"/>
              <a:gd name="connsiteY32" fmla="*/ 501162 h 668216"/>
              <a:gd name="connsiteX33" fmla="*/ 1863969 w 8634169"/>
              <a:gd name="connsiteY33" fmla="*/ 536331 h 668216"/>
              <a:gd name="connsiteX34" fmla="*/ 1890346 w 8634169"/>
              <a:gd name="connsiteY34" fmla="*/ 562708 h 668216"/>
              <a:gd name="connsiteX35" fmla="*/ 1916723 w 8634169"/>
              <a:gd name="connsiteY35" fmla="*/ 571500 h 668216"/>
              <a:gd name="connsiteX36" fmla="*/ 1943100 w 8634169"/>
              <a:gd name="connsiteY36" fmla="*/ 589085 h 668216"/>
              <a:gd name="connsiteX37" fmla="*/ 1995854 w 8634169"/>
              <a:gd name="connsiteY37" fmla="*/ 606669 h 668216"/>
              <a:gd name="connsiteX38" fmla="*/ 2022231 w 8634169"/>
              <a:gd name="connsiteY38" fmla="*/ 624254 h 668216"/>
              <a:gd name="connsiteX39" fmla="*/ 2101361 w 8634169"/>
              <a:gd name="connsiteY39" fmla="*/ 650631 h 668216"/>
              <a:gd name="connsiteX40" fmla="*/ 2127738 w 8634169"/>
              <a:gd name="connsiteY40" fmla="*/ 659423 h 668216"/>
              <a:gd name="connsiteX41" fmla="*/ 2154115 w 8634169"/>
              <a:gd name="connsiteY41" fmla="*/ 668216 h 668216"/>
              <a:gd name="connsiteX42" fmla="*/ 2391508 w 8634169"/>
              <a:gd name="connsiteY42" fmla="*/ 659423 h 668216"/>
              <a:gd name="connsiteX43" fmla="*/ 2470638 w 8634169"/>
              <a:gd name="connsiteY43" fmla="*/ 633046 h 668216"/>
              <a:gd name="connsiteX44" fmla="*/ 2497015 w 8634169"/>
              <a:gd name="connsiteY44" fmla="*/ 624254 h 668216"/>
              <a:gd name="connsiteX45" fmla="*/ 2576146 w 8634169"/>
              <a:gd name="connsiteY45" fmla="*/ 580293 h 668216"/>
              <a:gd name="connsiteX46" fmla="*/ 2602523 w 8634169"/>
              <a:gd name="connsiteY46" fmla="*/ 553916 h 668216"/>
              <a:gd name="connsiteX47" fmla="*/ 2637692 w 8634169"/>
              <a:gd name="connsiteY47" fmla="*/ 536331 h 668216"/>
              <a:gd name="connsiteX48" fmla="*/ 2690446 w 8634169"/>
              <a:gd name="connsiteY48" fmla="*/ 501162 h 668216"/>
              <a:gd name="connsiteX49" fmla="*/ 2751992 w 8634169"/>
              <a:gd name="connsiteY49" fmla="*/ 457200 h 668216"/>
              <a:gd name="connsiteX50" fmla="*/ 2804746 w 8634169"/>
              <a:gd name="connsiteY50" fmla="*/ 404446 h 668216"/>
              <a:gd name="connsiteX51" fmla="*/ 2831123 w 8634169"/>
              <a:gd name="connsiteY51" fmla="*/ 378069 h 668216"/>
              <a:gd name="connsiteX52" fmla="*/ 2857500 w 8634169"/>
              <a:gd name="connsiteY52" fmla="*/ 369277 h 668216"/>
              <a:gd name="connsiteX53" fmla="*/ 2875085 w 8634169"/>
              <a:gd name="connsiteY53" fmla="*/ 342900 h 668216"/>
              <a:gd name="connsiteX54" fmla="*/ 2936631 w 8634169"/>
              <a:gd name="connsiteY54" fmla="*/ 298939 h 668216"/>
              <a:gd name="connsiteX55" fmla="*/ 2954215 w 8634169"/>
              <a:gd name="connsiteY55" fmla="*/ 272562 h 668216"/>
              <a:gd name="connsiteX56" fmla="*/ 3006969 w 8634169"/>
              <a:gd name="connsiteY56" fmla="*/ 237393 h 668216"/>
              <a:gd name="connsiteX57" fmla="*/ 3033346 w 8634169"/>
              <a:gd name="connsiteY57" fmla="*/ 219808 h 668216"/>
              <a:gd name="connsiteX58" fmla="*/ 3068515 w 8634169"/>
              <a:gd name="connsiteY58" fmla="*/ 211016 h 668216"/>
              <a:gd name="connsiteX59" fmla="*/ 3103685 w 8634169"/>
              <a:gd name="connsiteY59" fmla="*/ 193431 h 668216"/>
              <a:gd name="connsiteX60" fmla="*/ 3130061 w 8634169"/>
              <a:gd name="connsiteY60" fmla="*/ 175846 h 668216"/>
              <a:gd name="connsiteX61" fmla="*/ 3217985 w 8634169"/>
              <a:gd name="connsiteY61" fmla="*/ 149469 h 668216"/>
              <a:gd name="connsiteX62" fmla="*/ 3261946 w 8634169"/>
              <a:gd name="connsiteY62" fmla="*/ 140677 h 668216"/>
              <a:gd name="connsiteX63" fmla="*/ 3314700 w 8634169"/>
              <a:gd name="connsiteY63" fmla="*/ 123093 h 668216"/>
              <a:gd name="connsiteX64" fmla="*/ 3341077 w 8634169"/>
              <a:gd name="connsiteY64" fmla="*/ 105508 h 668216"/>
              <a:gd name="connsiteX65" fmla="*/ 3367454 w 8634169"/>
              <a:gd name="connsiteY65" fmla="*/ 96716 h 668216"/>
              <a:gd name="connsiteX66" fmla="*/ 3420208 w 8634169"/>
              <a:gd name="connsiteY66" fmla="*/ 61546 h 668216"/>
              <a:gd name="connsiteX67" fmla="*/ 3472961 w 8634169"/>
              <a:gd name="connsiteY67" fmla="*/ 43962 h 668216"/>
              <a:gd name="connsiteX68" fmla="*/ 3534508 w 8634169"/>
              <a:gd name="connsiteY68" fmla="*/ 17585 h 668216"/>
              <a:gd name="connsiteX69" fmla="*/ 3596054 w 8634169"/>
              <a:gd name="connsiteY69" fmla="*/ 0 h 668216"/>
              <a:gd name="connsiteX70" fmla="*/ 3763108 w 8634169"/>
              <a:gd name="connsiteY70" fmla="*/ 8793 h 668216"/>
              <a:gd name="connsiteX71" fmla="*/ 3815861 w 8634169"/>
              <a:gd name="connsiteY71" fmla="*/ 26377 h 668216"/>
              <a:gd name="connsiteX72" fmla="*/ 3851031 w 8634169"/>
              <a:gd name="connsiteY72" fmla="*/ 52754 h 668216"/>
              <a:gd name="connsiteX73" fmla="*/ 3877408 w 8634169"/>
              <a:gd name="connsiteY73" fmla="*/ 61546 h 668216"/>
              <a:gd name="connsiteX74" fmla="*/ 3912577 w 8634169"/>
              <a:gd name="connsiteY74" fmla="*/ 79131 h 668216"/>
              <a:gd name="connsiteX75" fmla="*/ 3938954 w 8634169"/>
              <a:gd name="connsiteY75" fmla="*/ 96716 h 668216"/>
              <a:gd name="connsiteX76" fmla="*/ 3991708 w 8634169"/>
              <a:gd name="connsiteY76" fmla="*/ 114300 h 668216"/>
              <a:gd name="connsiteX77" fmla="*/ 4044461 w 8634169"/>
              <a:gd name="connsiteY77" fmla="*/ 149469 h 668216"/>
              <a:gd name="connsiteX78" fmla="*/ 4070838 w 8634169"/>
              <a:gd name="connsiteY78" fmla="*/ 158262 h 668216"/>
              <a:gd name="connsiteX79" fmla="*/ 4097215 w 8634169"/>
              <a:gd name="connsiteY79" fmla="*/ 175846 h 668216"/>
              <a:gd name="connsiteX80" fmla="*/ 4158761 w 8634169"/>
              <a:gd name="connsiteY80" fmla="*/ 193431 h 668216"/>
              <a:gd name="connsiteX81" fmla="*/ 4193931 w 8634169"/>
              <a:gd name="connsiteY81" fmla="*/ 211016 h 668216"/>
              <a:gd name="connsiteX82" fmla="*/ 4220308 w 8634169"/>
              <a:gd name="connsiteY82" fmla="*/ 228600 h 668216"/>
              <a:gd name="connsiteX83" fmla="*/ 4246685 w 8634169"/>
              <a:gd name="connsiteY83" fmla="*/ 237393 h 668216"/>
              <a:gd name="connsiteX84" fmla="*/ 4273061 w 8634169"/>
              <a:gd name="connsiteY84" fmla="*/ 263769 h 668216"/>
              <a:gd name="connsiteX85" fmla="*/ 4290646 w 8634169"/>
              <a:gd name="connsiteY85" fmla="*/ 290146 h 668216"/>
              <a:gd name="connsiteX86" fmla="*/ 4352192 w 8634169"/>
              <a:gd name="connsiteY86" fmla="*/ 316523 h 668216"/>
              <a:gd name="connsiteX87" fmla="*/ 4404946 w 8634169"/>
              <a:gd name="connsiteY87" fmla="*/ 351693 h 668216"/>
              <a:gd name="connsiteX88" fmla="*/ 4448908 w 8634169"/>
              <a:gd name="connsiteY88" fmla="*/ 395654 h 668216"/>
              <a:gd name="connsiteX89" fmla="*/ 4519246 w 8634169"/>
              <a:gd name="connsiteY89" fmla="*/ 457200 h 668216"/>
              <a:gd name="connsiteX90" fmla="*/ 4545623 w 8634169"/>
              <a:gd name="connsiteY90" fmla="*/ 465993 h 668216"/>
              <a:gd name="connsiteX91" fmla="*/ 4598377 w 8634169"/>
              <a:gd name="connsiteY91" fmla="*/ 501162 h 668216"/>
              <a:gd name="connsiteX92" fmla="*/ 4624754 w 8634169"/>
              <a:gd name="connsiteY92" fmla="*/ 518746 h 668216"/>
              <a:gd name="connsiteX93" fmla="*/ 4659923 w 8634169"/>
              <a:gd name="connsiteY93" fmla="*/ 527539 h 668216"/>
              <a:gd name="connsiteX94" fmla="*/ 4739054 w 8634169"/>
              <a:gd name="connsiteY94" fmla="*/ 553916 h 668216"/>
              <a:gd name="connsiteX95" fmla="*/ 4765431 w 8634169"/>
              <a:gd name="connsiteY95" fmla="*/ 571500 h 668216"/>
              <a:gd name="connsiteX96" fmla="*/ 4818185 w 8634169"/>
              <a:gd name="connsiteY96" fmla="*/ 589085 h 668216"/>
              <a:gd name="connsiteX97" fmla="*/ 4897315 w 8634169"/>
              <a:gd name="connsiteY97" fmla="*/ 615462 h 668216"/>
              <a:gd name="connsiteX98" fmla="*/ 4985238 w 8634169"/>
              <a:gd name="connsiteY98" fmla="*/ 633046 h 668216"/>
              <a:gd name="connsiteX99" fmla="*/ 5090746 w 8634169"/>
              <a:gd name="connsiteY99" fmla="*/ 624254 h 668216"/>
              <a:gd name="connsiteX100" fmla="*/ 5143500 w 8634169"/>
              <a:gd name="connsiteY100" fmla="*/ 589085 h 668216"/>
              <a:gd name="connsiteX101" fmla="*/ 5222631 w 8634169"/>
              <a:gd name="connsiteY101" fmla="*/ 536331 h 668216"/>
              <a:gd name="connsiteX102" fmla="*/ 5275385 w 8634169"/>
              <a:gd name="connsiteY102" fmla="*/ 518746 h 668216"/>
              <a:gd name="connsiteX103" fmla="*/ 5328138 w 8634169"/>
              <a:gd name="connsiteY103" fmla="*/ 509954 h 668216"/>
              <a:gd name="connsiteX104" fmla="*/ 5389685 w 8634169"/>
              <a:gd name="connsiteY104" fmla="*/ 492369 h 668216"/>
              <a:gd name="connsiteX105" fmla="*/ 5468815 w 8634169"/>
              <a:gd name="connsiteY105" fmla="*/ 474785 h 668216"/>
              <a:gd name="connsiteX106" fmla="*/ 5521569 w 8634169"/>
              <a:gd name="connsiteY106" fmla="*/ 457200 h 668216"/>
              <a:gd name="connsiteX107" fmla="*/ 5547946 w 8634169"/>
              <a:gd name="connsiteY107" fmla="*/ 448408 h 668216"/>
              <a:gd name="connsiteX108" fmla="*/ 5583115 w 8634169"/>
              <a:gd name="connsiteY108" fmla="*/ 439616 h 668216"/>
              <a:gd name="connsiteX109" fmla="*/ 5635869 w 8634169"/>
              <a:gd name="connsiteY109" fmla="*/ 422031 h 668216"/>
              <a:gd name="connsiteX110" fmla="*/ 5706208 w 8634169"/>
              <a:gd name="connsiteY110" fmla="*/ 404446 h 668216"/>
              <a:gd name="connsiteX111" fmla="*/ 5732585 w 8634169"/>
              <a:gd name="connsiteY111" fmla="*/ 386862 h 668216"/>
              <a:gd name="connsiteX112" fmla="*/ 5750169 w 8634169"/>
              <a:gd name="connsiteY112" fmla="*/ 360485 h 668216"/>
              <a:gd name="connsiteX113" fmla="*/ 5776546 w 8634169"/>
              <a:gd name="connsiteY113" fmla="*/ 307731 h 668216"/>
              <a:gd name="connsiteX114" fmla="*/ 5829300 w 8634169"/>
              <a:gd name="connsiteY114" fmla="*/ 281354 h 668216"/>
              <a:gd name="connsiteX115" fmla="*/ 5855677 w 8634169"/>
              <a:gd name="connsiteY115" fmla="*/ 263769 h 668216"/>
              <a:gd name="connsiteX116" fmla="*/ 5873261 w 8634169"/>
              <a:gd name="connsiteY116" fmla="*/ 237393 h 668216"/>
              <a:gd name="connsiteX117" fmla="*/ 5899638 w 8634169"/>
              <a:gd name="connsiteY117" fmla="*/ 228600 h 668216"/>
              <a:gd name="connsiteX118" fmla="*/ 5917223 w 8634169"/>
              <a:gd name="connsiteY118" fmla="*/ 202223 h 668216"/>
              <a:gd name="connsiteX119" fmla="*/ 5943600 w 8634169"/>
              <a:gd name="connsiteY119" fmla="*/ 193431 h 668216"/>
              <a:gd name="connsiteX120" fmla="*/ 5996354 w 8634169"/>
              <a:gd name="connsiteY120" fmla="*/ 158262 h 668216"/>
              <a:gd name="connsiteX121" fmla="*/ 6022731 w 8634169"/>
              <a:gd name="connsiteY121" fmla="*/ 140677 h 668216"/>
              <a:gd name="connsiteX122" fmla="*/ 6049108 w 8634169"/>
              <a:gd name="connsiteY122" fmla="*/ 114300 h 668216"/>
              <a:gd name="connsiteX123" fmla="*/ 6075485 w 8634169"/>
              <a:gd name="connsiteY123" fmla="*/ 105508 h 668216"/>
              <a:gd name="connsiteX124" fmla="*/ 6128238 w 8634169"/>
              <a:gd name="connsiteY124" fmla="*/ 70339 h 668216"/>
              <a:gd name="connsiteX125" fmla="*/ 6198577 w 8634169"/>
              <a:gd name="connsiteY125" fmla="*/ 52754 h 668216"/>
              <a:gd name="connsiteX126" fmla="*/ 6224954 w 8634169"/>
              <a:gd name="connsiteY126" fmla="*/ 43962 h 668216"/>
              <a:gd name="connsiteX127" fmla="*/ 6409592 w 8634169"/>
              <a:gd name="connsiteY127" fmla="*/ 35169 h 668216"/>
              <a:gd name="connsiteX128" fmla="*/ 6506308 w 8634169"/>
              <a:gd name="connsiteY128" fmla="*/ 26377 h 668216"/>
              <a:gd name="connsiteX129" fmla="*/ 6734908 w 8634169"/>
              <a:gd name="connsiteY129" fmla="*/ 43962 h 668216"/>
              <a:gd name="connsiteX130" fmla="*/ 6814038 w 8634169"/>
              <a:gd name="connsiteY130" fmla="*/ 70339 h 668216"/>
              <a:gd name="connsiteX131" fmla="*/ 6840415 w 8634169"/>
              <a:gd name="connsiteY131" fmla="*/ 79131 h 668216"/>
              <a:gd name="connsiteX132" fmla="*/ 6893169 w 8634169"/>
              <a:gd name="connsiteY132" fmla="*/ 105508 h 668216"/>
              <a:gd name="connsiteX133" fmla="*/ 6919546 w 8634169"/>
              <a:gd name="connsiteY133" fmla="*/ 123093 h 668216"/>
              <a:gd name="connsiteX134" fmla="*/ 6945923 w 8634169"/>
              <a:gd name="connsiteY134" fmla="*/ 131885 h 668216"/>
              <a:gd name="connsiteX135" fmla="*/ 6981092 w 8634169"/>
              <a:gd name="connsiteY135" fmla="*/ 149469 h 668216"/>
              <a:gd name="connsiteX136" fmla="*/ 7016261 w 8634169"/>
              <a:gd name="connsiteY136" fmla="*/ 158262 h 668216"/>
              <a:gd name="connsiteX137" fmla="*/ 7042638 w 8634169"/>
              <a:gd name="connsiteY137" fmla="*/ 167054 h 668216"/>
              <a:gd name="connsiteX138" fmla="*/ 7095392 w 8634169"/>
              <a:gd name="connsiteY138" fmla="*/ 202223 h 668216"/>
              <a:gd name="connsiteX139" fmla="*/ 7121769 w 8634169"/>
              <a:gd name="connsiteY139" fmla="*/ 211016 h 668216"/>
              <a:gd name="connsiteX140" fmla="*/ 7200900 w 8634169"/>
              <a:gd name="connsiteY140" fmla="*/ 254977 h 668216"/>
              <a:gd name="connsiteX141" fmla="*/ 7236069 w 8634169"/>
              <a:gd name="connsiteY141" fmla="*/ 307731 h 668216"/>
              <a:gd name="connsiteX142" fmla="*/ 7262446 w 8634169"/>
              <a:gd name="connsiteY142" fmla="*/ 334108 h 668216"/>
              <a:gd name="connsiteX143" fmla="*/ 7323992 w 8634169"/>
              <a:gd name="connsiteY143" fmla="*/ 404446 h 668216"/>
              <a:gd name="connsiteX144" fmla="*/ 7367954 w 8634169"/>
              <a:gd name="connsiteY144" fmla="*/ 439616 h 668216"/>
              <a:gd name="connsiteX145" fmla="*/ 7385538 w 8634169"/>
              <a:gd name="connsiteY145" fmla="*/ 465993 h 668216"/>
              <a:gd name="connsiteX146" fmla="*/ 7438292 w 8634169"/>
              <a:gd name="connsiteY146" fmla="*/ 501162 h 668216"/>
              <a:gd name="connsiteX147" fmla="*/ 7455877 w 8634169"/>
              <a:gd name="connsiteY147" fmla="*/ 527539 h 668216"/>
              <a:gd name="connsiteX148" fmla="*/ 7482254 w 8634169"/>
              <a:gd name="connsiteY148" fmla="*/ 536331 h 668216"/>
              <a:gd name="connsiteX149" fmla="*/ 7535008 w 8634169"/>
              <a:gd name="connsiteY149" fmla="*/ 562708 h 668216"/>
              <a:gd name="connsiteX150" fmla="*/ 7561385 w 8634169"/>
              <a:gd name="connsiteY150" fmla="*/ 580293 h 668216"/>
              <a:gd name="connsiteX151" fmla="*/ 7614138 w 8634169"/>
              <a:gd name="connsiteY151" fmla="*/ 597877 h 668216"/>
              <a:gd name="connsiteX152" fmla="*/ 7710854 w 8634169"/>
              <a:gd name="connsiteY152" fmla="*/ 624254 h 668216"/>
              <a:gd name="connsiteX153" fmla="*/ 7842738 w 8634169"/>
              <a:gd name="connsiteY153" fmla="*/ 650631 h 668216"/>
              <a:gd name="connsiteX154" fmla="*/ 8106508 w 8634169"/>
              <a:gd name="connsiteY154" fmla="*/ 650631 h 668216"/>
              <a:gd name="connsiteX155" fmla="*/ 8185638 w 8634169"/>
              <a:gd name="connsiteY155" fmla="*/ 615462 h 668216"/>
              <a:gd name="connsiteX156" fmla="*/ 8273561 w 8634169"/>
              <a:gd name="connsiteY156" fmla="*/ 589085 h 668216"/>
              <a:gd name="connsiteX157" fmla="*/ 8308731 w 8634169"/>
              <a:gd name="connsiteY157" fmla="*/ 571500 h 668216"/>
              <a:gd name="connsiteX158" fmla="*/ 8343900 w 8634169"/>
              <a:gd name="connsiteY158" fmla="*/ 562708 h 668216"/>
              <a:gd name="connsiteX159" fmla="*/ 8370277 w 8634169"/>
              <a:gd name="connsiteY159" fmla="*/ 553916 h 668216"/>
              <a:gd name="connsiteX160" fmla="*/ 8449408 w 8634169"/>
              <a:gd name="connsiteY160" fmla="*/ 536331 h 668216"/>
              <a:gd name="connsiteX161" fmla="*/ 8484577 w 8634169"/>
              <a:gd name="connsiteY161" fmla="*/ 527539 h 668216"/>
              <a:gd name="connsiteX162" fmla="*/ 8510954 w 8634169"/>
              <a:gd name="connsiteY162" fmla="*/ 509954 h 668216"/>
              <a:gd name="connsiteX163" fmla="*/ 8537331 w 8634169"/>
              <a:gd name="connsiteY163" fmla="*/ 483577 h 668216"/>
              <a:gd name="connsiteX164" fmla="*/ 8563708 w 8634169"/>
              <a:gd name="connsiteY164" fmla="*/ 474785 h 668216"/>
              <a:gd name="connsiteX165" fmla="*/ 8590085 w 8634169"/>
              <a:gd name="connsiteY165" fmla="*/ 457200 h 668216"/>
              <a:gd name="connsiteX166" fmla="*/ 8625254 w 8634169"/>
              <a:gd name="connsiteY166" fmla="*/ 378069 h 668216"/>
              <a:gd name="connsiteX167" fmla="*/ 8634046 w 8634169"/>
              <a:gd name="connsiteY167" fmla="*/ 334108 h 668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8634169" h="668216">
                <a:moveTo>
                  <a:pt x="0" y="316523"/>
                </a:moveTo>
                <a:cubicBezTo>
                  <a:pt x="11723" y="301869"/>
                  <a:pt x="23909" y="287575"/>
                  <a:pt x="35169" y="272562"/>
                </a:cubicBezTo>
                <a:cubicBezTo>
                  <a:pt x="41509" y="264108"/>
                  <a:pt x="45282" y="253657"/>
                  <a:pt x="52754" y="246185"/>
                </a:cubicBezTo>
                <a:cubicBezTo>
                  <a:pt x="60226" y="238713"/>
                  <a:pt x="71013" y="235365"/>
                  <a:pt x="79131" y="228600"/>
                </a:cubicBezTo>
                <a:cubicBezTo>
                  <a:pt x="123037" y="192011"/>
                  <a:pt x="85531" y="208882"/>
                  <a:pt x="131885" y="193431"/>
                </a:cubicBezTo>
                <a:lnTo>
                  <a:pt x="211015" y="140677"/>
                </a:lnTo>
                <a:cubicBezTo>
                  <a:pt x="226438" y="130395"/>
                  <a:pt x="263769" y="123093"/>
                  <a:pt x="263769" y="123093"/>
                </a:cubicBezTo>
                <a:cubicBezTo>
                  <a:pt x="305568" y="95226"/>
                  <a:pt x="280122" y="108849"/>
                  <a:pt x="342900" y="87923"/>
                </a:cubicBezTo>
                <a:lnTo>
                  <a:pt x="448408" y="52754"/>
                </a:lnTo>
                <a:cubicBezTo>
                  <a:pt x="459872" y="48933"/>
                  <a:pt x="472003" y="47434"/>
                  <a:pt x="483577" y="43962"/>
                </a:cubicBezTo>
                <a:cubicBezTo>
                  <a:pt x="501331" y="38636"/>
                  <a:pt x="518746" y="32239"/>
                  <a:pt x="536331" y="26377"/>
                </a:cubicBezTo>
                <a:lnTo>
                  <a:pt x="562708" y="17585"/>
                </a:lnTo>
                <a:cubicBezTo>
                  <a:pt x="653562" y="20516"/>
                  <a:pt x="744508" y="21335"/>
                  <a:pt x="835269" y="26377"/>
                </a:cubicBezTo>
                <a:cubicBezTo>
                  <a:pt x="885084" y="29144"/>
                  <a:pt x="880338" y="42424"/>
                  <a:pt x="931985" y="52754"/>
                </a:cubicBezTo>
                <a:lnTo>
                  <a:pt x="1019908" y="70339"/>
                </a:lnTo>
                <a:cubicBezTo>
                  <a:pt x="1028996" y="72157"/>
                  <a:pt x="1037374" y="76585"/>
                  <a:pt x="1046285" y="79131"/>
                </a:cubicBezTo>
                <a:cubicBezTo>
                  <a:pt x="1057904" y="82451"/>
                  <a:pt x="1069731" y="84992"/>
                  <a:pt x="1081454" y="87923"/>
                </a:cubicBezTo>
                <a:cubicBezTo>
                  <a:pt x="1090246" y="93785"/>
                  <a:pt x="1098175" y="101216"/>
                  <a:pt x="1107831" y="105508"/>
                </a:cubicBezTo>
                <a:cubicBezTo>
                  <a:pt x="1107833" y="105509"/>
                  <a:pt x="1173771" y="127488"/>
                  <a:pt x="1186961" y="131885"/>
                </a:cubicBezTo>
                <a:lnTo>
                  <a:pt x="1213338" y="140677"/>
                </a:lnTo>
                <a:lnTo>
                  <a:pt x="1239715" y="149469"/>
                </a:lnTo>
                <a:cubicBezTo>
                  <a:pt x="1300180" y="189780"/>
                  <a:pt x="1272419" y="177956"/>
                  <a:pt x="1318846" y="193431"/>
                </a:cubicBezTo>
                <a:cubicBezTo>
                  <a:pt x="1369244" y="269027"/>
                  <a:pt x="1302136" y="180062"/>
                  <a:pt x="1362808" y="228600"/>
                </a:cubicBezTo>
                <a:cubicBezTo>
                  <a:pt x="1371059" y="235201"/>
                  <a:pt x="1372920" y="247505"/>
                  <a:pt x="1380392" y="254977"/>
                </a:cubicBezTo>
                <a:cubicBezTo>
                  <a:pt x="1387864" y="262449"/>
                  <a:pt x="1398746" y="265685"/>
                  <a:pt x="1406769" y="272562"/>
                </a:cubicBezTo>
                <a:cubicBezTo>
                  <a:pt x="1419357" y="283351"/>
                  <a:pt x="1428144" y="298535"/>
                  <a:pt x="1441938" y="307731"/>
                </a:cubicBezTo>
                <a:cubicBezTo>
                  <a:pt x="1455070" y="316486"/>
                  <a:pt x="1471570" y="318702"/>
                  <a:pt x="1485900" y="325316"/>
                </a:cubicBezTo>
                <a:cubicBezTo>
                  <a:pt x="1509701" y="336301"/>
                  <a:pt x="1531370" y="352196"/>
                  <a:pt x="1556238" y="360485"/>
                </a:cubicBezTo>
                <a:cubicBezTo>
                  <a:pt x="1565030" y="363416"/>
                  <a:pt x="1574096" y="365626"/>
                  <a:pt x="1582615" y="369277"/>
                </a:cubicBezTo>
                <a:cubicBezTo>
                  <a:pt x="1658672" y="401873"/>
                  <a:pt x="1582302" y="375034"/>
                  <a:pt x="1644161" y="395654"/>
                </a:cubicBezTo>
                <a:lnTo>
                  <a:pt x="1723292" y="448408"/>
                </a:lnTo>
                <a:cubicBezTo>
                  <a:pt x="1723299" y="448413"/>
                  <a:pt x="1776038" y="483573"/>
                  <a:pt x="1776046" y="483577"/>
                </a:cubicBezTo>
                <a:cubicBezTo>
                  <a:pt x="1787769" y="489439"/>
                  <a:pt x="1799976" y="494419"/>
                  <a:pt x="1811215" y="501162"/>
                </a:cubicBezTo>
                <a:cubicBezTo>
                  <a:pt x="1829337" y="512035"/>
                  <a:pt x="1849025" y="521387"/>
                  <a:pt x="1863969" y="536331"/>
                </a:cubicBezTo>
                <a:cubicBezTo>
                  <a:pt x="1872761" y="545123"/>
                  <a:pt x="1880000" y="555811"/>
                  <a:pt x="1890346" y="562708"/>
                </a:cubicBezTo>
                <a:cubicBezTo>
                  <a:pt x="1898057" y="567849"/>
                  <a:pt x="1907931" y="568569"/>
                  <a:pt x="1916723" y="571500"/>
                </a:cubicBezTo>
                <a:cubicBezTo>
                  <a:pt x="1925515" y="577362"/>
                  <a:pt x="1933444" y="584793"/>
                  <a:pt x="1943100" y="589085"/>
                </a:cubicBezTo>
                <a:cubicBezTo>
                  <a:pt x="1960038" y="596613"/>
                  <a:pt x="1995854" y="606669"/>
                  <a:pt x="1995854" y="606669"/>
                </a:cubicBezTo>
                <a:cubicBezTo>
                  <a:pt x="2004646" y="612531"/>
                  <a:pt x="2012575" y="619962"/>
                  <a:pt x="2022231" y="624254"/>
                </a:cubicBezTo>
                <a:cubicBezTo>
                  <a:pt x="2022233" y="624255"/>
                  <a:pt x="2088171" y="646234"/>
                  <a:pt x="2101361" y="650631"/>
                </a:cubicBezTo>
                <a:lnTo>
                  <a:pt x="2127738" y="659423"/>
                </a:lnTo>
                <a:lnTo>
                  <a:pt x="2154115" y="668216"/>
                </a:lnTo>
                <a:cubicBezTo>
                  <a:pt x="2233246" y="665285"/>
                  <a:pt x="2312648" y="666592"/>
                  <a:pt x="2391508" y="659423"/>
                </a:cubicBezTo>
                <a:cubicBezTo>
                  <a:pt x="2391518" y="659422"/>
                  <a:pt x="2457445" y="637444"/>
                  <a:pt x="2470638" y="633046"/>
                </a:cubicBezTo>
                <a:lnTo>
                  <a:pt x="2497015" y="624254"/>
                </a:lnTo>
                <a:cubicBezTo>
                  <a:pt x="2557480" y="583944"/>
                  <a:pt x="2529719" y="595768"/>
                  <a:pt x="2576146" y="580293"/>
                </a:cubicBezTo>
                <a:cubicBezTo>
                  <a:pt x="2584938" y="571501"/>
                  <a:pt x="2592405" y="561143"/>
                  <a:pt x="2602523" y="553916"/>
                </a:cubicBezTo>
                <a:cubicBezTo>
                  <a:pt x="2613188" y="546298"/>
                  <a:pt x="2626453" y="543074"/>
                  <a:pt x="2637692" y="536331"/>
                </a:cubicBezTo>
                <a:cubicBezTo>
                  <a:pt x="2655814" y="525458"/>
                  <a:pt x="2672861" y="512885"/>
                  <a:pt x="2690446" y="501162"/>
                </a:cubicBezTo>
                <a:cubicBezTo>
                  <a:pt x="2708792" y="488931"/>
                  <a:pt x="2736414" y="471220"/>
                  <a:pt x="2751992" y="457200"/>
                </a:cubicBezTo>
                <a:cubicBezTo>
                  <a:pt x="2770477" y="440564"/>
                  <a:pt x="2787161" y="422031"/>
                  <a:pt x="2804746" y="404446"/>
                </a:cubicBezTo>
                <a:cubicBezTo>
                  <a:pt x="2813538" y="395654"/>
                  <a:pt x="2819327" y="382001"/>
                  <a:pt x="2831123" y="378069"/>
                </a:cubicBezTo>
                <a:lnTo>
                  <a:pt x="2857500" y="369277"/>
                </a:lnTo>
                <a:cubicBezTo>
                  <a:pt x="2863362" y="360485"/>
                  <a:pt x="2867613" y="350372"/>
                  <a:pt x="2875085" y="342900"/>
                </a:cubicBezTo>
                <a:cubicBezTo>
                  <a:pt x="2885994" y="331991"/>
                  <a:pt x="2921651" y="308925"/>
                  <a:pt x="2936631" y="298939"/>
                </a:cubicBezTo>
                <a:cubicBezTo>
                  <a:pt x="2942492" y="290147"/>
                  <a:pt x="2946263" y="279520"/>
                  <a:pt x="2954215" y="272562"/>
                </a:cubicBezTo>
                <a:cubicBezTo>
                  <a:pt x="2970120" y="258645"/>
                  <a:pt x="2989384" y="249116"/>
                  <a:pt x="3006969" y="237393"/>
                </a:cubicBezTo>
                <a:lnTo>
                  <a:pt x="3033346" y="219808"/>
                </a:lnTo>
                <a:cubicBezTo>
                  <a:pt x="3043400" y="213105"/>
                  <a:pt x="3056792" y="213947"/>
                  <a:pt x="3068515" y="211016"/>
                </a:cubicBezTo>
                <a:cubicBezTo>
                  <a:pt x="3080238" y="205154"/>
                  <a:pt x="3092305" y="199934"/>
                  <a:pt x="3103685" y="193431"/>
                </a:cubicBezTo>
                <a:cubicBezTo>
                  <a:pt x="3112860" y="188188"/>
                  <a:pt x="3120405" y="180138"/>
                  <a:pt x="3130061" y="175846"/>
                </a:cubicBezTo>
                <a:cubicBezTo>
                  <a:pt x="3151971" y="166108"/>
                  <a:pt x="3192415" y="155151"/>
                  <a:pt x="3217985" y="149469"/>
                </a:cubicBezTo>
                <a:cubicBezTo>
                  <a:pt x="3232573" y="146227"/>
                  <a:pt x="3247529" y="144609"/>
                  <a:pt x="3261946" y="140677"/>
                </a:cubicBezTo>
                <a:cubicBezTo>
                  <a:pt x="3279829" y="135800"/>
                  <a:pt x="3314700" y="123093"/>
                  <a:pt x="3314700" y="123093"/>
                </a:cubicBezTo>
                <a:cubicBezTo>
                  <a:pt x="3323492" y="117231"/>
                  <a:pt x="3331625" y="110234"/>
                  <a:pt x="3341077" y="105508"/>
                </a:cubicBezTo>
                <a:cubicBezTo>
                  <a:pt x="3349366" y="101363"/>
                  <a:pt x="3359352" y="101217"/>
                  <a:pt x="3367454" y="96716"/>
                </a:cubicBezTo>
                <a:cubicBezTo>
                  <a:pt x="3385929" y="86452"/>
                  <a:pt x="3402623" y="73269"/>
                  <a:pt x="3420208" y="61546"/>
                </a:cubicBezTo>
                <a:cubicBezTo>
                  <a:pt x="3435630" y="51264"/>
                  <a:pt x="3455377" y="49823"/>
                  <a:pt x="3472961" y="43962"/>
                </a:cubicBezTo>
                <a:cubicBezTo>
                  <a:pt x="3534815" y="23344"/>
                  <a:pt x="3458461" y="50175"/>
                  <a:pt x="3534508" y="17585"/>
                </a:cubicBezTo>
                <a:cubicBezTo>
                  <a:pt x="3552164" y="10019"/>
                  <a:pt x="3578212" y="4461"/>
                  <a:pt x="3596054" y="0"/>
                </a:cubicBezTo>
                <a:cubicBezTo>
                  <a:pt x="3651739" y="2931"/>
                  <a:pt x="3707743" y="2149"/>
                  <a:pt x="3763108" y="8793"/>
                </a:cubicBezTo>
                <a:cubicBezTo>
                  <a:pt x="3781511" y="11001"/>
                  <a:pt x="3815861" y="26377"/>
                  <a:pt x="3815861" y="26377"/>
                </a:cubicBezTo>
                <a:cubicBezTo>
                  <a:pt x="3827584" y="35169"/>
                  <a:pt x="3838308" y="45484"/>
                  <a:pt x="3851031" y="52754"/>
                </a:cubicBezTo>
                <a:cubicBezTo>
                  <a:pt x="3859078" y="57352"/>
                  <a:pt x="3868889" y="57895"/>
                  <a:pt x="3877408" y="61546"/>
                </a:cubicBezTo>
                <a:cubicBezTo>
                  <a:pt x="3889455" y="66709"/>
                  <a:pt x="3901197" y="72628"/>
                  <a:pt x="3912577" y="79131"/>
                </a:cubicBezTo>
                <a:cubicBezTo>
                  <a:pt x="3921752" y="84374"/>
                  <a:pt x="3929298" y="92424"/>
                  <a:pt x="3938954" y="96716"/>
                </a:cubicBezTo>
                <a:cubicBezTo>
                  <a:pt x="3955892" y="104244"/>
                  <a:pt x="3991708" y="114300"/>
                  <a:pt x="3991708" y="114300"/>
                </a:cubicBezTo>
                <a:cubicBezTo>
                  <a:pt x="4009292" y="126023"/>
                  <a:pt x="4024412" y="142785"/>
                  <a:pt x="4044461" y="149469"/>
                </a:cubicBezTo>
                <a:cubicBezTo>
                  <a:pt x="4053253" y="152400"/>
                  <a:pt x="4062548" y="154117"/>
                  <a:pt x="4070838" y="158262"/>
                </a:cubicBezTo>
                <a:cubicBezTo>
                  <a:pt x="4080289" y="162988"/>
                  <a:pt x="4087764" y="171120"/>
                  <a:pt x="4097215" y="175846"/>
                </a:cubicBezTo>
                <a:cubicBezTo>
                  <a:pt x="4109833" y="182155"/>
                  <a:pt x="4147486" y="190612"/>
                  <a:pt x="4158761" y="193431"/>
                </a:cubicBezTo>
                <a:cubicBezTo>
                  <a:pt x="4170484" y="199293"/>
                  <a:pt x="4182551" y="204513"/>
                  <a:pt x="4193931" y="211016"/>
                </a:cubicBezTo>
                <a:cubicBezTo>
                  <a:pt x="4203106" y="216259"/>
                  <a:pt x="4210857" y="223874"/>
                  <a:pt x="4220308" y="228600"/>
                </a:cubicBezTo>
                <a:cubicBezTo>
                  <a:pt x="4228598" y="232745"/>
                  <a:pt x="4237893" y="234462"/>
                  <a:pt x="4246685" y="237393"/>
                </a:cubicBezTo>
                <a:cubicBezTo>
                  <a:pt x="4255477" y="246185"/>
                  <a:pt x="4265101" y="254217"/>
                  <a:pt x="4273061" y="263769"/>
                </a:cubicBezTo>
                <a:cubicBezTo>
                  <a:pt x="4279826" y="271887"/>
                  <a:pt x="4282528" y="283381"/>
                  <a:pt x="4290646" y="290146"/>
                </a:cubicBezTo>
                <a:cubicBezTo>
                  <a:pt x="4305134" y="302219"/>
                  <a:pt x="4333866" y="310415"/>
                  <a:pt x="4352192" y="316523"/>
                </a:cubicBezTo>
                <a:cubicBezTo>
                  <a:pt x="4369777" y="328246"/>
                  <a:pt x="4393222" y="334109"/>
                  <a:pt x="4404946" y="351693"/>
                </a:cubicBezTo>
                <a:cubicBezTo>
                  <a:pt x="4428393" y="386861"/>
                  <a:pt x="4413739" y="372207"/>
                  <a:pt x="4448908" y="395654"/>
                </a:cubicBezTo>
                <a:cubicBezTo>
                  <a:pt x="4478215" y="439616"/>
                  <a:pt x="4457700" y="416170"/>
                  <a:pt x="4519246" y="457200"/>
                </a:cubicBezTo>
                <a:cubicBezTo>
                  <a:pt x="4526957" y="462341"/>
                  <a:pt x="4537521" y="461492"/>
                  <a:pt x="4545623" y="465993"/>
                </a:cubicBezTo>
                <a:cubicBezTo>
                  <a:pt x="4564097" y="476257"/>
                  <a:pt x="4580792" y="489439"/>
                  <a:pt x="4598377" y="501162"/>
                </a:cubicBezTo>
                <a:lnTo>
                  <a:pt x="4624754" y="518746"/>
                </a:lnTo>
                <a:cubicBezTo>
                  <a:pt x="4634808" y="525449"/>
                  <a:pt x="4648349" y="524067"/>
                  <a:pt x="4659923" y="527539"/>
                </a:cubicBezTo>
                <a:cubicBezTo>
                  <a:pt x="4659993" y="527560"/>
                  <a:pt x="4725831" y="549508"/>
                  <a:pt x="4739054" y="553916"/>
                </a:cubicBezTo>
                <a:cubicBezTo>
                  <a:pt x="4749079" y="557258"/>
                  <a:pt x="4755775" y="567208"/>
                  <a:pt x="4765431" y="571500"/>
                </a:cubicBezTo>
                <a:cubicBezTo>
                  <a:pt x="4782369" y="579028"/>
                  <a:pt x="4800600" y="583223"/>
                  <a:pt x="4818185" y="589085"/>
                </a:cubicBezTo>
                <a:lnTo>
                  <a:pt x="4897315" y="615462"/>
                </a:lnTo>
                <a:cubicBezTo>
                  <a:pt x="4923539" y="624204"/>
                  <a:pt x="4959276" y="628719"/>
                  <a:pt x="4985238" y="633046"/>
                </a:cubicBezTo>
                <a:cubicBezTo>
                  <a:pt x="5020407" y="630115"/>
                  <a:pt x="5056742" y="633699"/>
                  <a:pt x="5090746" y="624254"/>
                </a:cubicBezTo>
                <a:cubicBezTo>
                  <a:pt x="5111109" y="618598"/>
                  <a:pt x="5125915" y="600808"/>
                  <a:pt x="5143500" y="589085"/>
                </a:cubicBezTo>
                <a:lnTo>
                  <a:pt x="5222631" y="536331"/>
                </a:lnTo>
                <a:cubicBezTo>
                  <a:pt x="5238054" y="526049"/>
                  <a:pt x="5257800" y="524608"/>
                  <a:pt x="5275385" y="518746"/>
                </a:cubicBezTo>
                <a:cubicBezTo>
                  <a:pt x="5292297" y="513109"/>
                  <a:pt x="5310657" y="513450"/>
                  <a:pt x="5328138" y="509954"/>
                </a:cubicBezTo>
                <a:cubicBezTo>
                  <a:pt x="5410383" y="493505"/>
                  <a:pt x="5322635" y="509132"/>
                  <a:pt x="5389685" y="492369"/>
                </a:cubicBezTo>
                <a:cubicBezTo>
                  <a:pt x="5439885" y="479819"/>
                  <a:pt x="5423685" y="488324"/>
                  <a:pt x="5468815" y="474785"/>
                </a:cubicBezTo>
                <a:cubicBezTo>
                  <a:pt x="5486569" y="469459"/>
                  <a:pt x="5503984" y="463062"/>
                  <a:pt x="5521569" y="457200"/>
                </a:cubicBezTo>
                <a:cubicBezTo>
                  <a:pt x="5530361" y="454269"/>
                  <a:pt x="5538955" y="450656"/>
                  <a:pt x="5547946" y="448408"/>
                </a:cubicBezTo>
                <a:cubicBezTo>
                  <a:pt x="5559669" y="445477"/>
                  <a:pt x="5571541" y="443088"/>
                  <a:pt x="5583115" y="439616"/>
                </a:cubicBezTo>
                <a:cubicBezTo>
                  <a:pt x="5600869" y="434290"/>
                  <a:pt x="5617693" y="425666"/>
                  <a:pt x="5635869" y="422031"/>
                </a:cubicBezTo>
                <a:cubicBezTo>
                  <a:pt x="5652597" y="418686"/>
                  <a:pt x="5688180" y="413460"/>
                  <a:pt x="5706208" y="404446"/>
                </a:cubicBezTo>
                <a:cubicBezTo>
                  <a:pt x="5715659" y="399720"/>
                  <a:pt x="5723793" y="392723"/>
                  <a:pt x="5732585" y="386862"/>
                </a:cubicBezTo>
                <a:cubicBezTo>
                  <a:pt x="5738446" y="378070"/>
                  <a:pt x="5745443" y="369936"/>
                  <a:pt x="5750169" y="360485"/>
                </a:cubicBezTo>
                <a:cubicBezTo>
                  <a:pt x="5764471" y="331880"/>
                  <a:pt x="5751348" y="332929"/>
                  <a:pt x="5776546" y="307731"/>
                </a:cubicBezTo>
                <a:cubicBezTo>
                  <a:pt x="5793591" y="290686"/>
                  <a:pt x="5807846" y="288505"/>
                  <a:pt x="5829300" y="281354"/>
                </a:cubicBezTo>
                <a:cubicBezTo>
                  <a:pt x="5838092" y="275492"/>
                  <a:pt x="5848205" y="271241"/>
                  <a:pt x="5855677" y="263769"/>
                </a:cubicBezTo>
                <a:cubicBezTo>
                  <a:pt x="5863149" y="256297"/>
                  <a:pt x="5865010" y="243994"/>
                  <a:pt x="5873261" y="237393"/>
                </a:cubicBezTo>
                <a:cubicBezTo>
                  <a:pt x="5880498" y="231603"/>
                  <a:pt x="5890846" y="231531"/>
                  <a:pt x="5899638" y="228600"/>
                </a:cubicBezTo>
                <a:cubicBezTo>
                  <a:pt x="5905500" y="219808"/>
                  <a:pt x="5908971" y="208824"/>
                  <a:pt x="5917223" y="202223"/>
                </a:cubicBezTo>
                <a:cubicBezTo>
                  <a:pt x="5924460" y="196433"/>
                  <a:pt x="5935498" y="197932"/>
                  <a:pt x="5943600" y="193431"/>
                </a:cubicBezTo>
                <a:cubicBezTo>
                  <a:pt x="5962075" y="183168"/>
                  <a:pt x="5978769" y="169985"/>
                  <a:pt x="5996354" y="158262"/>
                </a:cubicBezTo>
                <a:cubicBezTo>
                  <a:pt x="6005146" y="152400"/>
                  <a:pt x="6015259" y="148149"/>
                  <a:pt x="6022731" y="140677"/>
                </a:cubicBezTo>
                <a:cubicBezTo>
                  <a:pt x="6031523" y="131885"/>
                  <a:pt x="6038762" y="121197"/>
                  <a:pt x="6049108" y="114300"/>
                </a:cubicBezTo>
                <a:cubicBezTo>
                  <a:pt x="6056819" y="109159"/>
                  <a:pt x="6066693" y="108439"/>
                  <a:pt x="6075485" y="105508"/>
                </a:cubicBezTo>
                <a:cubicBezTo>
                  <a:pt x="6093069" y="93785"/>
                  <a:pt x="6107735" y="75465"/>
                  <a:pt x="6128238" y="70339"/>
                </a:cubicBezTo>
                <a:cubicBezTo>
                  <a:pt x="6151684" y="64477"/>
                  <a:pt x="6175649" y="60396"/>
                  <a:pt x="6198577" y="52754"/>
                </a:cubicBezTo>
                <a:cubicBezTo>
                  <a:pt x="6207369" y="49823"/>
                  <a:pt x="6215718" y="44732"/>
                  <a:pt x="6224954" y="43962"/>
                </a:cubicBezTo>
                <a:cubicBezTo>
                  <a:pt x="6286357" y="38845"/>
                  <a:pt x="6348096" y="39013"/>
                  <a:pt x="6409592" y="35169"/>
                </a:cubicBezTo>
                <a:cubicBezTo>
                  <a:pt x="6441901" y="33150"/>
                  <a:pt x="6474069" y="29308"/>
                  <a:pt x="6506308" y="26377"/>
                </a:cubicBezTo>
                <a:cubicBezTo>
                  <a:pt x="6539048" y="28100"/>
                  <a:pt x="6675770" y="30315"/>
                  <a:pt x="6734908" y="43962"/>
                </a:cubicBezTo>
                <a:cubicBezTo>
                  <a:pt x="6734932" y="43967"/>
                  <a:pt x="6800839" y="65939"/>
                  <a:pt x="6814038" y="70339"/>
                </a:cubicBezTo>
                <a:lnTo>
                  <a:pt x="6840415" y="79131"/>
                </a:lnTo>
                <a:cubicBezTo>
                  <a:pt x="6916008" y="129527"/>
                  <a:pt x="6820365" y="69106"/>
                  <a:pt x="6893169" y="105508"/>
                </a:cubicBezTo>
                <a:cubicBezTo>
                  <a:pt x="6902621" y="110234"/>
                  <a:pt x="6910094" y="118367"/>
                  <a:pt x="6919546" y="123093"/>
                </a:cubicBezTo>
                <a:cubicBezTo>
                  <a:pt x="6927835" y="127238"/>
                  <a:pt x="6937404" y="128234"/>
                  <a:pt x="6945923" y="131885"/>
                </a:cubicBezTo>
                <a:cubicBezTo>
                  <a:pt x="6957970" y="137048"/>
                  <a:pt x="6968820" y="144867"/>
                  <a:pt x="6981092" y="149469"/>
                </a:cubicBezTo>
                <a:cubicBezTo>
                  <a:pt x="6992406" y="153712"/>
                  <a:pt x="7004642" y="154942"/>
                  <a:pt x="7016261" y="158262"/>
                </a:cubicBezTo>
                <a:cubicBezTo>
                  <a:pt x="7025172" y="160808"/>
                  <a:pt x="7033846" y="164123"/>
                  <a:pt x="7042638" y="167054"/>
                </a:cubicBezTo>
                <a:cubicBezTo>
                  <a:pt x="7060223" y="178777"/>
                  <a:pt x="7075343" y="195539"/>
                  <a:pt x="7095392" y="202223"/>
                </a:cubicBezTo>
                <a:cubicBezTo>
                  <a:pt x="7104184" y="205154"/>
                  <a:pt x="7113667" y="206515"/>
                  <a:pt x="7121769" y="211016"/>
                </a:cubicBezTo>
                <a:cubicBezTo>
                  <a:pt x="7212462" y="261401"/>
                  <a:pt x="7141218" y="235084"/>
                  <a:pt x="7200900" y="254977"/>
                </a:cubicBezTo>
                <a:cubicBezTo>
                  <a:pt x="7212623" y="272562"/>
                  <a:pt x="7221125" y="292787"/>
                  <a:pt x="7236069" y="307731"/>
                </a:cubicBezTo>
                <a:cubicBezTo>
                  <a:pt x="7244861" y="316523"/>
                  <a:pt x="7254812" y="324293"/>
                  <a:pt x="7262446" y="334108"/>
                </a:cubicBezTo>
                <a:cubicBezTo>
                  <a:pt x="7317679" y="405122"/>
                  <a:pt x="7272929" y="370405"/>
                  <a:pt x="7323992" y="404446"/>
                </a:cubicBezTo>
                <a:cubicBezTo>
                  <a:pt x="7374390" y="480041"/>
                  <a:pt x="7307282" y="391077"/>
                  <a:pt x="7367954" y="439616"/>
                </a:cubicBezTo>
                <a:cubicBezTo>
                  <a:pt x="7376205" y="446217"/>
                  <a:pt x="7377586" y="459035"/>
                  <a:pt x="7385538" y="465993"/>
                </a:cubicBezTo>
                <a:cubicBezTo>
                  <a:pt x="7401443" y="479910"/>
                  <a:pt x="7438292" y="501162"/>
                  <a:pt x="7438292" y="501162"/>
                </a:cubicBezTo>
                <a:cubicBezTo>
                  <a:pt x="7444154" y="509954"/>
                  <a:pt x="7447625" y="520938"/>
                  <a:pt x="7455877" y="527539"/>
                </a:cubicBezTo>
                <a:cubicBezTo>
                  <a:pt x="7463114" y="533329"/>
                  <a:pt x="7473965" y="532186"/>
                  <a:pt x="7482254" y="536331"/>
                </a:cubicBezTo>
                <a:cubicBezTo>
                  <a:pt x="7550431" y="570419"/>
                  <a:pt x="7468709" y="540609"/>
                  <a:pt x="7535008" y="562708"/>
                </a:cubicBezTo>
                <a:cubicBezTo>
                  <a:pt x="7543800" y="568570"/>
                  <a:pt x="7551729" y="576001"/>
                  <a:pt x="7561385" y="580293"/>
                </a:cubicBezTo>
                <a:cubicBezTo>
                  <a:pt x="7578323" y="587821"/>
                  <a:pt x="7596554" y="592016"/>
                  <a:pt x="7614138" y="597877"/>
                </a:cubicBezTo>
                <a:cubicBezTo>
                  <a:pt x="7663440" y="614311"/>
                  <a:pt x="7631530" y="604423"/>
                  <a:pt x="7710854" y="624254"/>
                </a:cubicBezTo>
                <a:cubicBezTo>
                  <a:pt x="7835543" y="655427"/>
                  <a:pt x="7678239" y="632354"/>
                  <a:pt x="7842738" y="650631"/>
                </a:cubicBezTo>
                <a:cubicBezTo>
                  <a:pt x="7945753" y="676383"/>
                  <a:pt x="7904546" y="669565"/>
                  <a:pt x="8106508" y="650631"/>
                </a:cubicBezTo>
                <a:cubicBezTo>
                  <a:pt x="8172852" y="644411"/>
                  <a:pt x="8141805" y="634943"/>
                  <a:pt x="8185638" y="615462"/>
                </a:cubicBezTo>
                <a:cubicBezTo>
                  <a:pt x="8213164" y="603228"/>
                  <a:pt x="8244329" y="596393"/>
                  <a:pt x="8273561" y="589085"/>
                </a:cubicBezTo>
                <a:cubicBezTo>
                  <a:pt x="8285284" y="583223"/>
                  <a:pt x="8296458" y="576102"/>
                  <a:pt x="8308731" y="571500"/>
                </a:cubicBezTo>
                <a:cubicBezTo>
                  <a:pt x="8320045" y="567257"/>
                  <a:pt x="8332281" y="566028"/>
                  <a:pt x="8343900" y="562708"/>
                </a:cubicBezTo>
                <a:cubicBezTo>
                  <a:pt x="8352811" y="560162"/>
                  <a:pt x="8361366" y="556462"/>
                  <a:pt x="8370277" y="553916"/>
                </a:cubicBezTo>
                <a:cubicBezTo>
                  <a:pt x="8407816" y="543190"/>
                  <a:pt x="8408595" y="545400"/>
                  <a:pt x="8449408" y="536331"/>
                </a:cubicBezTo>
                <a:cubicBezTo>
                  <a:pt x="8461204" y="533710"/>
                  <a:pt x="8472854" y="530470"/>
                  <a:pt x="8484577" y="527539"/>
                </a:cubicBezTo>
                <a:cubicBezTo>
                  <a:pt x="8493369" y="521677"/>
                  <a:pt x="8502836" y="516719"/>
                  <a:pt x="8510954" y="509954"/>
                </a:cubicBezTo>
                <a:cubicBezTo>
                  <a:pt x="8520506" y="501994"/>
                  <a:pt x="8526985" y="490474"/>
                  <a:pt x="8537331" y="483577"/>
                </a:cubicBezTo>
                <a:cubicBezTo>
                  <a:pt x="8545042" y="478436"/>
                  <a:pt x="8554916" y="477716"/>
                  <a:pt x="8563708" y="474785"/>
                </a:cubicBezTo>
                <a:cubicBezTo>
                  <a:pt x="8572500" y="468923"/>
                  <a:pt x="8582613" y="464672"/>
                  <a:pt x="8590085" y="457200"/>
                </a:cubicBezTo>
                <a:cubicBezTo>
                  <a:pt x="8610983" y="436301"/>
                  <a:pt x="8616549" y="404184"/>
                  <a:pt x="8625254" y="378069"/>
                </a:cubicBezTo>
                <a:cubicBezTo>
                  <a:pt x="8635900" y="346133"/>
                  <a:pt x="8634046" y="360960"/>
                  <a:pt x="8634046" y="3341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2" name="Straight Arrow Connector 31"/>
          <p:cNvCxnSpPr>
            <a:stCxn id="30" idx="41"/>
          </p:cNvCxnSpPr>
          <p:nvPr/>
        </p:nvCxnSpPr>
        <p:spPr>
          <a:xfrm>
            <a:off x="3303283" y="4527140"/>
            <a:ext cx="884152" cy="5398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213091" y="4396462"/>
            <a:ext cx="1687025" cy="369332"/>
          </a:xfrm>
          <a:prstGeom prst="rect">
            <a:avLst/>
          </a:prstGeom>
          <a:noFill/>
        </p:spPr>
        <p:txBody>
          <a:bodyPr wrap="square" rtlCol="0">
            <a:spAutoFit/>
          </a:bodyPr>
          <a:lstStyle/>
          <a:p>
            <a:r>
              <a:rPr lang="en-GB" dirty="0"/>
              <a:t>Your country</a:t>
            </a:r>
          </a:p>
        </p:txBody>
      </p:sp>
      <p:cxnSp>
        <p:nvCxnSpPr>
          <p:cNvPr id="34" name="Straight Arrow Connector 33"/>
          <p:cNvCxnSpPr/>
          <p:nvPr/>
        </p:nvCxnSpPr>
        <p:spPr>
          <a:xfrm flipH="1" flipV="1">
            <a:off x="2373292" y="3299673"/>
            <a:ext cx="1159739" cy="59710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623040" y="2966026"/>
            <a:ext cx="1194619" cy="369332"/>
          </a:xfrm>
          <a:prstGeom prst="rect">
            <a:avLst/>
          </a:prstGeom>
          <a:noFill/>
        </p:spPr>
        <p:txBody>
          <a:bodyPr wrap="square" rtlCol="0">
            <a:spAutoFit/>
          </a:bodyPr>
          <a:lstStyle/>
          <a:p>
            <a:r>
              <a:rPr lang="en-GB" dirty="0"/>
              <a:t>Overseas</a:t>
            </a:r>
          </a:p>
        </p:txBody>
      </p:sp>
      <p:sp>
        <p:nvSpPr>
          <p:cNvPr id="36" name="TextBox 35"/>
          <p:cNvSpPr txBox="1"/>
          <p:nvPr/>
        </p:nvSpPr>
        <p:spPr>
          <a:xfrm>
            <a:off x="3669277" y="3478306"/>
            <a:ext cx="1036316" cy="369332"/>
          </a:xfrm>
          <a:prstGeom prst="rect">
            <a:avLst/>
          </a:prstGeom>
          <a:noFill/>
          <a:ln w="25400">
            <a:solidFill>
              <a:schemeClr val="accent1">
                <a:shade val="50000"/>
                <a:satMod val="103000"/>
              </a:schemeClr>
            </a:solidFill>
          </a:ln>
        </p:spPr>
        <p:txBody>
          <a:bodyPr wrap="square" rtlCol="0">
            <a:spAutoFit/>
          </a:bodyPr>
          <a:lstStyle/>
          <a:p>
            <a:r>
              <a:rPr lang="en-GB" dirty="0"/>
              <a:t>Frontier</a:t>
            </a:r>
          </a:p>
        </p:txBody>
      </p:sp>
      <p:sp>
        <p:nvSpPr>
          <p:cNvPr id="37" name="Slide Number Placeholder 8"/>
          <p:cNvSpPr>
            <a:spLocks noGrp="1"/>
          </p:cNvSpPr>
          <p:nvPr>
            <p:ph type="sldNum" sz="quarter" idx="10"/>
          </p:nvPr>
        </p:nvSpPr>
        <p:spPr>
          <a:xfrm>
            <a:off x="1075933" y="6329287"/>
            <a:ext cx="2133600" cy="365125"/>
          </a:xfrm>
          <a:noFill/>
        </p:spPr>
        <p:txBody>
          <a:bodyPr/>
          <a:lstStyle/>
          <a:p>
            <a:r>
              <a:rPr lang="en-GB" sz="1200" dirty="0"/>
              <a:t>Slide </a:t>
            </a:r>
            <a:fld id="{546D7DC8-501D-48DE-A57B-6D366F0C1FCE}" type="slidenum">
              <a:rPr lang="en-GB" sz="1200"/>
              <a:pPr/>
              <a:t>17</a:t>
            </a:fld>
            <a:endParaRPr lang="en-GB" sz="1200" dirty="0"/>
          </a:p>
        </p:txBody>
      </p:sp>
    </p:spTree>
    <p:extLst>
      <p:ext uri="{BB962C8B-B14F-4D97-AF65-F5344CB8AC3E}">
        <p14:creationId xmlns:p14="http://schemas.microsoft.com/office/powerpoint/2010/main" val="1216000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45886" y="912249"/>
            <a:ext cx="8136904" cy="533418"/>
          </a:xfrm>
        </p:spPr>
        <p:txBody>
          <a:bodyPr>
            <a:normAutofit/>
          </a:bodyPr>
          <a:lstStyle/>
          <a:p>
            <a:pPr eaLnBrk="1" hangingPunct="1"/>
            <a:r>
              <a:rPr lang="en-GB" sz="3200" dirty="0"/>
              <a:t>Ijarah sukuk with onshore SPV</a:t>
            </a:r>
          </a:p>
        </p:txBody>
      </p:sp>
      <p:sp>
        <p:nvSpPr>
          <p:cNvPr id="74755" name="Text Box 3"/>
          <p:cNvSpPr txBox="1">
            <a:spLocks noChangeArrowheads="1"/>
          </p:cNvSpPr>
          <p:nvPr>
            <p:custDataLst>
              <p:tags r:id="rId1"/>
            </p:custDataLst>
          </p:nvPr>
        </p:nvSpPr>
        <p:spPr bwMode="auto">
          <a:xfrm>
            <a:off x="1536700" y="12700"/>
            <a:ext cx="127000" cy="369332"/>
          </a:xfrm>
          <a:prstGeom prst="rect">
            <a:avLst/>
          </a:prstGeom>
          <a:noFill/>
          <a:ln w="9525" algn="ctr">
            <a:noFill/>
            <a:miter lim="800000"/>
            <a:headEnd/>
            <a:tailEnd/>
          </a:ln>
        </p:spPr>
        <p:txBody>
          <a:bodyPr lIns="63493" tIns="0" rIns="0" bIns="0">
            <a:spAutoFit/>
          </a:bodyPr>
          <a:lstStyle/>
          <a:p>
            <a:endParaRPr lang="en-US" sz="2400" dirty="0">
              <a:solidFill>
                <a:schemeClr val="folHlink"/>
              </a:solidFill>
            </a:endParaRPr>
          </a:p>
        </p:txBody>
      </p:sp>
      <p:sp>
        <p:nvSpPr>
          <p:cNvPr id="74757" name="Freeform 4"/>
          <p:cNvSpPr>
            <a:spLocks/>
          </p:cNvSpPr>
          <p:nvPr/>
        </p:nvSpPr>
        <p:spPr bwMode="auto">
          <a:xfrm>
            <a:off x="4219053" y="3976582"/>
            <a:ext cx="1537" cy="1236818"/>
          </a:xfrm>
          <a:custGeom>
            <a:avLst/>
            <a:gdLst>
              <a:gd name="T0" fmla="*/ 0 w 1"/>
              <a:gd name="T1" fmla="*/ 877 h 877"/>
              <a:gd name="T2" fmla="*/ 0 w 1"/>
              <a:gd name="T3" fmla="*/ 0 h 877"/>
              <a:gd name="T4" fmla="*/ 0 60000 65536"/>
              <a:gd name="T5" fmla="*/ 0 60000 65536"/>
              <a:gd name="T6" fmla="*/ 0 w 1"/>
              <a:gd name="T7" fmla="*/ 0 h 877"/>
              <a:gd name="T8" fmla="*/ 1 w 1"/>
              <a:gd name="T9" fmla="*/ 877 h 877"/>
            </a:gdLst>
            <a:ahLst/>
            <a:cxnLst>
              <a:cxn ang="T4">
                <a:pos x="T0" y="T1"/>
              </a:cxn>
              <a:cxn ang="T5">
                <a:pos x="T2" y="T3"/>
              </a:cxn>
            </a:cxnLst>
            <a:rect l="T6" t="T7" r="T8" b="T9"/>
            <a:pathLst>
              <a:path w="1" h="877">
                <a:moveTo>
                  <a:pt x="0" y="877"/>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58" name="Text Box 5"/>
          <p:cNvSpPr txBox="1">
            <a:spLocks noChangeArrowheads="1"/>
          </p:cNvSpPr>
          <p:nvPr/>
        </p:nvSpPr>
        <p:spPr bwMode="auto">
          <a:xfrm>
            <a:off x="3418028" y="4231844"/>
            <a:ext cx="907110" cy="523212"/>
          </a:xfrm>
          <a:prstGeom prst="rect">
            <a:avLst/>
          </a:prstGeom>
          <a:noFill/>
          <a:ln w="9525">
            <a:noFill/>
            <a:miter lim="800000"/>
            <a:headEnd/>
            <a:tailEnd/>
          </a:ln>
        </p:spPr>
        <p:txBody>
          <a:bodyPr lIns="91431" tIns="45716" rIns="91431" bIns="45716">
            <a:spAutoFit/>
          </a:bodyPr>
          <a:lstStyle/>
          <a:p>
            <a:pPr algn="ctr">
              <a:spcBef>
                <a:spcPct val="50000"/>
              </a:spcBef>
            </a:pPr>
            <a:r>
              <a:rPr lang="en-GB" sz="1400" dirty="0">
                <a:solidFill>
                  <a:srgbClr val="000000"/>
                </a:solidFill>
              </a:rPr>
              <a:t>Sell building</a:t>
            </a:r>
          </a:p>
        </p:txBody>
      </p:sp>
      <p:sp>
        <p:nvSpPr>
          <p:cNvPr id="74759" name="Line 6"/>
          <p:cNvSpPr>
            <a:spLocks noChangeShapeType="1"/>
          </p:cNvSpPr>
          <p:nvPr/>
        </p:nvSpPr>
        <p:spPr bwMode="auto">
          <a:xfrm>
            <a:off x="4566522" y="3985045"/>
            <a:ext cx="0" cy="1152201"/>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0" name="Text Box 7"/>
          <p:cNvSpPr txBox="1">
            <a:spLocks noChangeArrowheads="1"/>
          </p:cNvSpPr>
          <p:nvPr/>
        </p:nvSpPr>
        <p:spPr bwMode="auto">
          <a:xfrm>
            <a:off x="4538847" y="4231844"/>
            <a:ext cx="847149" cy="738656"/>
          </a:xfrm>
          <a:prstGeom prst="rect">
            <a:avLst/>
          </a:prstGeom>
          <a:noFill/>
          <a:ln w="12700">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price 100</a:t>
            </a:r>
          </a:p>
        </p:txBody>
      </p:sp>
      <p:sp>
        <p:nvSpPr>
          <p:cNvPr id="74761" name="Text Box 8"/>
          <p:cNvSpPr txBox="1">
            <a:spLocks noChangeArrowheads="1"/>
          </p:cNvSpPr>
          <p:nvPr/>
        </p:nvSpPr>
        <p:spPr bwMode="auto">
          <a:xfrm>
            <a:off x="5364766" y="4755487"/>
            <a:ext cx="1305790"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Pay rent  periodically 5</a:t>
            </a:r>
          </a:p>
        </p:txBody>
      </p:sp>
      <p:sp>
        <p:nvSpPr>
          <p:cNvPr id="74762" name="Text Box 9"/>
          <p:cNvSpPr txBox="1">
            <a:spLocks noChangeArrowheads="1"/>
          </p:cNvSpPr>
          <p:nvPr/>
        </p:nvSpPr>
        <p:spPr bwMode="auto">
          <a:xfrm>
            <a:off x="5415208" y="2755278"/>
            <a:ext cx="2510696"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Pay issue price 100</a:t>
            </a:r>
          </a:p>
        </p:txBody>
      </p:sp>
      <p:sp>
        <p:nvSpPr>
          <p:cNvPr id="74763" name="Freeform 10"/>
          <p:cNvSpPr>
            <a:spLocks/>
          </p:cNvSpPr>
          <p:nvPr/>
        </p:nvSpPr>
        <p:spPr bwMode="auto">
          <a:xfrm>
            <a:off x="4440449" y="2014878"/>
            <a:ext cx="4197306" cy="1242460"/>
          </a:xfrm>
          <a:custGeom>
            <a:avLst/>
            <a:gdLst>
              <a:gd name="T0" fmla="*/ 0 w 2730"/>
              <a:gd name="T1" fmla="*/ 881 h 881"/>
              <a:gd name="T2" fmla="*/ 1360 w 2730"/>
              <a:gd name="T3" fmla="*/ 64 h 881"/>
              <a:gd name="T4" fmla="*/ 2730 w 2730"/>
              <a:gd name="T5" fmla="*/ 494 h 881"/>
              <a:gd name="T6" fmla="*/ 0 60000 65536"/>
              <a:gd name="T7" fmla="*/ 0 60000 65536"/>
              <a:gd name="T8" fmla="*/ 0 60000 65536"/>
              <a:gd name="T9" fmla="*/ 0 w 2730"/>
              <a:gd name="T10" fmla="*/ 0 h 881"/>
              <a:gd name="T11" fmla="*/ 2730 w 2730"/>
              <a:gd name="T12" fmla="*/ 881 h 881"/>
            </a:gdLst>
            <a:ahLst/>
            <a:cxnLst>
              <a:cxn ang="T6">
                <a:pos x="T0" y="T1"/>
              </a:cxn>
              <a:cxn ang="T7">
                <a:pos x="T2" y="T3"/>
              </a:cxn>
              <a:cxn ang="T8">
                <a:pos x="T4" y="T5"/>
              </a:cxn>
            </a:cxnLst>
            <a:rect l="T9" t="T10" r="T11" b="T12"/>
            <a:pathLst>
              <a:path w="2730" h="881">
                <a:moveTo>
                  <a:pt x="0" y="881"/>
                </a:moveTo>
                <a:cubicBezTo>
                  <a:pt x="453" y="510"/>
                  <a:pt x="905" y="128"/>
                  <a:pt x="1360" y="64"/>
                </a:cubicBezTo>
                <a:cubicBezTo>
                  <a:pt x="1815" y="0"/>
                  <a:pt x="2445" y="405"/>
                  <a:pt x="2730" y="494"/>
                </a:cubicBezTo>
              </a:path>
            </a:pathLst>
          </a:cu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4" name="Text Box 11"/>
          <p:cNvSpPr txBox="1">
            <a:spLocks noChangeArrowheads="1"/>
          </p:cNvSpPr>
          <p:nvPr/>
        </p:nvSpPr>
        <p:spPr bwMode="auto">
          <a:xfrm>
            <a:off x="4634170" y="2082572"/>
            <a:ext cx="1534400" cy="307768"/>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Issue sukuk</a:t>
            </a:r>
          </a:p>
        </p:txBody>
      </p:sp>
      <p:sp>
        <p:nvSpPr>
          <p:cNvPr id="74765" name="Line 12"/>
          <p:cNvSpPr>
            <a:spLocks noChangeShapeType="1"/>
          </p:cNvSpPr>
          <p:nvPr/>
        </p:nvSpPr>
        <p:spPr bwMode="auto">
          <a:xfrm flipV="1">
            <a:off x="5415209" y="3358879"/>
            <a:ext cx="2719793" cy="191799"/>
          </a:xfrm>
          <a:prstGeom prst="line">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66" name="Text Box 13"/>
          <p:cNvSpPr txBox="1">
            <a:spLocks noChangeArrowheads="1"/>
          </p:cNvSpPr>
          <p:nvPr/>
        </p:nvSpPr>
        <p:spPr bwMode="auto">
          <a:xfrm>
            <a:off x="5656591" y="3506958"/>
            <a:ext cx="2601408"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Periodical payments representing SPV’s profits 5</a:t>
            </a:r>
          </a:p>
        </p:txBody>
      </p:sp>
      <p:sp>
        <p:nvSpPr>
          <p:cNvPr id="74767" name="Rectangle 14"/>
          <p:cNvSpPr>
            <a:spLocks noChangeArrowheads="1"/>
          </p:cNvSpPr>
          <p:nvPr/>
        </p:nvSpPr>
        <p:spPr bwMode="blackWhite">
          <a:xfrm>
            <a:off x="3304255" y="3275673"/>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Special Purpose</a:t>
            </a:r>
          </a:p>
          <a:p>
            <a:pPr algn="ctr"/>
            <a:r>
              <a:rPr lang="en-GB" dirty="0">
                <a:solidFill>
                  <a:srgbClr val="000000"/>
                </a:solidFill>
              </a:rPr>
              <a:t>Vehicle (SPV)</a:t>
            </a:r>
          </a:p>
        </p:txBody>
      </p:sp>
      <p:sp>
        <p:nvSpPr>
          <p:cNvPr id="74768" name="Rectangle 15"/>
          <p:cNvSpPr>
            <a:spLocks noChangeArrowheads="1"/>
          </p:cNvSpPr>
          <p:nvPr/>
        </p:nvSpPr>
        <p:spPr bwMode="blackWhite">
          <a:xfrm>
            <a:off x="3376516" y="5276865"/>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Owner</a:t>
            </a:r>
          </a:p>
        </p:txBody>
      </p:sp>
      <p:sp>
        <p:nvSpPr>
          <p:cNvPr id="74769" name="Oval 16"/>
          <p:cNvSpPr>
            <a:spLocks noChangeArrowheads="1"/>
          </p:cNvSpPr>
          <p:nvPr/>
        </p:nvSpPr>
        <p:spPr bwMode="blackWhite">
          <a:xfrm>
            <a:off x="8257999" y="2755277"/>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Investors</a:t>
            </a:r>
          </a:p>
        </p:txBody>
      </p:sp>
      <p:sp>
        <p:nvSpPr>
          <p:cNvPr id="74770" name="Line 17"/>
          <p:cNvSpPr>
            <a:spLocks noChangeShapeType="1"/>
          </p:cNvSpPr>
          <p:nvPr/>
        </p:nvSpPr>
        <p:spPr bwMode="auto">
          <a:xfrm flipH="1">
            <a:off x="5318348" y="2925922"/>
            <a:ext cx="3101087" cy="29333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cxnSp>
        <p:nvCxnSpPr>
          <p:cNvPr id="74771" name="AutoShape 18"/>
          <p:cNvCxnSpPr>
            <a:cxnSpLocks noChangeShapeType="1"/>
          </p:cNvCxnSpPr>
          <p:nvPr/>
        </p:nvCxnSpPr>
        <p:spPr bwMode="auto">
          <a:xfrm flipH="1" flipV="1">
            <a:off x="5313735" y="3738244"/>
            <a:ext cx="72261" cy="2001192"/>
          </a:xfrm>
          <a:prstGeom prst="curvedConnector3">
            <a:avLst>
              <a:gd name="adj1" fmla="val -778727"/>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cxnSp>
      <p:sp>
        <p:nvSpPr>
          <p:cNvPr id="74772" name="Oval 19"/>
          <p:cNvSpPr>
            <a:spLocks noChangeArrowheads="1"/>
          </p:cNvSpPr>
          <p:nvPr/>
        </p:nvSpPr>
        <p:spPr bwMode="blackWhite">
          <a:xfrm>
            <a:off x="2881449" y="1714488"/>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Charity</a:t>
            </a:r>
          </a:p>
        </p:txBody>
      </p:sp>
      <p:sp>
        <p:nvSpPr>
          <p:cNvPr id="74773" name="Line 20"/>
          <p:cNvSpPr>
            <a:spLocks noChangeShapeType="1"/>
          </p:cNvSpPr>
          <p:nvPr/>
        </p:nvSpPr>
        <p:spPr bwMode="auto">
          <a:xfrm>
            <a:off x="3836221" y="2631173"/>
            <a:ext cx="0" cy="630397"/>
          </a:xfrm>
          <a:prstGeom prst="line">
            <a:avLst/>
          </a:prstGeom>
          <a:noFill/>
          <a:ln w="9525">
            <a:solidFill>
              <a:srgbClr val="000000"/>
            </a:solidFill>
            <a:round/>
            <a:headEnd/>
            <a:tailEnd/>
          </a:ln>
        </p:spPr>
        <p:txBody>
          <a:bodyPr lIns="63500" tIns="0" rIns="0" bIns="0"/>
          <a:lstStyle/>
          <a:p>
            <a:endParaRPr lang="en-GB" dirty="0"/>
          </a:p>
        </p:txBody>
      </p:sp>
      <p:cxnSp>
        <p:nvCxnSpPr>
          <p:cNvPr id="74774" name="AutoShape 21"/>
          <p:cNvCxnSpPr>
            <a:cxnSpLocks noChangeShapeType="1"/>
            <a:stCxn id="74767" idx="1"/>
            <a:endCxn id="74768" idx="1"/>
          </p:cNvCxnSpPr>
          <p:nvPr/>
        </p:nvCxnSpPr>
        <p:spPr bwMode="auto">
          <a:xfrm rot="10800000" flipH="1" flipV="1">
            <a:off x="3304256" y="3598626"/>
            <a:ext cx="72261" cy="2001192"/>
          </a:xfrm>
          <a:prstGeom prst="curvedConnector3">
            <a:avLst>
              <a:gd name="adj1" fmla="val -306384"/>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4775" name="Text Box 22"/>
          <p:cNvSpPr txBox="1">
            <a:spLocks noChangeArrowheads="1"/>
          </p:cNvSpPr>
          <p:nvPr/>
        </p:nvSpPr>
        <p:spPr bwMode="auto">
          <a:xfrm>
            <a:off x="1666844" y="4360180"/>
            <a:ext cx="1534400"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Lease</a:t>
            </a:r>
          </a:p>
        </p:txBody>
      </p:sp>
      <p:sp>
        <p:nvSpPr>
          <p:cNvPr id="3" name="TextBox 2"/>
          <p:cNvSpPr txBox="1"/>
          <p:nvPr/>
        </p:nvSpPr>
        <p:spPr>
          <a:xfrm>
            <a:off x="8082856" y="4355374"/>
            <a:ext cx="2340213" cy="1323439"/>
          </a:xfrm>
          <a:prstGeom prst="rect">
            <a:avLst/>
          </a:prstGeom>
          <a:noFill/>
          <a:ln w="38100">
            <a:solidFill>
              <a:srgbClr val="FF0000"/>
            </a:solidFill>
          </a:ln>
        </p:spPr>
        <p:txBody>
          <a:bodyPr wrap="square" rtlCol="0">
            <a:spAutoFit/>
          </a:bodyPr>
          <a:lstStyle/>
          <a:p>
            <a:r>
              <a:rPr lang="en-GB" sz="2000" dirty="0"/>
              <a:t>Note: Unwind transactions at end of sukuk not shown.</a:t>
            </a:r>
          </a:p>
        </p:txBody>
      </p:sp>
      <p:cxnSp>
        <p:nvCxnSpPr>
          <p:cNvPr id="6" name="Straight Arrow Connector 5"/>
          <p:cNvCxnSpPr/>
          <p:nvPr/>
        </p:nvCxnSpPr>
        <p:spPr>
          <a:xfrm flipH="1">
            <a:off x="5275297" y="6381328"/>
            <a:ext cx="89327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336045" y="6058162"/>
            <a:ext cx="1194619" cy="646331"/>
          </a:xfrm>
          <a:prstGeom prst="rect">
            <a:avLst/>
          </a:prstGeom>
          <a:noFill/>
        </p:spPr>
        <p:txBody>
          <a:bodyPr wrap="square" rtlCol="0">
            <a:spAutoFit/>
          </a:bodyPr>
          <a:lstStyle/>
          <a:p>
            <a:r>
              <a:rPr lang="en-GB" dirty="0"/>
              <a:t>Your country</a:t>
            </a:r>
          </a:p>
        </p:txBody>
      </p:sp>
      <p:cxnSp>
        <p:nvCxnSpPr>
          <p:cNvPr id="36" name="Straight Arrow Connector 35"/>
          <p:cNvCxnSpPr/>
          <p:nvPr/>
        </p:nvCxnSpPr>
        <p:spPr>
          <a:xfrm>
            <a:off x="6775104" y="6364785"/>
            <a:ext cx="96794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822125" y="6180119"/>
            <a:ext cx="1194619" cy="369332"/>
          </a:xfrm>
          <a:prstGeom prst="rect">
            <a:avLst/>
          </a:prstGeom>
          <a:noFill/>
        </p:spPr>
        <p:txBody>
          <a:bodyPr wrap="square" rtlCol="0">
            <a:spAutoFit/>
          </a:bodyPr>
          <a:lstStyle/>
          <a:p>
            <a:r>
              <a:rPr lang="en-GB" dirty="0"/>
              <a:t>Overseas</a:t>
            </a:r>
          </a:p>
        </p:txBody>
      </p:sp>
      <p:sp>
        <p:nvSpPr>
          <p:cNvPr id="39" name="Freeform 38"/>
          <p:cNvSpPr/>
          <p:nvPr/>
        </p:nvSpPr>
        <p:spPr>
          <a:xfrm rot="5400000">
            <a:off x="4063757" y="3759648"/>
            <a:ext cx="5143509" cy="668216"/>
          </a:xfrm>
          <a:custGeom>
            <a:avLst/>
            <a:gdLst>
              <a:gd name="connsiteX0" fmla="*/ 0 w 8634169"/>
              <a:gd name="connsiteY0" fmla="*/ 316523 h 668216"/>
              <a:gd name="connsiteX1" fmla="*/ 35169 w 8634169"/>
              <a:gd name="connsiteY1" fmla="*/ 272562 h 668216"/>
              <a:gd name="connsiteX2" fmla="*/ 52754 w 8634169"/>
              <a:gd name="connsiteY2" fmla="*/ 246185 h 668216"/>
              <a:gd name="connsiteX3" fmla="*/ 79131 w 8634169"/>
              <a:gd name="connsiteY3" fmla="*/ 228600 h 668216"/>
              <a:gd name="connsiteX4" fmla="*/ 131885 w 8634169"/>
              <a:gd name="connsiteY4" fmla="*/ 193431 h 668216"/>
              <a:gd name="connsiteX5" fmla="*/ 211015 w 8634169"/>
              <a:gd name="connsiteY5" fmla="*/ 140677 h 668216"/>
              <a:gd name="connsiteX6" fmla="*/ 263769 w 8634169"/>
              <a:gd name="connsiteY6" fmla="*/ 123093 h 668216"/>
              <a:gd name="connsiteX7" fmla="*/ 342900 w 8634169"/>
              <a:gd name="connsiteY7" fmla="*/ 87923 h 668216"/>
              <a:gd name="connsiteX8" fmla="*/ 448408 w 8634169"/>
              <a:gd name="connsiteY8" fmla="*/ 52754 h 668216"/>
              <a:gd name="connsiteX9" fmla="*/ 483577 w 8634169"/>
              <a:gd name="connsiteY9" fmla="*/ 43962 h 668216"/>
              <a:gd name="connsiteX10" fmla="*/ 536331 w 8634169"/>
              <a:gd name="connsiteY10" fmla="*/ 26377 h 668216"/>
              <a:gd name="connsiteX11" fmla="*/ 562708 w 8634169"/>
              <a:gd name="connsiteY11" fmla="*/ 17585 h 668216"/>
              <a:gd name="connsiteX12" fmla="*/ 835269 w 8634169"/>
              <a:gd name="connsiteY12" fmla="*/ 26377 h 668216"/>
              <a:gd name="connsiteX13" fmla="*/ 931985 w 8634169"/>
              <a:gd name="connsiteY13" fmla="*/ 52754 h 668216"/>
              <a:gd name="connsiteX14" fmla="*/ 1019908 w 8634169"/>
              <a:gd name="connsiteY14" fmla="*/ 70339 h 668216"/>
              <a:gd name="connsiteX15" fmla="*/ 1046285 w 8634169"/>
              <a:gd name="connsiteY15" fmla="*/ 79131 h 668216"/>
              <a:gd name="connsiteX16" fmla="*/ 1081454 w 8634169"/>
              <a:gd name="connsiteY16" fmla="*/ 87923 h 668216"/>
              <a:gd name="connsiteX17" fmla="*/ 1107831 w 8634169"/>
              <a:gd name="connsiteY17" fmla="*/ 105508 h 668216"/>
              <a:gd name="connsiteX18" fmla="*/ 1186961 w 8634169"/>
              <a:gd name="connsiteY18" fmla="*/ 131885 h 668216"/>
              <a:gd name="connsiteX19" fmla="*/ 1213338 w 8634169"/>
              <a:gd name="connsiteY19" fmla="*/ 140677 h 668216"/>
              <a:gd name="connsiteX20" fmla="*/ 1239715 w 8634169"/>
              <a:gd name="connsiteY20" fmla="*/ 149469 h 668216"/>
              <a:gd name="connsiteX21" fmla="*/ 1318846 w 8634169"/>
              <a:gd name="connsiteY21" fmla="*/ 193431 h 668216"/>
              <a:gd name="connsiteX22" fmla="*/ 1362808 w 8634169"/>
              <a:gd name="connsiteY22" fmla="*/ 228600 h 668216"/>
              <a:gd name="connsiteX23" fmla="*/ 1380392 w 8634169"/>
              <a:gd name="connsiteY23" fmla="*/ 254977 h 668216"/>
              <a:gd name="connsiteX24" fmla="*/ 1406769 w 8634169"/>
              <a:gd name="connsiteY24" fmla="*/ 272562 h 668216"/>
              <a:gd name="connsiteX25" fmla="*/ 1441938 w 8634169"/>
              <a:gd name="connsiteY25" fmla="*/ 307731 h 668216"/>
              <a:gd name="connsiteX26" fmla="*/ 1485900 w 8634169"/>
              <a:gd name="connsiteY26" fmla="*/ 325316 h 668216"/>
              <a:gd name="connsiteX27" fmla="*/ 1556238 w 8634169"/>
              <a:gd name="connsiteY27" fmla="*/ 360485 h 668216"/>
              <a:gd name="connsiteX28" fmla="*/ 1582615 w 8634169"/>
              <a:gd name="connsiteY28" fmla="*/ 369277 h 668216"/>
              <a:gd name="connsiteX29" fmla="*/ 1644161 w 8634169"/>
              <a:gd name="connsiteY29" fmla="*/ 395654 h 668216"/>
              <a:gd name="connsiteX30" fmla="*/ 1723292 w 8634169"/>
              <a:gd name="connsiteY30" fmla="*/ 448408 h 668216"/>
              <a:gd name="connsiteX31" fmla="*/ 1776046 w 8634169"/>
              <a:gd name="connsiteY31" fmla="*/ 483577 h 668216"/>
              <a:gd name="connsiteX32" fmla="*/ 1811215 w 8634169"/>
              <a:gd name="connsiteY32" fmla="*/ 501162 h 668216"/>
              <a:gd name="connsiteX33" fmla="*/ 1863969 w 8634169"/>
              <a:gd name="connsiteY33" fmla="*/ 536331 h 668216"/>
              <a:gd name="connsiteX34" fmla="*/ 1890346 w 8634169"/>
              <a:gd name="connsiteY34" fmla="*/ 562708 h 668216"/>
              <a:gd name="connsiteX35" fmla="*/ 1916723 w 8634169"/>
              <a:gd name="connsiteY35" fmla="*/ 571500 h 668216"/>
              <a:gd name="connsiteX36" fmla="*/ 1943100 w 8634169"/>
              <a:gd name="connsiteY36" fmla="*/ 589085 h 668216"/>
              <a:gd name="connsiteX37" fmla="*/ 1995854 w 8634169"/>
              <a:gd name="connsiteY37" fmla="*/ 606669 h 668216"/>
              <a:gd name="connsiteX38" fmla="*/ 2022231 w 8634169"/>
              <a:gd name="connsiteY38" fmla="*/ 624254 h 668216"/>
              <a:gd name="connsiteX39" fmla="*/ 2101361 w 8634169"/>
              <a:gd name="connsiteY39" fmla="*/ 650631 h 668216"/>
              <a:gd name="connsiteX40" fmla="*/ 2127738 w 8634169"/>
              <a:gd name="connsiteY40" fmla="*/ 659423 h 668216"/>
              <a:gd name="connsiteX41" fmla="*/ 2154115 w 8634169"/>
              <a:gd name="connsiteY41" fmla="*/ 668216 h 668216"/>
              <a:gd name="connsiteX42" fmla="*/ 2391508 w 8634169"/>
              <a:gd name="connsiteY42" fmla="*/ 659423 h 668216"/>
              <a:gd name="connsiteX43" fmla="*/ 2470638 w 8634169"/>
              <a:gd name="connsiteY43" fmla="*/ 633046 h 668216"/>
              <a:gd name="connsiteX44" fmla="*/ 2497015 w 8634169"/>
              <a:gd name="connsiteY44" fmla="*/ 624254 h 668216"/>
              <a:gd name="connsiteX45" fmla="*/ 2576146 w 8634169"/>
              <a:gd name="connsiteY45" fmla="*/ 580293 h 668216"/>
              <a:gd name="connsiteX46" fmla="*/ 2602523 w 8634169"/>
              <a:gd name="connsiteY46" fmla="*/ 553916 h 668216"/>
              <a:gd name="connsiteX47" fmla="*/ 2637692 w 8634169"/>
              <a:gd name="connsiteY47" fmla="*/ 536331 h 668216"/>
              <a:gd name="connsiteX48" fmla="*/ 2690446 w 8634169"/>
              <a:gd name="connsiteY48" fmla="*/ 501162 h 668216"/>
              <a:gd name="connsiteX49" fmla="*/ 2751992 w 8634169"/>
              <a:gd name="connsiteY49" fmla="*/ 457200 h 668216"/>
              <a:gd name="connsiteX50" fmla="*/ 2804746 w 8634169"/>
              <a:gd name="connsiteY50" fmla="*/ 404446 h 668216"/>
              <a:gd name="connsiteX51" fmla="*/ 2831123 w 8634169"/>
              <a:gd name="connsiteY51" fmla="*/ 378069 h 668216"/>
              <a:gd name="connsiteX52" fmla="*/ 2857500 w 8634169"/>
              <a:gd name="connsiteY52" fmla="*/ 369277 h 668216"/>
              <a:gd name="connsiteX53" fmla="*/ 2875085 w 8634169"/>
              <a:gd name="connsiteY53" fmla="*/ 342900 h 668216"/>
              <a:gd name="connsiteX54" fmla="*/ 2936631 w 8634169"/>
              <a:gd name="connsiteY54" fmla="*/ 298939 h 668216"/>
              <a:gd name="connsiteX55" fmla="*/ 2954215 w 8634169"/>
              <a:gd name="connsiteY55" fmla="*/ 272562 h 668216"/>
              <a:gd name="connsiteX56" fmla="*/ 3006969 w 8634169"/>
              <a:gd name="connsiteY56" fmla="*/ 237393 h 668216"/>
              <a:gd name="connsiteX57" fmla="*/ 3033346 w 8634169"/>
              <a:gd name="connsiteY57" fmla="*/ 219808 h 668216"/>
              <a:gd name="connsiteX58" fmla="*/ 3068515 w 8634169"/>
              <a:gd name="connsiteY58" fmla="*/ 211016 h 668216"/>
              <a:gd name="connsiteX59" fmla="*/ 3103685 w 8634169"/>
              <a:gd name="connsiteY59" fmla="*/ 193431 h 668216"/>
              <a:gd name="connsiteX60" fmla="*/ 3130061 w 8634169"/>
              <a:gd name="connsiteY60" fmla="*/ 175846 h 668216"/>
              <a:gd name="connsiteX61" fmla="*/ 3217985 w 8634169"/>
              <a:gd name="connsiteY61" fmla="*/ 149469 h 668216"/>
              <a:gd name="connsiteX62" fmla="*/ 3261946 w 8634169"/>
              <a:gd name="connsiteY62" fmla="*/ 140677 h 668216"/>
              <a:gd name="connsiteX63" fmla="*/ 3314700 w 8634169"/>
              <a:gd name="connsiteY63" fmla="*/ 123093 h 668216"/>
              <a:gd name="connsiteX64" fmla="*/ 3341077 w 8634169"/>
              <a:gd name="connsiteY64" fmla="*/ 105508 h 668216"/>
              <a:gd name="connsiteX65" fmla="*/ 3367454 w 8634169"/>
              <a:gd name="connsiteY65" fmla="*/ 96716 h 668216"/>
              <a:gd name="connsiteX66" fmla="*/ 3420208 w 8634169"/>
              <a:gd name="connsiteY66" fmla="*/ 61546 h 668216"/>
              <a:gd name="connsiteX67" fmla="*/ 3472961 w 8634169"/>
              <a:gd name="connsiteY67" fmla="*/ 43962 h 668216"/>
              <a:gd name="connsiteX68" fmla="*/ 3534508 w 8634169"/>
              <a:gd name="connsiteY68" fmla="*/ 17585 h 668216"/>
              <a:gd name="connsiteX69" fmla="*/ 3596054 w 8634169"/>
              <a:gd name="connsiteY69" fmla="*/ 0 h 668216"/>
              <a:gd name="connsiteX70" fmla="*/ 3763108 w 8634169"/>
              <a:gd name="connsiteY70" fmla="*/ 8793 h 668216"/>
              <a:gd name="connsiteX71" fmla="*/ 3815861 w 8634169"/>
              <a:gd name="connsiteY71" fmla="*/ 26377 h 668216"/>
              <a:gd name="connsiteX72" fmla="*/ 3851031 w 8634169"/>
              <a:gd name="connsiteY72" fmla="*/ 52754 h 668216"/>
              <a:gd name="connsiteX73" fmla="*/ 3877408 w 8634169"/>
              <a:gd name="connsiteY73" fmla="*/ 61546 h 668216"/>
              <a:gd name="connsiteX74" fmla="*/ 3912577 w 8634169"/>
              <a:gd name="connsiteY74" fmla="*/ 79131 h 668216"/>
              <a:gd name="connsiteX75" fmla="*/ 3938954 w 8634169"/>
              <a:gd name="connsiteY75" fmla="*/ 96716 h 668216"/>
              <a:gd name="connsiteX76" fmla="*/ 3991708 w 8634169"/>
              <a:gd name="connsiteY76" fmla="*/ 114300 h 668216"/>
              <a:gd name="connsiteX77" fmla="*/ 4044461 w 8634169"/>
              <a:gd name="connsiteY77" fmla="*/ 149469 h 668216"/>
              <a:gd name="connsiteX78" fmla="*/ 4070838 w 8634169"/>
              <a:gd name="connsiteY78" fmla="*/ 158262 h 668216"/>
              <a:gd name="connsiteX79" fmla="*/ 4097215 w 8634169"/>
              <a:gd name="connsiteY79" fmla="*/ 175846 h 668216"/>
              <a:gd name="connsiteX80" fmla="*/ 4158761 w 8634169"/>
              <a:gd name="connsiteY80" fmla="*/ 193431 h 668216"/>
              <a:gd name="connsiteX81" fmla="*/ 4193931 w 8634169"/>
              <a:gd name="connsiteY81" fmla="*/ 211016 h 668216"/>
              <a:gd name="connsiteX82" fmla="*/ 4220308 w 8634169"/>
              <a:gd name="connsiteY82" fmla="*/ 228600 h 668216"/>
              <a:gd name="connsiteX83" fmla="*/ 4246685 w 8634169"/>
              <a:gd name="connsiteY83" fmla="*/ 237393 h 668216"/>
              <a:gd name="connsiteX84" fmla="*/ 4273061 w 8634169"/>
              <a:gd name="connsiteY84" fmla="*/ 263769 h 668216"/>
              <a:gd name="connsiteX85" fmla="*/ 4290646 w 8634169"/>
              <a:gd name="connsiteY85" fmla="*/ 290146 h 668216"/>
              <a:gd name="connsiteX86" fmla="*/ 4352192 w 8634169"/>
              <a:gd name="connsiteY86" fmla="*/ 316523 h 668216"/>
              <a:gd name="connsiteX87" fmla="*/ 4404946 w 8634169"/>
              <a:gd name="connsiteY87" fmla="*/ 351693 h 668216"/>
              <a:gd name="connsiteX88" fmla="*/ 4448908 w 8634169"/>
              <a:gd name="connsiteY88" fmla="*/ 395654 h 668216"/>
              <a:gd name="connsiteX89" fmla="*/ 4519246 w 8634169"/>
              <a:gd name="connsiteY89" fmla="*/ 457200 h 668216"/>
              <a:gd name="connsiteX90" fmla="*/ 4545623 w 8634169"/>
              <a:gd name="connsiteY90" fmla="*/ 465993 h 668216"/>
              <a:gd name="connsiteX91" fmla="*/ 4598377 w 8634169"/>
              <a:gd name="connsiteY91" fmla="*/ 501162 h 668216"/>
              <a:gd name="connsiteX92" fmla="*/ 4624754 w 8634169"/>
              <a:gd name="connsiteY92" fmla="*/ 518746 h 668216"/>
              <a:gd name="connsiteX93" fmla="*/ 4659923 w 8634169"/>
              <a:gd name="connsiteY93" fmla="*/ 527539 h 668216"/>
              <a:gd name="connsiteX94" fmla="*/ 4739054 w 8634169"/>
              <a:gd name="connsiteY94" fmla="*/ 553916 h 668216"/>
              <a:gd name="connsiteX95" fmla="*/ 4765431 w 8634169"/>
              <a:gd name="connsiteY95" fmla="*/ 571500 h 668216"/>
              <a:gd name="connsiteX96" fmla="*/ 4818185 w 8634169"/>
              <a:gd name="connsiteY96" fmla="*/ 589085 h 668216"/>
              <a:gd name="connsiteX97" fmla="*/ 4897315 w 8634169"/>
              <a:gd name="connsiteY97" fmla="*/ 615462 h 668216"/>
              <a:gd name="connsiteX98" fmla="*/ 4985238 w 8634169"/>
              <a:gd name="connsiteY98" fmla="*/ 633046 h 668216"/>
              <a:gd name="connsiteX99" fmla="*/ 5090746 w 8634169"/>
              <a:gd name="connsiteY99" fmla="*/ 624254 h 668216"/>
              <a:gd name="connsiteX100" fmla="*/ 5143500 w 8634169"/>
              <a:gd name="connsiteY100" fmla="*/ 589085 h 668216"/>
              <a:gd name="connsiteX101" fmla="*/ 5222631 w 8634169"/>
              <a:gd name="connsiteY101" fmla="*/ 536331 h 668216"/>
              <a:gd name="connsiteX102" fmla="*/ 5275385 w 8634169"/>
              <a:gd name="connsiteY102" fmla="*/ 518746 h 668216"/>
              <a:gd name="connsiteX103" fmla="*/ 5328138 w 8634169"/>
              <a:gd name="connsiteY103" fmla="*/ 509954 h 668216"/>
              <a:gd name="connsiteX104" fmla="*/ 5389685 w 8634169"/>
              <a:gd name="connsiteY104" fmla="*/ 492369 h 668216"/>
              <a:gd name="connsiteX105" fmla="*/ 5468815 w 8634169"/>
              <a:gd name="connsiteY105" fmla="*/ 474785 h 668216"/>
              <a:gd name="connsiteX106" fmla="*/ 5521569 w 8634169"/>
              <a:gd name="connsiteY106" fmla="*/ 457200 h 668216"/>
              <a:gd name="connsiteX107" fmla="*/ 5547946 w 8634169"/>
              <a:gd name="connsiteY107" fmla="*/ 448408 h 668216"/>
              <a:gd name="connsiteX108" fmla="*/ 5583115 w 8634169"/>
              <a:gd name="connsiteY108" fmla="*/ 439616 h 668216"/>
              <a:gd name="connsiteX109" fmla="*/ 5635869 w 8634169"/>
              <a:gd name="connsiteY109" fmla="*/ 422031 h 668216"/>
              <a:gd name="connsiteX110" fmla="*/ 5706208 w 8634169"/>
              <a:gd name="connsiteY110" fmla="*/ 404446 h 668216"/>
              <a:gd name="connsiteX111" fmla="*/ 5732585 w 8634169"/>
              <a:gd name="connsiteY111" fmla="*/ 386862 h 668216"/>
              <a:gd name="connsiteX112" fmla="*/ 5750169 w 8634169"/>
              <a:gd name="connsiteY112" fmla="*/ 360485 h 668216"/>
              <a:gd name="connsiteX113" fmla="*/ 5776546 w 8634169"/>
              <a:gd name="connsiteY113" fmla="*/ 307731 h 668216"/>
              <a:gd name="connsiteX114" fmla="*/ 5829300 w 8634169"/>
              <a:gd name="connsiteY114" fmla="*/ 281354 h 668216"/>
              <a:gd name="connsiteX115" fmla="*/ 5855677 w 8634169"/>
              <a:gd name="connsiteY115" fmla="*/ 263769 h 668216"/>
              <a:gd name="connsiteX116" fmla="*/ 5873261 w 8634169"/>
              <a:gd name="connsiteY116" fmla="*/ 237393 h 668216"/>
              <a:gd name="connsiteX117" fmla="*/ 5899638 w 8634169"/>
              <a:gd name="connsiteY117" fmla="*/ 228600 h 668216"/>
              <a:gd name="connsiteX118" fmla="*/ 5917223 w 8634169"/>
              <a:gd name="connsiteY118" fmla="*/ 202223 h 668216"/>
              <a:gd name="connsiteX119" fmla="*/ 5943600 w 8634169"/>
              <a:gd name="connsiteY119" fmla="*/ 193431 h 668216"/>
              <a:gd name="connsiteX120" fmla="*/ 5996354 w 8634169"/>
              <a:gd name="connsiteY120" fmla="*/ 158262 h 668216"/>
              <a:gd name="connsiteX121" fmla="*/ 6022731 w 8634169"/>
              <a:gd name="connsiteY121" fmla="*/ 140677 h 668216"/>
              <a:gd name="connsiteX122" fmla="*/ 6049108 w 8634169"/>
              <a:gd name="connsiteY122" fmla="*/ 114300 h 668216"/>
              <a:gd name="connsiteX123" fmla="*/ 6075485 w 8634169"/>
              <a:gd name="connsiteY123" fmla="*/ 105508 h 668216"/>
              <a:gd name="connsiteX124" fmla="*/ 6128238 w 8634169"/>
              <a:gd name="connsiteY124" fmla="*/ 70339 h 668216"/>
              <a:gd name="connsiteX125" fmla="*/ 6198577 w 8634169"/>
              <a:gd name="connsiteY125" fmla="*/ 52754 h 668216"/>
              <a:gd name="connsiteX126" fmla="*/ 6224954 w 8634169"/>
              <a:gd name="connsiteY126" fmla="*/ 43962 h 668216"/>
              <a:gd name="connsiteX127" fmla="*/ 6409592 w 8634169"/>
              <a:gd name="connsiteY127" fmla="*/ 35169 h 668216"/>
              <a:gd name="connsiteX128" fmla="*/ 6506308 w 8634169"/>
              <a:gd name="connsiteY128" fmla="*/ 26377 h 668216"/>
              <a:gd name="connsiteX129" fmla="*/ 6734908 w 8634169"/>
              <a:gd name="connsiteY129" fmla="*/ 43962 h 668216"/>
              <a:gd name="connsiteX130" fmla="*/ 6814038 w 8634169"/>
              <a:gd name="connsiteY130" fmla="*/ 70339 h 668216"/>
              <a:gd name="connsiteX131" fmla="*/ 6840415 w 8634169"/>
              <a:gd name="connsiteY131" fmla="*/ 79131 h 668216"/>
              <a:gd name="connsiteX132" fmla="*/ 6893169 w 8634169"/>
              <a:gd name="connsiteY132" fmla="*/ 105508 h 668216"/>
              <a:gd name="connsiteX133" fmla="*/ 6919546 w 8634169"/>
              <a:gd name="connsiteY133" fmla="*/ 123093 h 668216"/>
              <a:gd name="connsiteX134" fmla="*/ 6945923 w 8634169"/>
              <a:gd name="connsiteY134" fmla="*/ 131885 h 668216"/>
              <a:gd name="connsiteX135" fmla="*/ 6981092 w 8634169"/>
              <a:gd name="connsiteY135" fmla="*/ 149469 h 668216"/>
              <a:gd name="connsiteX136" fmla="*/ 7016261 w 8634169"/>
              <a:gd name="connsiteY136" fmla="*/ 158262 h 668216"/>
              <a:gd name="connsiteX137" fmla="*/ 7042638 w 8634169"/>
              <a:gd name="connsiteY137" fmla="*/ 167054 h 668216"/>
              <a:gd name="connsiteX138" fmla="*/ 7095392 w 8634169"/>
              <a:gd name="connsiteY138" fmla="*/ 202223 h 668216"/>
              <a:gd name="connsiteX139" fmla="*/ 7121769 w 8634169"/>
              <a:gd name="connsiteY139" fmla="*/ 211016 h 668216"/>
              <a:gd name="connsiteX140" fmla="*/ 7200900 w 8634169"/>
              <a:gd name="connsiteY140" fmla="*/ 254977 h 668216"/>
              <a:gd name="connsiteX141" fmla="*/ 7236069 w 8634169"/>
              <a:gd name="connsiteY141" fmla="*/ 307731 h 668216"/>
              <a:gd name="connsiteX142" fmla="*/ 7262446 w 8634169"/>
              <a:gd name="connsiteY142" fmla="*/ 334108 h 668216"/>
              <a:gd name="connsiteX143" fmla="*/ 7323992 w 8634169"/>
              <a:gd name="connsiteY143" fmla="*/ 404446 h 668216"/>
              <a:gd name="connsiteX144" fmla="*/ 7367954 w 8634169"/>
              <a:gd name="connsiteY144" fmla="*/ 439616 h 668216"/>
              <a:gd name="connsiteX145" fmla="*/ 7385538 w 8634169"/>
              <a:gd name="connsiteY145" fmla="*/ 465993 h 668216"/>
              <a:gd name="connsiteX146" fmla="*/ 7438292 w 8634169"/>
              <a:gd name="connsiteY146" fmla="*/ 501162 h 668216"/>
              <a:gd name="connsiteX147" fmla="*/ 7455877 w 8634169"/>
              <a:gd name="connsiteY147" fmla="*/ 527539 h 668216"/>
              <a:gd name="connsiteX148" fmla="*/ 7482254 w 8634169"/>
              <a:gd name="connsiteY148" fmla="*/ 536331 h 668216"/>
              <a:gd name="connsiteX149" fmla="*/ 7535008 w 8634169"/>
              <a:gd name="connsiteY149" fmla="*/ 562708 h 668216"/>
              <a:gd name="connsiteX150" fmla="*/ 7561385 w 8634169"/>
              <a:gd name="connsiteY150" fmla="*/ 580293 h 668216"/>
              <a:gd name="connsiteX151" fmla="*/ 7614138 w 8634169"/>
              <a:gd name="connsiteY151" fmla="*/ 597877 h 668216"/>
              <a:gd name="connsiteX152" fmla="*/ 7710854 w 8634169"/>
              <a:gd name="connsiteY152" fmla="*/ 624254 h 668216"/>
              <a:gd name="connsiteX153" fmla="*/ 7842738 w 8634169"/>
              <a:gd name="connsiteY153" fmla="*/ 650631 h 668216"/>
              <a:gd name="connsiteX154" fmla="*/ 8106508 w 8634169"/>
              <a:gd name="connsiteY154" fmla="*/ 650631 h 668216"/>
              <a:gd name="connsiteX155" fmla="*/ 8185638 w 8634169"/>
              <a:gd name="connsiteY155" fmla="*/ 615462 h 668216"/>
              <a:gd name="connsiteX156" fmla="*/ 8273561 w 8634169"/>
              <a:gd name="connsiteY156" fmla="*/ 589085 h 668216"/>
              <a:gd name="connsiteX157" fmla="*/ 8308731 w 8634169"/>
              <a:gd name="connsiteY157" fmla="*/ 571500 h 668216"/>
              <a:gd name="connsiteX158" fmla="*/ 8343900 w 8634169"/>
              <a:gd name="connsiteY158" fmla="*/ 562708 h 668216"/>
              <a:gd name="connsiteX159" fmla="*/ 8370277 w 8634169"/>
              <a:gd name="connsiteY159" fmla="*/ 553916 h 668216"/>
              <a:gd name="connsiteX160" fmla="*/ 8449408 w 8634169"/>
              <a:gd name="connsiteY160" fmla="*/ 536331 h 668216"/>
              <a:gd name="connsiteX161" fmla="*/ 8484577 w 8634169"/>
              <a:gd name="connsiteY161" fmla="*/ 527539 h 668216"/>
              <a:gd name="connsiteX162" fmla="*/ 8510954 w 8634169"/>
              <a:gd name="connsiteY162" fmla="*/ 509954 h 668216"/>
              <a:gd name="connsiteX163" fmla="*/ 8537331 w 8634169"/>
              <a:gd name="connsiteY163" fmla="*/ 483577 h 668216"/>
              <a:gd name="connsiteX164" fmla="*/ 8563708 w 8634169"/>
              <a:gd name="connsiteY164" fmla="*/ 474785 h 668216"/>
              <a:gd name="connsiteX165" fmla="*/ 8590085 w 8634169"/>
              <a:gd name="connsiteY165" fmla="*/ 457200 h 668216"/>
              <a:gd name="connsiteX166" fmla="*/ 8625254 w 8634169"/>
              <a:gd name="connsiteY166" fmla="*/ 378069 h 668216"/>
              <a:gd name="connsiteX167" fmla="*/ 8634046 w 8634169"/>
              <a:gd name="connsiteY167" fmla="*/ 334108 h 668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8634169" h="668216">
                <a:moveTo>
                  <a:pt x="0" y="316523"/>
                </a:moveTo>
                <a:cubicBezTo>
                  <a:pt x="11723" y="301869"/>
                  <a:pt x="23909" y="287575"/>
                  <a:pt x="35169" y="272562"/>
                </a:cubicBezTo>
                <a:cubicBezTo>
                  <a:pt x="41509" y="264108"/>
                  <a:pt x="45282" y="253657"/>
                  <a:pt x="52754" y="246185"/>
                </a:cubicBezTo>
                <a:cubicBezTo>
                  <a:pt x="60226" y="238713"/>
                  <a:pt x="71013" y="235365"/>
                  <a:pt x="79131" y="228600"/>
                </a:cubicBezTo>
                <a:cubicBezTo>
                  <a:pt x="123037" y="192011"/>
                  <a:pt x="85531" y="208882"/>
                  <a:pt x="131885" y="193431"/>
                </a:cubicBezTo>
                <a:lnTo>
                  <a:pt x="211015" y="140677"/>
                </a:lnTo>
                <a:cubicBezTo>
                  <a:pt x="226438" y="130395"/>
                  <a:pt x="263769" y="123093"/>
                  <a:pt x="263769" y="123093"/>
                </a:cubicBezTo>
                <a:cubicBezTo>
                  <a:pt x="305568" y="95226"/>
                  <a:pt x="280122" y="108849"/>
                  <a:pt x="342900" y="87923"/>
                </a:cubicBezTo>
                <a:lnTo>
                  <a:pt x="448408" y="52754"/>
                </a:lnTo>
                <a:cubicBezTo>
                  <a:pt x="459872" y="48933"/>
                  <a:pt x="472003" y="47434"/>
                  <a:pt x="483577" y="43962"/>
                </a:cubicBezTo>
                <a:cubicBezTo>
                  <a:pt x="501331" y="38636"/>
                  <a:pt x="518746" y="32239"/>
                  <a:pt x="536331" y="26377"/>
                </a:cubicBezTo>
                <a:lnTo>
                  <a:pt x="562708" y="17585"/>
                </a:lnTo>
                <a:cubicBezTo>
                  <a:pt x="653562" y="20516"/>
                  <a:pt x="744508" y="21335"/>
                  <a:pt x="835269" y="26377"/>
                </a:cubicBezTo>
                <a:cubicBezTo>
                  <a:pt x="885084" y="29144"/>
                  <a:pt x="880338" y="42424"/>
                  <a:pt x="931985" y="52754"/>
                </a:cubicBezTo>
                <a:lnTo>
                  <a:pt x="1019908" y="70339"/>
                </a:lnTo>
                <a:cubicBezTo>
                  <a:pt x="1028996" y="72157"/>
                  <a:pt x="1037374" y="76585"/>
                  <a:pt x="1046285" y="79131"/>
                </a:cubicBezTo>
                <a:cubicBezTo>
                  <a:pt x="1057904" y="82451"/>
                  <a:pt x="1069731" y="84992"/>
                  <a:pt x="1081454" y="87923"/>
                </a:cubicBezTo>
                <a:cubicBezTo>
                  <a:pt x="1090246" y="93785"/>
                  <a:pt x="1098175" y="101216"/>
                  <a:pt x="1107831" y="105508"/>
                </a:cubicBezTo>
                <a:cubicBezTo>
                  <a:pt x="1107833" y="105509"/>
                  <a:pt x="1173771" y="127488"/>
                  <a:pt x="1186961" y="131885"/>
                </a:cubicBezTo>
                <a:lnTo>
                  <a:pt x="1213338" y="140677"/>
                </a:lnTo>
                <a:lnTo>
                  <a:pt x="1239715" y="149469"/>
                </a:lnTo>
                <a:cubicBezTo>
                  <a:pt x="1300180" y="189780"/>
                  <a:pt x="1272419" y="177956"/>
                  <a:pt x="1318846" y="193431"/>
                </a:cubicBezTo>
                <a:cubicBezTo>
                  <a:pt x="1369244" y="269027"/>
                  <a:pt x="1302136" y="180062"/>
                  <a:pt x="1362808" y="228600"/>
                </a:cubicBezTo>
                <a:cubicBezTo>
                  <a:pt x="1371059" y="235201"/>
                  <a:pt x="1372920" y="247505"/>
                  <a:pt x="1380392" y="254977"/>
                </a:cubicBezTo>
                <a:cubicBezTo>
                  <a:pt x="1387864" y="262449"/>
                  <a:pt x="1398746" y="265685"/>
                  <a:pt x="1406769" y="272562"/>
                </a:cubicBezTo>
                <a:cubicBezTo>
                  <a:pt x="1419357" y="283351"/>
                  <a:pt x="1428144" y="298535"/>
                  <a:pt x="1441938" y="307731"/>
                </a:cubicBezTo>
                <a:cubicBezTo>
                  <a:pt x="1455070" y="316486"/>
                  <a:pt x="1471570" y="318702"/>
                  <a:pt x="1485900" y="325316"/>
                </a:cubicBezTo>
                <a:cubicBezTo>
                  <a:pt x="1509701" y="336301"/>
                  <a:pt x="1531370" y="352196"/>
                  <a:pt x="1556238" y="360485"/>
                </a:cubicBezTo>
                <a:cubicBezTo>
                  <a:pt x="1565030" y="363416"/>
                  <a:pt x="1574096" y="365626"/>
                  <a:pt x="1582615" y="369277"/>
                </a:cubicBezTo>
                <a:cubicBezTo>
                  <a:pt x="1658672" y="401873"/>
                  <a:pt x="1582302" y="375034"/>
                  <a:pt x="1644161" y="395654"/>
                </a:cubicBezTo>
                <a:lnTo>
                  <a:pt x="1723292" y="448408"/>
                </a:lnTo>
                <a:cubicBezTo>
                  <a:pt x="1723299" y="448413"/>
                  <a:pt x="1776038" y="483573"/>
                  <a:pt x="1776046" y="483577"/>
                </a:cubicBezTo>
                <a:cubicBezTo>
                  <a:pt x="1787769" y="489439"/>
                  <a:pt x="1799976" y="494419"/>
                  <a:pt x="1811215" y="501162"/>
                </a:cubicBezTo>
                <a:cubicBezTo>
                  <a:pt x="1829337" y="512035"/>
                  <a:pt x="1849025" y="521387"/>
                  <a:pt x="1863969" y="536331"/>
                </a:cubicBezTo>
                <a:cubicBezTo>
                  <a:pt x="1872761" y="545123"/>
                  <a:pt x="1880000" y="555811"/>
                  <a:pt x="1890346" y="562708"/>
                </a:cubicBezTo>
                <a:cubicBezTo>
                  <a:pt x="1898057" y="567849"/>
                  <a:pt x="1907931" y="568569"/>
                  <a:pt x="1916723" y="571500"/>
                </a:cubicBezTo>
                <a:cubicBezTo>
                  <a:pt x="1925515" y="577362"/>
                  <a:pt x="1933444" y="584793"/>
                  <a:pt x="1943100" y="589085"/>
                </a:cubicBezTo>
                <a:cubicBezTo>
                  <a:pt x="1960038" y="596613"/>
                  <a:pt x="1995854" y="606669"/>
                  <a:pt x="1995854" y="606669"/>
                </a:cubicBezTo>
                <a:cubicBezTo>
                  <a:pt x="2004646" y="612531"/>
                  <a:pt x="2012575" y="619962"/>
                  <a:pt x="2022231" y="624254"/>
                </a:cubicBezTo>
                <a:cubicBezTo>
                  <a:pt x="2022233" y="624255"/>
                  <a:pt x="2088171" y="646234"/>
                  <a:pt x="2101361" y="650631"/>
                </a:cubicBezTo>
                <a:lnTo>
                  <a:pt x="2127738" y="659423"/>
                </a:lnTo>
                <a:lnTo>
                  <a:pt x="2154115" y="668216"/>
                </a:lnTo>
                <a:cubicBezTo>
                  <a:pt x="2233246" y="665285"/>
                  <a:pt x="2312648" y="666592"/>
                  <a:pt x="2391508" y="659423"/>
                </a:cubicBezTo>
                <a:cubicBezTo>
                  <a:pt x="2391518" y="659422"/>
                  <a:pt x="2457445" y="637444"/>
                  <a:pt x="2470638" y="633046"/>
                </a:cubicBezTo>
                <a:lnTo>
                  <a:pt x="2497015" y="624254"/>
                </a:lnTo>
                <a:cubicBezTo>
                  <a:pt x="2557480" y="583944"/>
                  <a:pt x="2529719" y="595768"/>
                  <a:pt x="2576146" y="580293"/>
                </a:cubicBezTo>
                <a:cubicBezTo>
                  <a:pt x="2584938" y="571501"/>
                  <a:pt x="2592405" y="561143"/>
                  <a:pt x="2602523" y="553916"/>
                </a:cubicBezTo>
                <a:cubicBezTo>
                  <a:pt x="2613188" y="546298"/>
                  <a:pt x="2626453" y="543074"/>
                  <a:pt x="2637692" y="536331"/>
                </a:cubicBezTo>
                <a:cubicBezTo>
                  <a:pt x="2655814" y="525458"/>
                  <a:pt x="2672861" y="512885"/>
                  <a:pt x="2690446" y="501162"/>
                </a:cubicBezTo>
                <a:cubicBezTo>
                  <a:pt x="2708792" y="488931"/>
                  <a:pt x="2736414" y="471220"/>
                  <a:pt x="2751992" y="457200"/>
                </a:cubicBezTo>
                <a:cubicBezTo>
                  <a:pt x="2770477" y="440564"/>
                  <a:pt x="2787161" y="422031"/>
                  <a:pt x="2804746" y="404446"/>
                </a:cubicBezTo>
                <a:cubicBezTo>
                  <a:pt x="2813538" y="395654"/>
                  <a:pt x="2819327" y="382001"/>
                  <a:pt x="2831123" y="378069"/>
                </a:cubicBezTo>
                <a:lnTo>
                  <a:pt x="2857500" y="369277"/>
                </a:lnTo>
                <a:cubicBezTo>
                  <a:pt x="2863362" y="360485"/>
                  <a:pt x="2867613" y="350372"/>
                  <a:pt x="2875085" y="342900"/>
                </a:cubicBezTo>
                <a:cubicBezTo>
                  <a:pt x="2885994" y="331991"/>
                  <a:pt x="2921651" y="308925"/>
                  <a:pt x="2936631" y="298939"/>
                </a:cubicBezTo>
                <a:cubicBezTo>
                  <a:pt x="2942492" y="290147"/>
                  <a:pt x="2946263" y="279520"/>
                  <a:pt x="2954215" y="272562"/>
                </a:cubicBezTo>
                <a:cubicBezTo>
                  <a:pt x="2970120" y="258645"/>
                  <a:pt x="2989384" y="249116"/>
                  <a:pt x="3006969" y="237393"/>
                </a:cubicBezTo>
                <a:lnTo>
                  <a:pt x="3033346" y="219808"/>
                </a:lnTo>
                <a:cubicBezTo>
                  <a:pt x="3043400" y="213105"/>
                  <a:pt x="3056792" y="213947"/>
                  <a:pt x="3068515" y="211016"/>
                </a:cubicBezTo>
                <a:cubicBezTo>
                  <a:pt x="3080238" y="205154"/>
                  <a:pt x="3092305" y="199934"/>
                  <a:pt x="3103685" y="193431"/>
                </a:cubicBezTo>
                <a:cubicBezTo>
                  <a:pt x="3112860" y="188188"/>
                  <a:pt x="3120405" y="180138"/>
                  <a:pt x="3130061" y="175846"/>
                </a:cubicBezTo>
                <a:cubicBezTo>
                  <a:pt x="3151971" y="166108"/>
                  <a:pt x="3192415" y="155151"/>
                  <a:pt x="3217985" y="149469"/>
                </a:cubicBezTo>
                <a:cubicBezTo>
                  <a:pt x="3232573" y="146227"/>
                  <a:pt x="3247529" y="144609"/>
                  <a:pt x="3261946" y="140677"/>
                </a:cubicBezTo>
                <a:cubicBezTo>
                  <a:pt x="3279829" y="135800"/>
                  <a:pt x="3314700" y="123093"/>
                  <a:pt x="3314700" y="123093"/>
                </a:cubicBezTo>
                <a:cubicBezTo>
                  <a:pt x="3323492" y="117231"/>
                  <a:pt x="3331625" y="110234"/>
                  <a:pt x="3341077" y="105508"/>
                </a:cubicBezTo>
                <a:cubicBezTo>
                  <a:pt x="3349366" y="101363"/>
                  <a:pt x="3359352" y="101217"/>
                  <a:pt x="3367454" y="96716"/>
                </a:cubicBezTo>
                <a:cubicBezTo>
                  <a:pt x="3385929" y="86452"/>
                  <a:pt x="3402623" y="73269"/>
                  <a:pt x="3420208" y="61546"/>
                </a:cubicBezTo>
                <a:cubicBezTo>
                  <a:pt x="3435630" y="51264"/>
                  <a:pt x="3455377" y="49823"/>
                  <a:pt x="3472961" y="43962"/>
                </a:cubicBezTo>
                <a:cubicBezTo>
                  <a:pt x="3534815" y="23344"/>
                  <a:pt x="3458461" y="50175"/>
                  <a:pt x="3534508" y="17585"/>
                </a:cubicBezTo>
                <a:cubicBezTo>
                  <a:pt x="3552164" y="10019"/>
                  <a:pt x="3578212" y="4461"/>
                  <a:pt x="3596054" y="0"/>
                </a:cubicBezTo>
                <a:cubicBezTo>
                  <a:pt x="3651739" y="2931"/>
                  <a:pt x="3707743" y="2149"/>
                  <a:pt x="3763108" y="8793"/>
                </a:cubicBezTo>
                <a:cubicBezTo>
                  <a:pt x="3781511" y="11001"/>
                  <a:pt x="3815861" y="26377"/>
                  <a:pt x="3815861" y="26377"/>
                </a:cubicBezTo>
                <a:cubicBezTo>
                  <a:pt x="3827584" y="35169"/>
                  <a:pt x="3838308" y="45484"/>
                  <a:pt x="3851031" y="52754"/>
                </a:cubicBezTo>
                <a:cubicBezTo>
                  <a:pt x="3859078" y="57352"/>
                  <a:pt x="3868889" y="57895"/>
                  <a:pt x="3877408" y="61546"/>
                </a:cubicBezTo>
                <a:cubicBezTo>
                  <a:pt x="3889455" y="66709"/>
                  <a:pt x="3901197" y="72628"/>
                  <a:pt x="3912577" y="79131"/>
                </a:cubicBezTo>
                <a:cubicBezTo>
                  <a:pt x="3921752" y="84374"/>
                  <a:pt x="3929298" y="92424"/>
                  <a:pt x="3938954" y="96716"/>
                </a:cubicBezTo>
                <a:cubicBezTo>
                  <a:pt x="3955892" y="104244"/>
                  <a:pt x="3991708" y="114300"/>
                  <a:pt x="3991708" y="114300"/>
                </a:cubicBezTo>
                <a:cubicBezTo>
                  <a:pt x="4009292" y="126023"/>
                  <a:pt x="4024412" y="142785"/>
                  <a:pt x="4044461" y="149469"/>
                </a:cubicBezTo>
                <a:cubicBezTo>
                  <a:pt x="4053253" y="152400"/>
                  <a:pt x="4062548" y="154117"/>
                  <a:pt x="4070838" y="158262"/>
                </a:cubicBezTo>
                <a:cubicBezTo>
                  <a:pt x="4080289" y="162988"/>
                  <a:pt x="4087764" y="171120"/>
                  <a:pt x="4097215" y="175846"/>
                </a:cubicBezTo>
                <a:cubicBezTo>
                  <a:pt x="4109833" y="182155"/>
                  <a:pt x="4147486" y="190612"/>
                  <a:pt x="4158761" y="193431"/>
                </a:cubicBezTo>
                <a:cubicBezTo>
                  <a:pt x="4170484" y="199293"/>
                  <a:pt x="4182551" y="204513"/>
                  <a:pt x="4193931" y="211016"/>
                </a:cubicBezTo>
                <a:cubicBezTo>
                  <a:pt x="4203106" y="216259"/>
                  <a:pt x="4210857" y="223874"/>
                  <a:pt x="4220308" y="228600"/>
                </a:cubicBezTo>
                <a:cubicBezTo>
                  <a:pt x="4228598" y="232745"/>
                  <a:pt x="4237893" y="234462"/>
                  <a:pt x="4246685" y="237393"/>
                </a:cubicBezTo>
                <a:cubicBezTo>
                  <a:pt x="4255477" y="246185"/>
                  <a:pt x="4265101" y="254217"/>
                  <a:pt x="4273061" y="263769"/>
                </a:cubicBezTo>
                <a:cubicBezTo>
                  <a:pt x="4279826" y="271887"/>
                  <a:pt x="4282528" y="283381"/>
                  <a:pt x="4290646" y="290146"/>
                </a:cubicBezTo>
                <a:cubicBezTo>
                  <a:pt x="4305134" y="302219"/>
                  <a:pt x="4333866" y="310415"/>
                  <a:pt x="4352192" y="316523"/>
                </a:cubicBezTo>
                <a:cubicBezTo>
                  <a:pt x="4369777" y="328246"/>
                  <a:pt x="4393222" y="334109"/>
                  <a:pt x="4404946" y="351693"/>
                </a:cubicBezTo>
                <a:cubicBezTo>
                  <a:pt x="4428393" y="386861"/>
                  <a:pt x="4413739" y="372207"/>
                  <a:pt x="4448908" y="395654"/>
                </a:cubicBezTo>
                <a:cubicBezTo>
                  <a:pt x="4478215" y="439616"/>
                  <a:pt x="4457700" y="416170"/>
                  <a:pt x="4519246" y="457200"/>
                </a:cubicBezTo>
                <a:cubicBezTo>
                  <a:pt x="4526957" y="462341"/>
                  <a:pt x="4537521" y="461492"/>
                  <a:pt x="4545623" y="465993"/>
                </a:cubicBezTo>
                <a:cubicBezTo>
                  <a:pt x="4564097" y="476257"/>
                  <a:pt x="4580792" y="489439"/>
                  <a:pt x="4598377" y="501162"/>
                </a:cubicBezTo>
                <a:lnTo>
                  <a:pt x="4624754" y="518746"/>
                </a:lnTo>
                <a:cubicBezTo>
                  <a:pt x="4634808" y="525449"/>
                  <a:pt x="4648349" y="524067"/>
                  <a:pt x="4659923" y="527539"/>
                </a:cubicBezTo>
                <a:cubicBezTo>
                  <a:pt x="4659993" y="527560"/>
                  <a:pt x="4725831" y="549508"/>
                  <a:pt x="4739054" y="553916"/>
                </a:cubicBezTo>
                <a:cubicBezTo>
                  <a:pt x="4749079" y="557258"/>
                  <a:pt x="4755775" y="567208"/>
                  <a:pt x="4765431" y="571500"/>
                </a:cubicBezTo>
                <a:cubicBezTo>
                  <a:pt x="4782369" y="579028"/>
                  <a:pt x="4800600" y="583223"/>
                  <a:pt x="4818185" y="589085"/>
                </a:cubicBezTo>
                <a:lnTo>
                  <a:pt x="4897315" y="615462"/>
                </a:lnTo>
                <a:cubicBezTo>
                  <a:pt x="4923539" y="624204"/>
                  <a:pt x="4959276" y="628719"/>
                  <a:pt x="4985238" y="633046"/>
                </a:cubicBezTo>
                <a:cubicBezTo>
                  <a:pt x="5020407" y="630115"/>
                  <a:pt x="5056742" y="633699"/>
                  <a:pt x="5090746" y="624254"/>
                </a:cubicBezTo>
                <a:cubicBezTo>
                  <a:pt x="5111109" y="618598"/>
                  <a:pt x="5125915" y="600808"/>
                  <a:pt x="5143500" y="589085"/>
                </a:cubicBezTo>
                <a:lnTo>
                  <a:pt x="5222631" y="536331"/>
                </a:lnTo>
                <a:cubicBezTo>
                  <a:pt x="5238054" y="526049"/>
                  <a:pt x="5257800" y="524608"/>
                  <a:pt x="5275385" y="518746"/>
                </a:cubicBezTo>
                <a:cubicBezTo>
                  <a:pt x="5292297" y="513109"/>
                  <a:pt x="5310657" y="513450"/>
                  <a:pt x="5328138" y="509954"/>
                </a:cubicBezTo>
                <a:cubicBezTo>
                  <a:pt x="5410383" y="493505"/>
                  <a:pt x="5322635" y="509132"/>
                  <a:pt x="5389685" y="492369"/>
                </a:cubicBezTo>
                <a:cubicBezTo>
                  <a:pt x="5439885" y="479819"/>
                  <a:pt x="5423685" y="488324"/>
                  <a:pt x="5468815" y="474785"/>
                </a:cubicBezTo>
                <a:cubicBezTo>
                  <a:pt x="5486569" y="469459"/>
                  <a:pt x="5503984" y="463062"/>
                  <a:pt x="5521569" y="457200"/>
                </a:cubicBezTo>
                <a:cubicBezTo>
                  <a:pt x="5530361" y="454269"/>
                  <a:pt x="5538955" y="450656"/>
                  <a:pt x="5547946" y="448408"/>
                </a:cubicBezTo>
                <a:cubicBezTo>
                  <a:pt x="5559669" y="445477"/>
                  <a:pt x="5571541" y="443088"/>
                  <a:pt x="5583115" y="439616"/>
                </a:cubicBezTo>
                <a:cubicBezTo>
                  <a:pt x="5600869" y="434290"/>
                  <a:pt x="5617693" y="425666"/>
                  <a:pt x="5635869" y="422031"/>
                </a:cubicBezTo>
                <a:cubicBezTo>
                  <a:pt x="5652597" y="418686"/>
                  <a:pt x="5688180" y="413460"/>
                  <a:pt x="5706208" y="404446"/>
                </a:cubicBezTo>
                <a:cubicBezTo>
                  <a:pt x="5715659" y="399720"/>
                  <a:pt x="5723793" y="392723"/>
                  <a:pt x="5732585" y="386862"/>
                </a:cubicBezTo>
                <a:cubicBezTo>
                  <a:pt x="5738446" y="378070"/>
                  <a:pt x="5745443" y="369936"/>
                  <a:pt x="5750169" y="360485"/>
                </a:cubicBezTo>
                <a:cubicBezTo>
                  <a:pt x="5764471" y="331880"/>
                  <a:pt x="5751348" y="332929"/>
                  <a:pt x="5776546" y="307731"/>
                </a:cubicBezTo>
                <a:cubicBezTo>
                  <a:pt x="5793591" y="290686"/>
                  <a:pt x="5807846" y="288505"/>
                  <a:pt x="5829300" y="281354"/>
                </a:cubicBezTo>
                <a:cubicBezTo>
                  <a:pt x="5838092" y="275492"/>
                  <a:pt x="5848205" y="271241"/>
                  <a:pt x="5855677" y="263769"/>
                </a:cubicBezTo>
                <a:cubicBezTo>
                  <a:pt x="5863149" y="256297"/>
                  <a:pt x="5865010" y="243994"/>
                  <a:pt x="5873261" y="237393"/>
                </a:cubicBezTo>
                <a:cubicBezTo>
                  <a:pt x="5880498" y="231603"/>
                  <a:pt x="5890846" y="231531"/>
                  <a:pt x="5899638" y="228600"/>
                </a:cubicBezTo>
                <a:cubicBezTo>
                  <a:pt x="5905500" y="219808"/>
                  <a:pt x="5908971" y="208824"/>
                  <a:pt x="5917223" y="202223"/>
                </a:cubicBezTo>
                <a:cubicBezTo>
                  <a:pt x="5924460" y="196433"/>
                  <a:pt x="5935498" y="197932"/>
                  <a:pt x="5943600" y="193431"/>
                </a:cubicBezTo>
                <a:cubicBezTo>
                  <a:pt x="5962075" y="183168"/>
                  <a:pt x="5978769" y="169985"/>
                  <a:pt x="5996354" y="158262"/>
                </a:cubicBezTo>
                <a:cubicBezTo>
                  <a:pt x="6005146" y="152400"/>
                  <a:pt x="6015259" y="148149"/>
                  <a:pt x="6022731" y="140677"/>
                </a:cubicBezTo>
                <a:cubicBezTo>
                  <a:pt x="6031523" y="131885"/>
                  <a:pt x="6038762" y="121197"/>
                  <a:pt x="6049108" y="114300"/>
                </a:cubicBezTo>
                <a:cubicBezTo>
                  <a:pt x="6056819" y="109159"/>
                  <a:pt x="6066693" y="108439"/>
                  <a:pt x="6075485" y="105508"/>
                </a:cubicBezTo>
                <a:cubicBezTo>
                  <a:pt x="6093069" y="93785"/>
                  <a:pt x="6107735" y="75465"/>
                  <a:pt x="6128238" y="70339"/>
                </a:cubicBezTo>
                <a:cubicBezTo>
                  <a:pt x="6151684" y="64477"/>
                  <a:pt x="6175649" y="60396"/>
                  <a:pt x="6198577" y="52754"/>
                </a:cubicBezTo>
                <a:cubicBezTo>
                  <a:pt x="6207369" y="49823"/>
                  <a:pt x="6215718" y="44732"/>
                  <a:pt x="6224954" y="43962"/>
                </a:cubicBezTo>
                <a:cubicBezTo>
                  <a:pt x="6286357" y="38845"/>
                  <a:pt x="6348096" y="39013"/>
                  <a:pt x="6409592" y="35169"/>
                </a:cubicBezTo>
                <a:cubicBezTo>
                  <a:pt x="6441901" y="33150"/>
                  <a:pt x="6474069" y="29308"/>
                  <a:pt x="6506308" y="26377"/>
                </a:cubicBezTo>
                <a:cubicBezTo>
                  <a:pt x="6539048" y="28100"/>
                  <a:pt x="6675770" y="30315"/>
                  <a:pt x="6734908" y="43962"/>
                </a:cubicBezTo>
                <a:cubicBezTo>
                  <a:pt x="6734932" y="43967"/>
                  <a:pt x="6800839" y="65939"/>
                  <a:pt x="6814038" y="70339"/>
                </a:cubicBezTo>
                <a:lnTo>
                  <a:pt x="6840415" y="79131"/>
                </a:lnTo>
                <a:cubicBezTo>
                  <a:pt x="6916008" y="129527"/>
                  <a:pt x="6820365" y="69106"/>
                  <a:pt x="6893169" y="105508"/>
                </a:cubicBezTo>
                <a:cubicBezTo>
                  <a:pt x="6902621" y="110234"/>
                  <a:pt x="6910094" y="118367"/>
                  <a:pt x="6919546" y="123093"/>
                </a:cubicBezTo>
                <a:cubicBezTo>
                  <a:pt x="6927835" y="127238"/>
                  <a:pt x="6937404" y="128234"/>
                  <a:pt x="6945923" y="131885"/>
                </a:cubicBezTo>
                <a:cubicBezTo>
                  <a:pt x="6957970" y="137048"/>
                  <a:pt x="6968820" y="144867"/>
                  <a:pt x="6981092" y="149469"/>
                </a:cubicBezTo>
                <a:cubicBezTo>
                  <a:pt x="6992406" y="153712"/>
                  <a:pt x="7004642" y="154942"/>
                  <a:pt x="7016261" y="158262"/>
                </a:cubicBezTo>
                <a:cubicBezTo>
                  <a:pt x="7025172" y="160808"/>
                  <a:pt x="7033846" y="164123"/>
                  <a:pt x="7042638" y="167054"/>
                </a:cubicBezTo>
                <a:cubicBezTo>
                  <a:pt x="7060223" y="178777"/>
                  <a:pt x="7075343" y="195539"/>
                  <a:pt x="7095392" y="202223"/>
                </a:cubicBezTo>
                <a:cubicBezTo>
                  <a:pt x="7104184" y="205154"/>
                  <a:pt x="7113667" y="206515"/>
                  <a:pt x="7121769" y="211016"/>
                </a:cubicBezTo>
                <a:cubicBezTo>
                  <a:pt x="7212462" y="261401"/>
                  <a:pt x="7141218" y="235084"/>
                  <a:pt x="7200900" y="254977"/>
                </a:cubicBezTo>
                <a:cubicBezTo>
                  <a:pt x="7212623" y="272562"/>
                  <a:pt x="7221125" y="292787"/>
                  <a:pt x="7236069" y="307731"/>
                </a:cubicBezTo>
                <a:cubicBezTo>
                  <a:pt x="7244861" y="316523"/>
                  <a:pt x="7254812" y="324293"/>
                  <a:pt x="7262446" y="334108"/>
                </a:cubicBezTo>
                <a:cubicBezTo>
                  <a:pt x="7317679" y="405122"/>
                  <a:pt x="7272929" y="370405"/>
                  <a:pt x="7323992" y="404446"/>
                </a:cubicBezTo>
                <a:cubicBezTo>
                  <a:pt x="7374390" y="480041"/>
                  <a:pt x="7307282" y="391077"/>
                  <a:pt x="7367954" y="439616"/>
                </a:cubicBezTo>
                <a:cubicBezTo>
                  <a:pt x="7376205" y="446217"/>
                  <a:pt x="7377586" y="459035"/>
                  <a:pt x="7385538" y="465993"/>
                </a:cubicBezTo>
                <a:cubicBezTo>
                  <a:pt x="7401443" y="479910"/>
                  <a:pt x="7438292" y="501162"/>
                  <a:pt x="7438292" y="501162"/>
                </a:cubicBezTo>
                <a:cubicBezTo>
                  <a:pt x="7444154" y="509954"/>
                  <a:pt x="7447625" y="520938"/>
                  <a:pt x="7455877" y="527539"/>
                </a:cubicBezTo>
                <a:cubicBezTo>
                  <a:pt x="7463114" y="533329"/>
                  <a:pt x="7473965" y="532186"/>
                  <a:pt x="7482254" y="536331"/>
                </a:cubicBezTo>
                <a:cubicBezTo>
                  <a:pt x="7550431" y="570419"/>
                  <a:pt x="7468709" y="540609"/>
                  <a:pt x="7535008" y="562708"/>
                </a:cubicBezTo>
                <a:cubicBezTo>
                  <a:pt x="7543800" y="568570"/>
                  <a:pt x="7551729" y="576001"/>
                  <a:pt x="7561385" y="580293"/>
                </a:cubicBezTo>
                <a:cubicBezTo>
                  <a:pt x="7578323" y="587821"/>
                  <a:pt x="7596554" y="592016"/>
                  <a:pt x="7614138" y="597877"/>
                </a:cubicBezTo>
                <a:cubicBezTo>
                  <a:pt x="7663440" y="614311"/>
                  <a:pt x="7631530" y="604423"/>
                  <a:pt x="7710854" y="624254"/>
                </a:cubicBezTo>
                <a:cubicBezTo>
                  <a:pt x="7835543" y="655427"/>
                  <a:pt x="7678239" y="632354"/>
                  <a:pt x="7842738" y="650631"/>
                </a:cubicBezTo>
                <a:cubicBezTo>
                  <a:pt x="7945753" y="676383"/>
                  <a:pt x="7904546" y="669565"/>
                  <a:pt x="8106508" y="650631"/>
                </a:cubicBezTo>
                <a:cubicBezTo>
                  <a:pt x="8172852" y="644411"/>
                  <a:pt x="8141805" y="634943"/>
                  <a:pt x="8185638" y="615462"/>
                </a:cubicBezTo>
                <a:cubicBezTo>
                  <a:pt x="8213164" y="603228"/>
                  <a:pt x="8244329" y="596393"/>
                  <a:pt x="8273561" y="589085"/>
                </a:cubicBezTo>
                <a:cubicBezTo>
                  <a:pt x="8285284" y="583223"/>
                  <a:pt x="8296458" y="576102"/>
                  <a:pt x="8308731" y="571500"/>
                </a:cubicBezTo>
                <a:cubicBezTo>
                  <a:pt x="8320045" y="567257"/>
                  <a:pt x="8332281" y="566028"/>
                  <a:pt x="8343900" y="562708"/>
                </a:cubicBezTo>
                <a:cubicBezTo>
                  <a:pt x="8352811" y="560162"/>
                  <a:pt x="8361366" y="556462"/>
                  <a:pt x="8370277" y="553916"/>
                </a:cubicBezTo>
                <a:cubicBezTo>
                  <a:pt x="8407816" y="543190"/>
                  <a:pt x="8408595" y="545400"/>
                  <a:pt x="8449408" y="536331"/>
                </a:cubicBezTo>
                <a:cubicBezTo>
                  <a:pt x="8461204" y="533710"/>
                  <a:pt x="8472854" y="530470"/>
                  <a:pt x="8484577" y="527539"/>
                </a:cubicBezTo>
                <a:cubicBezTo>
                  <a:pt x="8493369" y="521677"/>
                  <a:pt x="8502836" y="516719"/>
                  <a:pt x="8510954" y="509954"/>
                </a:cubicBezTo>
                <a:cubicBezTo>
                  <a:pt x="8520506" y="501994"/>
                  <a:pt x="8526985" y="490474"/>
                  <a:pt x="8537331" y="483577"/>
                </a:cubicBezTo>
                <a:cubicBezTo>
                  <a:pt x="8545042" y="478436"/>
                  <a:pt x="8554916" y="477716"/>
                  <a:pt x="8563708" y="474785"/>
                </a:cubicBezTo>
                <a:cubicBezTo>
                  <a:pt x="8572500" y="468923"/>
                  <a:pt x="8582613" y="464672"/>
                  <a:pt x="8590085" y="457200"/>
                </a:cubicBezTo>
                <a:cubicBezTo>
                  <a:pt x="8610983" y="436301"/>
                  <a:pt x="8616549" y="404184"/>
                  <a:pt x="8625254" y="378069"/>
                </a:cubicBezTo>
                <a:cubicBezTo>
                  <a:pt x="8635900" y="346133"/>
                  <a:pt x="8634046" y="360960"/>
                  <a:pt x="8634046" y="3341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6986449" y="1661193"/>
            <a:ext cx="1036316" cy="369332"/>
          </a:xfrm>
          <a:prstGeom prst="rect">
            <a:avLst/>
          </a:prstGeom>
          <a:noFill/>
          <a:ln w="25400">
            <a:solidFill>
              <a:schemeClr val="accent1">
                <a:shade val="50000"/>
                <a:satMod val="103000"/>
              </a:schemeClr>
            </a:solidFill>
          </a:ln>
        </p:spPr>
        <p:txBody>
          <a:bodyPr wrap="square" rtlCol="0">
            <a:spAutoFit/>
          </a:bodyPr>
          <a:lstStyle/>
          <a:p>
            <a:r>
              <a:rPr lang="en-GB" dirty="0"/>
              <a:t>Frontier</a:t>
            </a:r>
          </a:p>
        </p:txBody>
      </p:sp>
      <p:sp>
        <p:nvSpPr>
          <p:cNvPr id="30" name="Slide Number Placeholder 8"/>
          <p:cNvSpPr>
            <a:spLocks noGrp="1"/>
          </p:cNvSpPr>
          <p:nvPr>
            <p:ph type="sldNum" sz="quarter" idx="10"/>
          </p:nvPr>
        </p:nvSpPr>
        <p:spPr>
          <a:xfrm>
            <a:off x="1067644" y="6281111"/>
            <a:ext cx="2133600" cy="365125"/>
          </a:xfrm>
          <a:noFill/>
        </p:spPr>
        <p:txBody>
          <a:bodyPr/>
          <a:lstStyle/>
          <a:p>
            <a:r>
              <a:rPr lang="en-GB" sz="1200" dirty="0"/>
              <a:t>Slide </a:t>
            </a:r>
            <a:fld id="{546D7DC8-501D-48DE-A57B-6D366F0C1FCE}" type="slidenum">
              <a:rPr lang="en-GB" sz="1200"/>
              <a:pPr/>
              <a:t>18</a:t>
            </a:fld>
            <a:endParaRPr lang="en-GB" sz="1200" dirty="0"/>
          </a:p>
        </p:txBody>
      </p:sp>
    </p:spTree>
    <p:extLst>
      <p:ext uri="{BB962C8B-B14F-4D97-AF65-F5344CB8AC3E}">
        <p14:creationId xmlns:p14="http://schemas.microsoft.com/office/powerpoint/2010/main" val="2758666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76938" y="1071397"/>
            <a:ext cx="7114463" cy="533418"/>
          </a:xfrm>
        </p:spPr>
        <p:txBody>
          <a:bodyPr>
            <a:noAutofit/>
          </a:bodyPr>
          <a:lstStyle/>
          <a:p>
            <a:pPr eaLnBrk="1" hangingPunct="1"/>
            <a:r>
              <a:rPr lang="en-GB" sz="4000" dirty="0"/>
              <a:t>Ijarah sukuk with offshore SPV</a:t>
            </a:r>
          </a:p>
        </p:txBody>
      </p:sp>
      <p:sp>
        <p:nvSpPr>
          <p:cNvPr id="74755" name="Text Box 3"/>
          <p:cNvSpPr txBox="1">
            <a:spLocks noChangeArrowheads="1"/>
          </p:cNvSpPr>
          <p:nvPr>
            <p:custDataLst>
              <p:tags r:id="rId1"/>
            </p:custDataLst>
          </p:nvPr>
        </p:nvSpPr>
        <p:spPr bwMode="auto">
          <a:xfrm>
            <a:off x="1536700" y="12700"/>
            <a:ext cx="127000" cy="369332"/>
          </a:xfrm>
          <a:prstGeom prst="rect">
            <a:avLst/>
          </a:prstGeom>
          <a:noFill/>
          <a:ln w="9525" algn="ctr">
            <a:noFill/>
            <a:miter lim="800000"/>
            <a:headEnd/>
            <a:tailEnd/>
          </a:ln>
        </p:spPr>
        <p:txBody>
          <a:bodyPr lIns="63493" tIns="0" rIns="0" bIns="0">
            <a:spAutoFit/>
          </a:bodyPr>
          <a:lstStyle/>
          <a:p>
            <a:endParaRPr lang="en-US" sz="2400" dirty="0">
              <a:solidFill>
                <a:schemeClr val="folHlink"/>
              </a:solidFill>
            </a:endParaRPr>
          </a:p>
        </p:txBody>
      </p:sp>
      <p:sp>
        <p:nvSpPr>
          <p:cNvPr id="74757" name="Freeform 4"/>
          <p:cNvSpPr>
            <a:spLocks/>
          </p:cNvSpPr>
          <p:nvPr/>
        </p:nvSpPr>
        <p:spPr bwMode="auto">
          <a:xfrm>
            <a:off x="4219053" y="3976582"/>
            <a:ext cx="1537" cy="1236818"/>
          </a:xfrm>
          <a:custGeom>
            <a:avLst/>
            <a:gdLst>
              <a:gd name="T0" fmla="*/ 0 w 1"/>
              <a:gd name="T1" fmla="*/ 877 h 877"/>
              <a:gd name="T2" fmla="*/ 0 w 1"/>
              <a:gd name="T3" fmla="*/ 0 h 877"/>
              <a:gd name="T4" fmla="*/ 0 60000 65536"/>
              <a:gd name="T5" fmla="*/ 0 60000 65536"/>
              <a:gd name="T6" fmla="*/ 0 w 1"/>
              <a:gd name="T7" fmla="*/ 0 h 877"/>
              <a:gd name="T8" fmla="*/ 1 w 1"/>
              <a:gd name="T9" fmla="*/ 877 h 877"/>
            </a:gdLst>
            <a:ahLst/>
            <a:cxnLst>
              <a:cxn ang="T4">
                <a:pos x="T0" y="T1"/>
              </a:cxn>
              <a:cxn ang="T5">
                <a:pos x="T2" y="T3"/>
              </a:cxn>
            </a:cxnLst>
            <a:rect l="T6" t="T7" r="T8" b="T9"/>
            <a:pathLst>
              <a:path w="1" h="877">
                <a:moveTo>
                  <a:pt x="0" y="877"/>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58" name="Text Box 5"/>
          <p:cNvSpPr txBox="1">
            <a:spLocks noChangeArrowheads="1"/>
          </p:cNvSpPr>
          <p:nvPr/>
        </p:nvSpPr>
        <p:spPr bwMode="auto">
          <a:xfrm>
            <a:off x="3418028" y="4231844"/>
            <a:ext cx="907110" cy="523212"/>
          </a:xfrm>
          <a:prstGeom prst="rect">
            <a:avLst/>
          </a:prstGeom>
          <a:noFill/>
          <a:ln w="9525">
            <a:noFill/>
            <a:miter lim="800000"/>
            <a:headEnd/>
            <a:tailEnd/>
          </a:ln>
        </p:spPr>
        <p:txBody>
          <a:bodyPr lIns="91431" tIns="45716" rIns="91431" bIns="45716">
            <a:spAutoFit/>
          </a:bodyPr>
          <a:lstStyle/>
          <a:p>
            <a:pPr algn="ctr">
              <a:spcBef>
                <a:spcPct val="50000"/>
              </a:spcBef>
            </a:pPr>
            <a:r>
              <a:rPr lang="en-GB" sz="1400" dirty="0">
                <a:solidFill>
                  <a:srgbClr val="000000"/>
                </a:solidFill>
              </a:rPr>
              <a:t>Sell building</a:t>
            </a:r>
          </a:p>
        </p:txBody>
      </p:sp>
      <p:sp>
        <p:nvSpPr>
          <p:cNvPr id="74759" name="Line 6"/>
          <p:cNvSpPr>
            <a:spLocks noChangeShapeType="1"/>
          </p:cNvSpPr>
          <p:nvPr/>
        </p:nvSpPr>
        <p:spPr bwMode="auto">
          <a:xfrm>
            <a:off x="4566522" y="3985045"/>
            <a:ext cx="0" cy="1152201"/>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0" name="Text Box 7"/>
          <p:cNvSpPr txBox="1">
            <a:spLocks noChangeArrowheads="1"/>
          </p:cNvSpPr>
          <p:nvPr/>
        </p:nvSpPr>
        <p:spPr bwMode="auto">
          <a:xfrm>
            <a:off x="4538847" y="4352416"/>
            <a:ext cx="736450" cy="738656"/>
          </a:xfrm>
          <a:prstGeom prst="rect">
            <a:avLst/>
          </a:prstGeom>
          <a:noFill/>
          <a:ln w="12700">
            <a:noFill/>
            <a:miter lim="800000"/>
            <a:headEnd/>
            <a:tailEnd/>
          </a:ln>
        </p:spPr>
        <p:txBody>
          <a:bodyPr lIns="91431" tIns="45716" rIns="91431" bIns="45716">
            <a:spAutoFit/>
          </a:bodyPr>
          <a:lstStyle/>
          <a:p>
            <a:pPr algn="ctr">
              <a:spcBef>
                <a:spcPct val="50000"/>
              </a:spcBef>
            </a:pPr>
            <a:r>
              <a:rPr lang="en-GB" sz="1400" dirty="0">
                <a:solidFill>
                  <a:srgbClr val="000000"/>
                </a:solidFill>
              </a:rPr>
              <a:t>Pay price 100</a:t>
            </a:r>
          </a:p>
        </p:txBody>
      </p:sp>
      <p:sp>
        <p:nvSpPr>
          <p:cNvPr id="74761" name="Text Box 8"/>
          <p:cNvSpPr txBox="1">
            <a:spLocks noChangeArrowheads="1"/>
          </p:cNvSpPr>
          <p:nvPr/>
        </p:nvSpPr>
        <p:spPr bwMode="auto">
          <a:xfrm>
            <a:off x="5416350" y="4909485"/>
            <a:ext cx="1678923" cy="523212"/>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Pay rent  periodically 5</a:t>
            </a:r>
          </a:p>
        </p:txBody>
      </p:sp>
      <p:sp>
        <p:nvSpPr>
          <p:cNvPr id="74762" name="Text Box 9"/>
          <p:cNvSpPr txBox="1">
            <a:spLocks noChangeArrowheads="1"/>
          </p:cNvSpPr>
          <p:nvPr/>
        </p:nvSpPr>
        <p:spPr bwMode="auto">
          <a:xfrm>
            <a:off x="5415208" y="2755278"/>
            <a:ext cx="2510696"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Pay issue price 100</a:t>
            </a:r>
          </a:p>
        </p:txBody>
      </p:sp>
      <p:sp>
        <p:nvSpPr>
          <p:cNvPr id="74763" name="Freeform 10"/>
          <p:cNvSpPr>
            <a:spLocks/>
          </p:cNvSpPr>
          <p:nvPr/>
        </p:nvSpPr>
        <p:spPr bwMode="auto">
          <a:xfrm>
            <a:off x="4440449" y="2014878"/>
            <a:ext cx="4197306" cy="1242460"/>
          </a:xfrm>
          <a:custGeom>
            <a:avLst/>
            <a:gdLst>
              <a:gd name="T0" fmla="*/ 0 w 2730"/>
              <a:gd name="T1" fmla="*/ 881 h 881"/>
              <a:gd name="T2" fmla="*/ 1360 w 2730"/>
              <a:gd name="T3" fmla="*/ 64 h 881"/>
              <a:gd name="T4" fmla="*/ 2730 w 2730"/>
              <a:gd name="T5" fmla="*/ 494 h 881"/>
              <a:gd name="T6" fmla="*/ 0 60000 65536"/>
              <a:gd name="T7" fmla="*/ 0 60000 65536"/>
              <a:gd name="T8" fmla="*/ 0 60000 65536"/>
              <a:gd name="T9" fmla="*/ 0 w 2730"/>
              <a:gd name="T10" fmla="*/ 0 h 881"/>
              <a:gd name="T11" fmla="*/ 2730 w 2730"/>
              <a:gd name="T12" fmla="*/ 881 h 881"/>
            </a:gdLst>
            <a:ahLst/>
            <a:cxnLst>
              <a:cxn ang="T6">
                <a:pos x="T0" y="T1"/>
              </a:cxn>
              <a:cxn ang="T7">
                <a:pos x="T2" y="T3"/>
              </a:cxn>
              <a:cxn ang="T8">
                <a:pos x="T4" y="T5"/>
              </a:cxn>
            </a:cxnLst>
            <a:rect l="T9" t="T10" r="T11" b="T12"/>
            <a:pathLst>
              <a:path w="2730" h="881">
                <a:moveTo>
                  <a:pt x="0" y="881"/>
                </a:moveTo>
                <a:cubicBezTo>
                  <a:pt x="453" y="510"/>
                  <a:pt x="905" y="128"/>
                  <a:pt x="1360" y="64"/>
                </a:cubicBezTo>
                <a:cubicBezTo>
                  <a:pt x="1815" y="0"/>
                  <a:pt x="2445" y="405"/>
                  <a:pt x="2730" y="494"/>
                </a:cubicBezTo>
              </a:path>
            </a:pathLst>
          </a:cu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4" name="Text Box 11"/>
          <p:cNvSpPr txBox="1">
            <a:spLocks noChangeArrowheads="1"/>
          </p:cNvSpPr>
          <p:nvPr/>
        </p:nvSpPr>
        <p:spPr bwMode="auto">
          <a:xfrm>
            <a:off x="4634170" y="2082572"/>
            <a:ext cx="1534400" cy="307768"/>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Issue sukuk</a:t>
            </a:r>
          </a:p>
        </p:txBody>
      </p:sp>
      <p:sp>
        <p:nvSpPr>
          <p:cNvPr id="74765" name="Line 12"/>
          <p:cNvSpPr>
            <a:spLocks noChangeShapeType="1"/>
          </p:cNvSpPr>
          <p:nvPr/>
        </p:nvSpPr>
        <p:spPr bwMode="auto">
          <a:xfrm flipV="1">
            <a:off x="5415209" y="3358879"/>
            <a:ext cx="2719793" cy="191799"/>
          </a:xfrm>
          <a:prstGeom prst="line">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4766" name="Text Box 13"/>
          <p:cNvSpPr txBox="1">
            <a:spLocks noChangeArrowheads="1"/>
          </p:cNvSpPr>
          <p:nvPr/>
        </p:nvSpPr>
        <p:spPr bwMode="auto">
          <a:xfrm>
            <a:off x="5656591" y="3506958"/>
            <a:ext cx="2671657" cy="523212"/>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Periodical payments representing SPV’s profits 5</a:t>
            </a:r>
          </a:p>
        </p:txBody>
      </p:sp>
      <p:sp>
        <p:nvSpPr>
          <p:cNvPr id="74767" name="Rectangle 14"/>
          <p:cNvSpPr>
            <a:spLocks noChangeArrowheads="1"/>
          </p:cNvSpPr>
          <p:nvPr/>
        </p:nvSpPr>
        <p:spPr bwMode="blackWhite">
          <a:xfrm>
            <a:off x="3304255" y="3275673"/>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Special Purpose</a:t>
            </a:r>
          </a:p>
          <a:p>
            <a:pPr algn="ctr"/>
            <a:r>
              <a:rPr lang="en-GB" dirty="0">
                <a:solidFill>
                  <a:srgbClr val="000000"/>
                </a:solidFill>
              </a:rPr>
              <a:t>Vehicle (SPV)</a:t>
            </a:r>
          </a:p>
        </p:txBody>
      </p:sp>
      <p:sp>
        <p:nvSpPr>
          <p:cNvPr id="74768" name="Rectangle 15"/>
          <p:cNvSpPr>
            <a:spLocks noChangeArrowheads="1"/>
          </p:cNvSpPr>
          <p:nvPr/>
        </p:nvSpPr>
        <p:spPr bwMode="blackWhite">
          <a:xfrm>
            <a:off x="3376516" y="5276865"/>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Owner</a:t>
            </a:r>
          </a:p>
        </p:txBody>
      </p:sp>
      <p:sp>
        <p:nvSpPr>
          <p:cNvPr id="74769" name="Oval 16"/>
          <p:cNvSpPr>
            <a:spLocks noChangeArrowheads="1"/>
          </p:cNvSpPr>
          <p:nvPr/>
        </p:nvSpPr>
        <p:spPr bwMode="blackWhite">
          <a:xfrm>
            <a:off x="8257999" y="2755277"/>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Investors</a:t>
            </a:r>
          </a:p>
        </p:txBody>
      </p:sp>
      <p:sp>
        <p:nvSpPr>
          <p:cNvPr id="74770" name="Line 17"/>
          <p:cNvSpPr>
            <a:spLocks noChangeShapeType="1"/>
          </p:cNvSpPr>
          <p:nvPr/>
        </p:nvSpPr>
        <p:spPr bwMode="auto">
          <a:xfrm flipH="1">
            <a:off x="5318348" y="2925922"/>
            <a:ext cx="3101087" cy="29333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cxnSp>
        <p:nvCxnSpPr>
          <p:cNvPr id="74771" name="AutoShape 18"/>
          <p:cNvCxnSpPr>
            <a:cxnSpLocks noChangeShapeType="1"/>
          </p:cNvCxnSpPr>
          <p:nvPr/>
        </p:nvCxnSpPr>
        <p:spPr bwMode="auto">
          <a:xfrm flipH="1" flipV="1">
            <a:off x="5313735" y="3738244"/>
            <a:ext cx="72261" cy="2001192"/>
          </a:xfrm>
          <a:prstGeom prst="curvedConnector3">
            <a:avLst>
              <a:gd name="adj1" fmla="val -778727"/>
            </a:avLst>
          </a:prstGeom>
          <a:noFill/>
          <a:ln w="28575">
            <a:solidFill>
              <a:schemeClr val="accent2">
                <a:lumMod val="60000"/>
                <a:lumOff val="40000"/>
              </a:schemeClr>
            </a:solidFill>
            <a:round/>
            <a:headEnd/>
            <a:tailEnd type="triangle" w="med" len="med"/>
          </a:ln>
          <a:extLst>
            <a:ext uri="{909E8E84-426E-40DD-AFC4-6F175D3DCCD1}">
              <a14:hiddenFill xmlns:a14="http://schemas.microsoft.com/office/drawing/2010/main">
                <a:noFill/>
              </a14:hiddenFill>
            </a:ext>
          </a:extLst>
        </p:spPr>
      </p:cxnSp>
      <p:sp>
        <p:nvSpPr>
          <p:cNvPr id="74772" name="Oval 19"/>
          <p:cNvSpPr>
            <a:spLocks noChangeArrowheads="1"/>
          </p:cNvSpPr>
          <p:nvPr/>
        </p:nvSpPr>
        <p:spPr bwMode="blackWhite">
          <a:xfrm>
            <a:off x="2881449" y="1714488"/>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Charity</a:t>
            </a:r>
          </a:p>
        </p:txBody>
      </p:sp>
      <p:sp>
        <p:nvSpPr>
          <p:cNvPr id="74773" name="Line 20"/>
          <p:cNvSpPr>
            <a:spLocks noChangeShapeType="1"/>
          </p:cNvSpPr>
          <p:nvPr/>
        </p:nvSpPr>
        <p:spPr bwMode="auto">
          <a:xfrm>
            <a:off x="3836221" y="2631173"/>
            <a:ext cx="0" cy="630397"/>
          </a:xfrm>
          <a:prstGeom prst="line">
            <a:avLst/>
          </a:prstGeom>
          <a:noFill/>
          <a:ln w="9525">
            <a:solidFill>
              <a:srgbClr val="000000"/>
            </a:solidFill>
            <a:round/>
            <a:headEnd/>
            <a:tailEnd/>
          </a:ln>
        </p:spPr>
        <p:txBody>
          <a:bodyPr lIns="63500" tIns="0" rIns="0" bIns="0"/>
          <a:lstStyle/>
          <a:p>
            <a:endParaRPr lang="en-GB" dirty="0"/>
          </a:p>
        </p:txBody>
      </p:sp>
      <p:cxnSp>
        <p:nvCxnSpPr>
          <p:cNvPr id="74774" name="AutoShape 21"/>
          <p:cNvCxnSpPr>
            <a:cxnSpLocks noChangeShapeType="1"/>
            <a:stCxn id="74767" idx="1"/>
            <a:endCxn id="74768" idx="1"/>
          </p:cNvCxnSpPr>
          <p:nvPr/>
        </p:nvCxnSpPr>
        <p:spPr bwMode="auto">
          <a:xfrm rot="10800000" flipH="1" flipV="1">
            <a:off x="3304256" y="3598626"/>
            <a:ext cx="72261" cy="2001192"/>
          </a:xfrm>
          <a:prstGeom prst="curvedConnector3">
            <a:avLst>
              <a:gd name="adj1" fmla="val -306384"/>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4775" name="Text Box 22"/>
          <p:cNvSpPr txBox="1">
            <a:spLocks noChangeArrowheads="1"/>
          </p:cNvSpPr>
          <p:nvPr/>
        </p:nvSpPr>
        <p:spPr bwMode="auto">
          <a:xfrm>
            <a:off x="2423592" y="4683861"/>
            <a:ext cx="787302" cy="306031"/>
          </a:xfrm>
          <a:prstGeom prst="rect">
            <a:avLst/>
          </a:prstGeom>
          <a:noFill/>
          <a:ln w="9525" algn="ctr">
            <a:noFill/>
            <a:miter lim="800000"/>
            <a:headEnd/>
            <a:tailEnd/>
          </a:ln>
        </p:spPr>
        <p:txBody>
          <a:bodyPr wrap="square" lIns="91431" tIns="45716" rIns="91431" bIns="45716">
            <a:spAutoFit/>
          </a:bodyPr>
          <a:lstStyle/>
          <a:p>
            <a:pPr algn="ctr">
              <a:spcBef>
                <a:spcPct val="50000"/>
              </a:spcBef>
            </a:pPr>
            <a:r>
              <a:rPr lang="en-GB" sz="1400" dirty="0">
                <a:solidFill>
                  <a:srgbClr val="000000"/>
                </a:solidFill>
              </a:rPr>
              <a:t>Lease</a:t>
            </a:r>
          </a:p>
        </p:txBody>
      </p:sp>
      <p:sp>
        <p:nvSpPr>
          <p:cNvPr id="3" name="TextBox 2"/>
          <p:cNvSpPr txBox="1"/>
          <p:nvPr/>
        </p:nvSpPr>
        <p:spPr>
          <a:xfrm>
            <a:off x="7767369" y="5077717"/>
            <a:ext cx="2340213" cy="1323439"/>
          </a:xfrm>
          <a:prstGeom prst="rect">
            <a:avLst/>
          </a:prstGeom>
          <a:noFill/>
          <a:ln w="38100">
            <a:solidFill>
              <a:srgbClr val="FF0000"/>
            </a:solidFill>
          </a:ln>
        </p:spPr>
        <p:txBody>
          <a:bodyPr wrap="square" rtlCol="0">
            <a:spAutoFit/>
          </a:bodyPr>
          <a:lstStyle/>
          <a:p>
            <a:r>
              <a:rPr lang="en-GB" sz="2000" dirty="0"/>
              <a:t>Note: Unwind transactions at end of sukuk not shown</a:t>
            </a:r>
            <a:r>
              <a:rPr lang="en-GB" sz="1000" dirty="0"/>
              <a:t>.</a:t>
            </a:r>
          </a:p>
        </p:txBody>
      </p:sp>
      <p:cxnSp>
        <p:nvCxnSpPr>
          <p:cNvPr id="6" name="Straight Arrow Connector 5"/>
          <p:cNvCxnSpPr/>
          <p:nvPr/>
        </p:nvCxnSpPr>
        <p:spPr>
          <a:xfrm>
            <a:off x="2294162" y="4296453"/>
            <a:ext cx="0" cy="78664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96853" y="5167165"/>
            <a:ext cx="1194619" cy="646331"/>
          </a:xfrm>
          <a:prstGeom prst="rect">
            <a:avLst/>
          </a:prstGeom>
          <a:noFill/>
        </p:spPr>
        <p:txBody>
          <a:bodyPr wrap="square" rtlCol="0">
            <a:spAutoFit/>
          </a:bodyPr>
          <a:lstStyle/>
          <a:p>
            <a:r>
              <a:rPr lang="en-GB" dirty="0"/>
              <a:t>Your country</a:t>
            </a:r>
          </a:p>
        </p:txBody>
      </p:sp>
      <p:cxnSp>
        <p:nvCxnSpPr>
          <p:cNvPr id="36" name="Straight Arrow Connector 35"/>
          <p:cNvCxnSpPr/>
          <p:nvPr/>
        </p:nvCxnSpPr>
        <p:spPr>
          <a:xfrm flipV="1">
            <a:off x="2726921" y="3358878"/>
            <a:ext cx="0" cy="79973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47526" y="2989546"/>
            <a:ext cx="1194619" cy="369332"/>
          </a:xfrm>
          <a:prstGeom prst="rect">
            <a:avLst/>
          </a:prstGeom>
          <a:noFill/>
        </p:spPr>
        <p:txBody>
          <a:bodyPr wrap="square" rtlCol="0">
            <a:spAutoFit/>
          </a:bodyPr>
          <a:lstStyle/>
          <a:p>
            <a:r>
              <a:rPr lang="en-GB" dirty="0"/>
              <a:t>Overseas</a:t>
            </a:r>
          </a:p>
        </p:txBody>
      </p:sp>
      <p:sp>
        <p:nvSpPr>
          <p:cNvPr id="39" name="Freeform 38"/>
          <p:cNvSpPr/>
          <p:nvPr/>
        </p:nvSpPr>
        <p:spPr>
          <a:xfrm rot="10800000">
            <a:off x="1847527" y="4156523"/>
            <a:ext cx="8352929" cy="668216"/>
          </a:xfrm>
          <a:custGeom>
            <a:avLst/>
            <a:gdLst>
              <a:gd name="connsiteX0" fmla="*/ 0 w 8634169"/>
              <a:gd name="connsiteY0" fmla="*/ 316523 h 668216"/>
              <a:gd name="connsiteX1" fmla="*/ 35169 w 8634169"/>
              <a:gd name="connsiteY1" fmla="*/ 272562 h 668216"/>
              <a:gd name="connsiteX2" fmla="*/ 52754 w 8634169"/>
              <a:gd name="connsiteY2" fmla="*/ 246185 h 668216"/>
              <a:gd name="connsiteX3" fmla="*/ 79131 w 8634169"/>
              <a:gd name="connsiteY3" fmla="*/ 228600 h 668216"/>
              <a:gd name="connsiteX4" fmla="*/ 131885 w 8634169"/>
              <a:gd name="connsiteY4" fmla="*/ 193431 h 668216"/>
              <a:gd name="connsiteX5" fmla="*/ 211015 w 8634169"/>
              <a:gd name="connsiteY5" fmla="*/ 140677 h 668216"/>
              <a:gd name="connsiteX6" fmla="*/ 263769 w 8634169"/>
              <a:gd name="connsiteY6" fmla="*/ 123093 h 668216"/>
              <a:gd name="connsiteX7" fmla="*/ 342900 w 8634169"/>
              <a:gd name="connsiteY7" fmla="*/ 87923 h 668216"/>
              <a:gd name="connsiteX8" fmla="*/ 448408 w 8634169"/>
              <a:gd name="connsiteY8" fmla="*/ 52754 h 668216"/>
              <a:gd name="connsiteX9" fmla="*/ 483577 w 8634169"/>
              <a:gd name="connsiteY9" fmla="*/ 43962 h 668216"/>
              <a:gd name="connsiteX10" fmla="*/ 536331 w 8634169"/>
              <a:gd name="connsiteY10" fmla="*/ 26377 h 668216"/>
              <a:gd name="connsiteX11" fmla="*/ 562708 w 8634169"/>
              <a:gd name="connsiteY11" fmla="*/ 17585 h 668216"/>
              <a:gd name="connsiteX12" fmla="*/ 835269 w 8634169"/>
              <a:gd name="connsiteY12" fmla="*/ 26377 h 668216"/>
              <a:gd name="connsiteX13" fmla="*/ 931985 w 8634169"/>
              <a:gd name="connsiteY13" fmla="*/ 52754 h 668216"/>
              <a:gd name="connsiteX14" fmla="*/ 1019908 w 8634169"/>
              <a:gd name="connsiteY14" fmla="*/ 70339 h 668216"/>
              <a:gd name="connsiteX15" fmla="*/ 1046285 w 8634169"/>
              <a:gd name="connsiteY15" fmla="*/ 79131 h 668216"/>
              <a:gd name="connsiteX16" fmla="*/ 1081454 w 8634169"/>
              <a:gd name="connsiteY16" fmla="*/ 87923 h 668216"/>
              <a:gd name="connsiteX17" fmla="*/ 1107831 w 8634169"/>
              <a:gd name="connsiteY17" fmla="*/ 105508 h 668216"/>
              <a:gd name="connsiteX18" fmla="*/ 1186961 w 8634169"/>
              <a:gd name="connsiteY18" fmla="*/ 131885 h 668216"/>
              <a:gd name="connsiteX19" fmla="*/ 1213338 w 8634169"/>
              <a:gd name="connsiteY19" fmla="*/ 140677 h 668216"/>
              <a:gd name="connsiteX20" fmla="*/ 1239715 w 8634169"/>
              <a:gd name="connsiteY20" fmla="*/ 149469 h 668216"/>
              <a:gd name="connsiteX21" fmla="*/ 1318846 w 8634169"/>
              <a:gd name="connsiteY21" fmla="*/ 193431 h 668216"/>
              <a:gd name="connsiteX22" fmla="*/ 1362808 w 8634169"/>
              <a:gd name="connsiteY22" fmla="*/ 228600 h 668216"/>
              <a:gd name="connsiteX23" fmla="*/ 1380392 w 8634169"/>
              <a:gd name="connsiteY23" fmla="*/ 254977 h 668216"/>
              <a:gd name="connsiteX24" fmla="*/ 1406769 w 8634169"/>
              <a:gd name="connsiteY24" fmla="*/ 272562 h 668216"/>
              <a:gd name="connsiteX25" fmla="*/ 1441938 w 8634169"/>
              <a:gd name="connsiteY25" fmla="*/ 307731 h 668216"/>
              <a:gd name="connsiteX26" fmla="*/ 1485900 w 8634169"/>
              <a:gd name="connsiteY26" fmla="*/ 325316 h 668216"/>
              <a:gd name="connsiteX27" fmla="*/ 1556238 w 8634169"/>
              <a:gd name="connsiteY27" fmla="*/ 360485 h 668216"/>
              <a:gd name="connsiteX28" fmla="*/ 1582615 w 8634169"/>
              <a:gd name="connsiteY28" fmla="*/ 369277 h 668216"/>
              <a:gd name="connsiteX29" fmla="*/ 1644161 w 8634169"/>
              <a:gd name="connsiteY29" fmla="*/ 395654 h 668216"/>
              <a:gd name="connsiteX30" fmla="*/ 1723292 w 8634169"/>
              <a:gd name="connsiteY30" fmla="*/ 448408 h 668216"/>
              <a:gd name="connsiteX31" fmla="*/ 1776046 w 8634169"/>
              <a:gd name="connsiteY31" fmla="*/ 483577 h 668216"/>
              <a:gd name="connsiteX32" fmla="*/ 1811215 w 8634169"/>
              <a:gd name="connsiteY32" fmla="*/ 501162 h 668216"/>
              <a:gd name="connsiteX33" fmla="*/ 1863969 w 8634169"/>
              <a:gd name="connsiteY33" fmla="*/ 536331 h 668216"/>
              <a:gd name="connsiteX34" fmla="*/ 1890346 w 8634169"/>
              <a:gd name="connsiteY34" fmla="*/ 562708 h 668216"/>
              <a:gd name="connsiteX35" fmla="*/ 1916723 w 8634169"/>
              <a:gd name="connsiteY35" fmla="*/ 571500 h 668216"/>
              <a:gd name="connsiteX36" fmla="*/ 1943100 w 8634169"/>
              <a:gd name="connsiteY36" fmla="*/ 589085 h 668216"/>
              <a:gd name="connsiteX37" fmla="*/ 1995854 w 8634169"/>
              <a:gd name="connsiteY37" fmla="*/ 606669 h 668216"/>
              <a:gd name="connsiteX38" fmla="*/ 2022231 w 8634169"/>
              <a:gd name="connsiteY38" fmla="*/ 624254 h 668216"/>
              <a:gd name="connsiteX39" fmla="*/ 2101361 w 8634169"/>
              <a:gd name="connsiteY39" fmla="*/ 650631 h 668216"/>
              <a:gd name="connsiteX40" fmla="*/ 2127738 w 8634169"/>
              <a:gd name="connsiteY40" fmla="*/ 659423 h 668216"/>
              <a:gd name="connsiteX41" fmla="*/ 2154115 w 8634169"/>
              <a:gd name="connsiteY41" fmla="*/ 668216 h 668216"/>
              <a:gd name="connsiteX42" fmla="*/ 2391508 w 8634169"/>
              <a:gd name="connsiteY42" fmla="*/ 659423 h 668216"/>
              <a:gd name="connsiteX43" fmla="*/ 2470638 w 8634169"/>
              <a:gd name="connsiteY43" fmla="*/ 633046 h 668216"/>
              <a:gd name="connsiteX44" fmla="*/ 2497015 w 8634169"/>
              <a:gd name="connsiteY44" fmla="*/ 624254 h 668216"/>
              <a:gd name="connsiteX45" fmla="*/ 2576146 w 8634169"/>
              <a:gd name="connsiteY45" fmla="*/ 580293 h 668216"/>
              <a:gd name="connsiteX46" fmla="*/ 2602523 w 8634169"/>
              <a:gd name="connsiteY46" fmla="*/ 553916 h 668216"/>
              <a:gd name="connsiteX47" fmla="*/ 2637692 w 8634169"/>
              <a:gd name="connsiteY47" fmla="*/ 536331 h 668216"/>
              <a:gd name="connsiteX48" fmla="*/ 2690446 w 8634169"/>
              <a:gd name="connsiteY48" fmla="*/ 501162 h 668216"/>
              <a:gd name="connsiteX49" fmla="*/ 2751992 w 8634169"/>
              <a:gd name="connsiteY49" fmla="*/ 457200 h 668216"/>
              <a:gd name="connsiteX50" fmla="*/ 2804746 w 8634169"/>
              <a:gd name="connsiteY50" fmla="*/ 404446 h 668216"/>
              <a:gd name="connsiteX51" fmla="*/ 2831123 w 8634169"/>
              <a:gd name="connsiteY51" fmla="*/ 378069 h 668216"/>
              <a:gd name="connsiteX52" fmla="*/ 2857500 w 8634169"/>
              <a:gd name="connsiteY52" fmla="*/ 369277 h 668216"/>
              <a:gd name="connsiteX53" fmla="*/ 2875085 w 8634169"/>
              <a:gd name="connsiteY53" fmla="*/ 342900 h 668216"/>
              <a:gd name="connsiteX54" fmla="*/ 2936631 w 8634169"/>
              <a:gd name="connsiteY54" fmla="*/ 298939 h 668216"/>
              <a:gd name="connsiteX55" fmla="*/ 2954215 w 8634169"/>
              <a:gd name="connsiteY55" fmla="*/ 272562 h 668216"/>
              <a:gd name="connsiteX56" fmla="*/ 3006969 w 8634169"/>
              <a:gd name="connsiteY56" fmla="*/ 237393 h 668216"/>
              <a:gd name="connsiteX57" fmla="*/ 3033346 w 8634169"/>
              <a:gd name="connsiteY57" fmla="*/ 219808 h 668216"/>
              <a:gd name="connsiteX58" fmla="*/ 3068515 w 8634169"/>
              <a:gd name="connsiteY58" fmla="*/ 211016 h 668216"/>
              <a:gd name="connsiteX59" fmla="*/ 3103685 w 8634169"/>
              <a:gd name="connsiteY59" fmla="*/ 193431 h 668216"/>
              <a:gd name="connsiteX60" fmla="*/ 3130061 w 8634169"/>
              <a:gd name="connsiteY60" fmla="*/ 175846 h 668216"/>
              <a:gd name="connsiteX61" fmla="*/ 3217985 w 8634169"/>
              <a:gd name="connsiteY61" fmla="*/ 149469 h 668216"/>
              <a:gd name="connsiteX62" fmla="*/ 3261946 w 8634169"/>
              <a:gd name="connsiteY62" fmla="*/ 140677 h 668216"/>
              <a:gd name="connsiteX63" fmla="*/ 3314700 w 8634169"/>
              <a:gd name="connsiteY63" fmla="*/ 123093 h 668216"/>
              <a:gd name="connsiteX64" fmla="*/ 3341077 w 8634169"/>
              <a:gd name="connsiteY64" fmla="*/ 105508 h 668216"/>
              <a:gd name="connsiteX65" fmla="*/ 3367454 w 8634169"/>
              <a:gd name="connsiteY65" fmla="*/ 96716 h 668216"/>
              <a:gd name="connsiteX66" fmla="*/ 3420208 w 8634169"/>
              <a:gd name="connsiteY66" fmla="*/ 61546 h 668216"/>
              <a:gd name="connsiteX67" fmla="*/ 3472961 w 8634169"/>
              <a:gd name="connsiteY67" fmla="*/ 43962 h 668216"/>
              <a:gd name="connsiteX68" fmla="*/ 3534508 w 8634169"/>
              <a:gd name="connsiteY68" fmla="*/ 17585 h 668216"/>
              <a:gd name="connsiteX69" fmla="*/ 3596054 w 8634169"/>
              <a:gd name="connsiteY69" fmla="*/ 0 h 668216"/>
              <a:gd name="connsiteX70" fmla="*/ 3763108 w 8634169"/>
              <a:gd name="connsiteY70" fmla="*/ 8793 h 668216"/>
              <a:gd name="connsiteX71" fmla="*/ 3815861 w 8634169"/>
              <a:gd name="connsiteY71" fmla="*/ 26377 h 668216"/>
              <a:gd name="connsiteX72" fmla="*/ 3851031 w 8634169"/>
              <a:gd name="connsiteY72" fmla="*/ 52754 h 668216"/>
              <a:gd name="connsiteX73" fmla="*/ 3877408 w 8634169"/>
              <a:gd name="connsiteY73" fmla="*/ 61546 h 668216"/>
              <a:gd name="connsiteX74" fmla="*/ 3912577 w 8634169"/>
              <a:gd name="connsiteY74" fmla="*/ 79131 h 668216"/>
              <a:gd name="connsiteX75" fmla="*/ 3938954 w 8634169"/>
              <a:gd name="connsiteY75" fmla="*/ 96716 h 668216"/>
              <a:gd name="connsiteX76" fmla="*/ 3991708 w 8634169"/>
              <a:gd name="connsiteY76" fmla="*/ 114300 h 668216"/>
              <a:gd name="connsiteX77" fmla="*/ 4044461 w 8634169"/>
              <a:gd name="connsiteY77" fmla="*/ 149469 h 668216"/>
              <a:gd name="connsiteX78" fmla="*/ 4070838 w 8634169"/>
              <a:gd name="connsiteY78" fmla="*/ 158262 h 668216"/>
              <a:gd name="connsiteX79" fmla="*/ 4097215 w 8634169"/>
              <a:gd name="connsiteY79" fmla="*/ 175846 h 668216"/>
              <a:gd name="connsiteX80" fmla="*/ 4158761 w 8634169"/>
              <a:gd name="connsiteY80" fmla="*/ 193431 h 668216"/>
              <a:gd name="connsiteX81" fmla="*/ 4193931 w 8634169"/>
              <a:gd name="connsiteY81" fmla="*/ 211016 h 668216"/>
              <a:gd name="connsiteX82" fmla="*/ 4220308 w 8634169"/>
              <a:gd name="connsiteY82" fmla="*/ 228600 h 668216"/>
              <a:gd name="connsiteX83" fmla="*/ 4246685 w 8634169"/>
              <a:gd name="connsiteY83" fmla="*/ 237393 h 668216"/>
              <a:gd name="connsiteX84" fmla="*/ 4273061 w 8634169"/>
              <a:gd name="connsiteY84" fmla="*/ 263769 h 668216"/>
              <a:gd name="connsiteX85" fmla="*/ 4290646 w 8634169"/>
              <a:gd name="connsiteY85" fmla="*/ 290146 h 668216"/>
              <a:gd name="connsiteX86" fmla="*/ 4352192 w 8634169"/>
              <a:gd name="connsiteY86" fmla="*/ 316523 h 668216"/>
              <a:gd name="connsiteX87" fmla="*/ 4404946 w 8634169"/>
              <a:gd name="connsiteY87" fmla="*/ 351693 h 668216"/>
              <a:gd name="connsiteX88" fmla="*/ 4448908 w 8634169"/>
              <a:gd name="connsiteY88" fmla="*/ 395654 h 668216"/>
              <a:gd name="connsiteX89" fmla="*/ 4519246 w 8634169"/>
              <a:gd name="connsiteY89" fmla="*/ 457200 h 668216"/>
              <a:gd name="connsiteX90" fmla="*/ 4545623 w 8634169"/>
              <a:gd name="connsiteY90" fmla="*/ 465993 h 668216"/>
              <a:gd name="connsiteX91" fmla="*/ 4598377 w 8634169"/>
              <a:gd name="connsiteY91" fmla="*/ 501162 h 668216"/>
              <a:gd name="connsiteX92" fmla="*/ 4624754 w 8634169"/>
              <a:gd name="connsiteY92" fmla="*/ 518746 h 668216"/>
              <a:gd name="connsiteX93" fmla="*/ 4659923 w 8634169"/>
              <a:gd name="connsiteY93" fmla="*/ 527539 h 668216"/>
              <a:gd name="connsiteX94" fmla="*/ 4739054 w 8634169"/>
              <a:gd name="connsiteY94" fmla="*/ 553916 h 668216"/>
              <a:gd name="connsiteX95" fmla="*/ 4765431 w 8634169"/>
              <a:gd name="connsiteY95" fmla="*/ 571500 h 668216"/>
              <a:gd name="connsiteX96" fmla="*/ 4818185 w 8634169"/>
              <a:gd name="connsiteY96" fmla="*/ 589085 h 668216"/>
              <a:gd name="connsiteX97" fmla="*/ 4897315 w 8634169"/>
              <a:gd name="connsiteY97" fmla="*/ 615462 h 668216"/>
              <a:gd name="connsiteX98" fmla="*/ 4985238 w 8634169"/>
              <a:gd name="connsiteY98" fmla="*/ 633046 h 668216"/>
              <a:gd name="connsiteX99" fmla="*/ 5090746 w 8634169"/>
              <a:gd name="connsiteY99" fmla="*/ 624254 h 668216"/>
              <a:gd name="connsiteX100" fmla="*/ 5143500 w 8634169"/>
              <a:gd name="connsiteY100" fmla="*/ 589085 h 668216"/>
              <a:gd name="connsiteX101" fmla="*/ 5222631 w 8634169"/>
              <a:gd name="connsiteY101" fmla="*/ 536331 h 668216"/>
              <a:gd name="connsiteX102" fmla="*/ 5275385 w 8634169"/>
              <a:gd name="connsiteY102" fmla="*/ 518746 h 668216"/>
              <a:gd name="connsiteX103" fmla="*/ 5328138 w 8634169"/>
              <a:gd name="connsiteY103" fmla="*/ 509954 h 668216"/>
              <a:gd name="connsiteX104" fmla="*/ 5389685 w 8634169"/>
              <a:gd name="connsiteY104" fmla="*/ 492369 h 668216"/>
              <a:gd name="connsiteX105" fmla="*/ 5468815 w 8634169"/>
              <a:gd name="connsiteY105" fmla="*/ 474785 h 668216"/>
              <a:gd name="connsiteX106" fmla="*/ 5521569 w 8634169"/>
              <a:gd name="connsiteY106" fmla="*/ 457200 h 668216"/>
              <a:gd name="connsiteX107" fmla="*/ 5547946 w 8634169"/>
              <a:gd name="connsiteY107" fmla="*/ 448408 h 668216"/>
              <a:gd name="connsiteX108" fmla="*/ 5583115 w 8634169"/>
              <a:gd name="connsiteY108" fmla="*/ 439616 h 668216"/>
              <a:gd name="connsiteX109" fmla="*/ 5635869 w 8634169"/>
              <a:gd name="connsiteY109" fmla="*/ 422031 h 668216"/>
              <a:gd name="connsiteX110" fmla="*/ 5706208 w 8634169"/>
              <a:gd name="connsiteY110" fmla="*/ 404446 h 668216"/>
              <a:gd name="connsiteX111" fmla="*/ 5732585 w 8634169"/>
              <a:gd name="connsiteY111" fmla="*/ 386862 h 668216"/>
              <a:gd name="connsiteX112" fmla="*/ 5750169 w 8634169"/>
              <a:gd name="connsiteY112" fmla="*/ 360485 h 668216"/>
              <a:gd name="connsiteX113" fmla="*/ 5776546 w 8634169"/>
              <a:gd name="connsiteY113" fmla="*/ 307731 h 668216"/>
              <a:gd name="connsiteX114" fmla="*/ 5829300 w 8634169"/>
              <a:gd name="connsiteY114" fmla="*/ 281354 h 668216"/>
              <a:gd name="connsiteX115" fmla="*/ 5855677 w 8634169"/>
              <a:gd name="connsiteY115" fmla="*/ 263769 h 668216"/>
              <a:gd name="connsiteX116" fmla="*/ 5873261 w 8634169"/>
              <a:gd name="connsiteY116" fmla="*/ 237393 h 668216"/>
              <a:gd name="connsiteX117" fmla="*/ 5899638 w 8634169"/>
              <a:gd name="connsiteY117" fmla="*/ 228600 h 668216"/>
              <a:gd name="connsiteX118" fmla="*/ 5917223 w 8634169"/>
              <a:gd name="connsiteY118" fmla="*/ 202223 h 668216"/>
              <a:gd name="connsiteX119" fmla="*/ 5943600 w 8634169"/>
              <a:gd name="connsiteY119" fmla="*/ 193431 h 668216"/>
              <a:gd name="connsiteX120" fmla="*/ 5996354 w 8634169"/>
              <a:gd name="connsiteY120" fmla="*/ 158262 h 668216"/>
              <a:gd name="connsiteX121" fmla="*/ 6022731 w 8634169"/>
              <a:gd name="connsiteY121" fmla="*/ 140677 h 668216"/>
              <a:gd name="connsiteX122" fmla="*/ 6049108 w 8634169"/>
              <a:gd name="connsiteY122" fmla="*/ 114300 h 668216"/>
              <a:gd name="connsiteX123" fmla="*/ 6075485 w 8634169"/>
              <a:gd name="connsiteY123" fmla="*/ 105508 h 668216"/>
              <a:gd name="connsiteX124" fmla="*/ 6128238 w 8634169"/>
              <a:gd name="connsiteY124" fmla="*/ 70339 h 668216"/>
              <a:gd name="connsiteX125" fmla="*/ 6198577 w 8634169"/>
              <a:gd name="connsiteY125" fmla="*/ 52754 h 668216"/>
              <a:gd name="connsiteX126" fmla="*/ 6224954 w 8634169"/>
              <a:gd name="connsiteY126" fmla="*/ 43962 h 668216"/>
              <a:gd name="connsiteX127" fmla="*/ 6409592 w 8634169"/>
              <a:gd name="connsiteY127" fmla="*/ 35169 h 668216"/>
              <a:gd name="connsiteX128" fmla="*/ 6506308 w 8634169"/>
              <a:gd name="connsiteY128" fmla="*/ 26377 h 668216"/>
              <a:gd name="connsiteX129" fmla="*/ 6734908 w 8634169"/>
              <a:gd name="connsiteY129" fmla="*/ 43962 h 668216"/>
              <a:gd name="connsiteX130" fmla="*/ 6814038 w 8634169"/>
              <a:gd name="connsiteY130" fmla="*/ 70339 h 668216"/>
              <a:gd name="connsiteX131" fmla="*/ 6840415 w 8634169"/>
              <a:gd name="connsiteY131" fmla="*/ 79131 h 668216"/>
              <a:gd name="connsiteX132" fmla="*/ 6893169 w 8634169"/>
              <a:gd name="connsiteY132" fmla="*/ 105508 h 668216"/>
              <a:gd name="connsiteX133" fmla="*/ 6919546 w 8634169"/>
              <a:gd name="connsiteY133" fmla="*/ 123093 h 668216"/>
              <a:gd name="connsiteX134" fmla="*/ 6945923 w 8634169"/>
              <a:gd name="connsiteY134" fmla="*/ 131885 h 668216"/>
              <a:gd name="connsiteX135" fmla="*/ 6981092 w 8634169"/>
              <a:gd name="connsiteY135" fmla="*/ 149469 h 668216"/>
              <a:gd name="connsiteX136" fmla="*/ 7016261 w 8634169"/>
              <a:gd name="connsiteY136" fmla="*/ 158262 h 668216"/>
              <a:gd name="connsiteX137" fmla="*/ 7042638 w 8634169"/>
              <a:gd name="connsiteY137" fmla="*/ 167054 h 668216"/>
              <a:gd name="connsiteX138" fmla="*/ 7095392 w 8634169"/>
              <a:gd name="connsiteY138" fmla="*/ 202223 h 668216"/>
              <a:gd name="connsiteX139" fmla="*/ 7121769 w 8634169"/>
              <a:gd name="connsiteY139" fmla="*/ 211016 h 668216"/>
              <a:gd name="connsiteX140" fmla="*/ 7200900 w 8634169"/>
              <a:gd name="connsiteY140" fmla="*/ 254977 h 668216"/>
              <a:gd name="connsiteX141" fmla="*/ 7236069 w 8634169"/>
              <a:gd name="connsiteY141" fmla="*/ 307731 h 668216"/>
              <a:gd name="connsiteX142" fmla="*/ 7262446 w 8634169"/>
              <a:gd name="connsiteY142" fmla="*/ 334108 h 668216"/>
              <a:gd name="connsiteX143" fmla="*/ 7323992 w 8634169"/>
              <a:gd name="connsiteY143" fmla="*/ 404446 h 668216"/>
              <a:gd name="connsiteX144" fmla="*/ 7367954 w 8634169"/>
              <a:gd name="connsiteY144" fmla="*/ 439616 h 668216"/>
              <a:gd name="connsiteX145" fmla="*/ 7385538 w 8634169"/>
              <a:gd name="connsiteY145" fmla="*/ 465993 h 668216"/>
              <a:gd name="connsiteX146" fmla="*/ 7438292 w 8634169"/>
              <a:gd name="connsiteY146" fmla="*/ 501162 h 668216"/>
              <a:gd name="connsiteX147" fmla="*/ 7455877 w 8634169"/>
              <a:gd name="connsiteY147" fmla="*/ 527539 h 668216"/>
              <a:gd name="connsiteX148" fmla="*/ 7482254 w 8634169"/>
              <a:gd name="connsiteY148" fmla="*/ 536331 h 668216"/>
              <a:gd name="connsiteX149" fmla="*/ 7535008 w 8634169"/>
              <a:gd name="connsiteY149" fmla="*/ 562708 h 668216"/>
              <a:gd name="connsiteX150" fmla="*/ 7561385 w 8634169"/>
              <a:gd name="connsiteY150" fmla="*/ 580293 h 668216"/>
              <a:gd name="connsiteX151" fmla="*/ 7614138 w 8634169"/>
              <a:gd name="connsiteY151" fmla="*/ 597877 h 668216"/>
              <a:gd name="connsiteX152" fmla="*/ 7710854 w 8634169"/>
              <a:gd name="connsiteY152" fmla="*/ 624254 h 668216"/>
              <a:gd name="connsiteX153" fmla="*/ 7842738 w 8634169"/>
              <a:gd name="connsiteY153" fmla="*/ 650631 h 668216"/>
              <a:gd name="connsiteX154" fmla="*/ 8106508 w 8634169"/>
              <a:gd name="connsiteY154" fmla="*/ 650631 h 668216"/>
              <a:gd name="connsiteX155" fmla="*/ 8185638 w 8634169"/>
              <a:gd name="connsiteY155" fmla="*/ 615462 h 668216"/>
              <a:gd name="connsiteX156" fmla="*/ 8273561 w 8634169"/>
              <a:gd name="connsiteY156" fmla="*/ 589085 h 668216"/>
              <a:gd name="connsiteX157" fmla="*/ 8308731 w 8634169"/>
              <a:gd name="connsiteY157" fmla="*/ 571500 h 668216"/>
              <a:gd name="connsiteX158" fmla="*/ 8343900 w 8634169"/>
              <a:gd name="connsiteY158" fmla="*/ 562708 h 668216"/>
              <a:gd name="connsiteX159" fmla="*/ 8370277 w 8634169"/>
              <a:gd name="connsiteY159" fmla="*/ 553916 h 668216"/>
              <a:gd name="connsiteX160" fmla="*/ 8449408 w 8634169"/>
              <a:gd name="connsiteY160" fmla="*/ 536331 h 668216"/>
              <a:gd name="connsiteX161" fmla="*/ 8484577 w 8634169"/>
              <a:gd name="connsiteY161" fmla="*/ 527539 h 668216"/>
              <a:gd name="connsiteX162" fmla="*/ 8510954 w 8634169"/>
              <a:gd name="connsiteY162" fmla="*/ 509954 h 668216"/>
              <a:gd name="connsiteX163" fmla="*/ 8537331 w 8634169"/>
              <a:gd name="connsiteY163" fmla="*/ 483577 h 668216"/>
              <a:gd name="connsiteX164" fmla="*/ 8563708 w 8634169"/>
              <a:gd name="connsiteY164" fmla="*/ 474785 h 668216"/>
              <a:gd name="connsiteX165" fmla="*/ 8590085 w 8634169"/>
              <a:gd name="connsiteY165" fmla="*/ 457200 h 668216"/>
              <a:gd name="connsiteX166" fmla="*/ 8625254 w 8634169"/>
              <a:gd name="connsiteY166" fmla="*/ 378069 h 668216"/>
              <a:gd name="connsiteX167" fmla="*/ 8634046 w 8634169"/>
              <a:gd name="connsiteY167" fmla="*/ 334108 h 668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8634169" h="668216">
                <a:moveTo>
                  <a:pt x="0" y="316523"/>
                </a:moveTo>
                <a:cubicBezTo>
                  <a:pt x="11723" y="301869"/>
                  <a:pt x="23909" y="287575"/>
                  <a:pt x="35169" y="272562"/>
                </a:cubicBezTo>
                <a:cubicBezTo>
                  <a:pt x="41509" y="264108"/>
                  <a:pt x="45282" y="253657"/>
                  <a:pt x="52754" y="246185"/>
                </a:cubicBezTo>
                <a:cubicBezTo>
                  <a:pt x="60226" y="238713"/>
                  <a:pt x="71013" y="235365"/>
                  <a:pt x="79131" y="228600"/>
                </a:cubicBezTo>
                <a:cubicBezTo>
                  <a:pt x="123037" y="192011"/>
                  <a:pt x="85531" y="208882"/>
                  <a:pt x="131885" y="193431"/>
                </a:cubicBezTo>
                <a:lnTo>
                  <a:pt x="211015" y="140677"/>
                </a:lnTo>
                <a:cubicBezTo>
                  <a:pt x="226438" y="130395"/>
                  <a:pt x="263769" y="123093"/>
                  <a:pt x="263769" y="123093"/>
                </a:cubicBezTo>
                <a:cubicBezTo>
                  <a:pt x="305568" y="95226"/>
                  <a:pt x="280122" y="108849"/>
                  <a:pt x="342900" y="87923"/>
                </a:cubicBezTo>
                <a:lnTo>
                  <a:pt x="448408" y="52754"/>
                </a:lnTo>
                <a:cubicBezTo>
                  <a:pt x="459872" y="48933"/>
                  <a:pt x="472003" y="47434"/>
                  <a:pt x="483577" y="43962"/>
                </a:cubicBezTo>
                <a:cubicBezTo>
                  <a:pt x="501331" y="38636"/>
                  <a:pt x="518746" y="32239"/>
                  <a:pt x="536331" y="26377"/>
                </a:cubicBezTo>
                <a:lnTo>
                  <a:pt x="562708" y="17585"/>
                </a:lnTo>
                <a:cubicBezTo>
                  <a:pt x="653562" y="20516"/>
                  <a:pt x="744508" y="21335"/>
                  <a:pt x="835269" y="26377"/>
                </a:cubicBezTo>
                <a:cubicBezTo>
                  <a:pt x="885084" y="29144"/>
                  <a:pt x="880338" y="42424"/>
                  <a:pt x="931985" y="52754"/>
                </a:cubicBezTo>
                <a:lnTo>
                  <a:pt x="1019908" y="70339"/>
                </a:lnTo>
                <a:cubicBezTo>
                  <a:pt x="1028996" y="72157"/>
                  <a:pt x="1037374" y="76585"/>
                  <a:pt x="1046285" y="79131"/>
                </a:cubicBezTo>
                <a:cubicBezTo>
                  <a:pt x="1057904" y="82451"/>
                  <a:pt x="1069731" y="84992"/>
                  <a:pt x="1081454" y="87923"/>
                </a:cubicBezTo>
                <a:cubicBezTo>
                  <a:pt x="1090246" y="93785"/>
                  <a:pt x="1098175" y="101216"/>
                  <a:pt x="1107831" y="105508"/>
                </a:cubicBezTo>
                <a:cubicBezTo>
                  <a:pt x="1107833" y="105509"/>
                  <a:pt x="1173771" y="127488"/>
                  <a:pt x="1186961" y="131885"/>
                </a:cubicBezTo>
                <a:lnTo>
                  <a:pt x="1213338" y="140677"/>
                </a:lnTo>
                <a:lnTo>
                  <a:pt x="1239715" y="149469"/>
                </a:lnTo>
                <a:cubicBezTo>
                  <a:pt x="1300180" y="189780"/>
                  <a:pt x="1272419" y="177956"/>
                  <a:pt x="1318846" y="193431"/>
                </a:cubicBezTo>
                <a:cubicBezTo>
                  <a:pt x="1369244" y="269027"/>
                  <a:pt x="1302136" y="180062"/>
                  <a:pt x="1362808" y="228600"/>
                </a:cubicBezTo>
                <a:cubicBezTo>
                  <a:pt x="1371059" y="235201"/>
                  <a:pt x="1372920" y="247505"/>
                  <a:pt x="1380392" y="254977"/>
                </a:cubicBezTo>
                <a:cubicBezTo>
                  <a:pt x="1387864" y="262449"/>
                  <a:pt x="1398746" y="265685"/>
                  <a:pt x="1406769" y="272562"/>
                </a:cubicBezTo>
                <a:cubicBezTo>
                  <a:pt x="1419357" y="283351"/>
                  <a:pt x="1428144" y="298535"/>
                  <a:pt x="1441938" y="307731"/>
                </a:cubicBezTo>
                <a:cubicBezTo>
                  <a:pt x="1455070" y="316486"/>
                  <a:pt x="1471570" y="318702"/>
                  <a:pt x="1485900" y="325316"/>
                </a:cubicBezTo>
                <a:cubicBezTo>
                  <a:pt x="1509701" y="336301"/>
                  <a:pt x="1531370" y="352196"/>
                  <a:pt x="1556238" y="360485"/>
                </a:cubicBezTo>
                <a:cubicBezTo>
                  <a:pt x="1565030" y="363416"/>
                  <a:pt x="1574096" y="365626"/>
                  <a:pt x="1582615" y="369277"/>
                </a:cubicBezTo>
                <a:cubicBezTo>
                  <a:pt x="1658672" y="401873"/>
                  <a:pt x="1582302" y="375034"/>
                  <a:pt x="1644161" y="395654"/>
                </a:cubicBezTo>
                <a:lnTo>
                  <a:pt x="1723292" y="448408"/>
                </a:lnTo>
                <a:cubicBezTo>
                  <a:pt x="1723299" y="448413"/>
                  <a:pt x="1776038" y="483573"/>
                  <a:pt x="1776046" y="483577"/>
                </a:cubicBezTo>
                <a:cubicBezTo>
                  <a:pt x="1787769" y="489439"/>
                  <a:pt x="1799976" y="494419"/>
                  <a:pt x="1811215" y="501162"/>
                </a:cubicBezTo>
                <a:cubicBezTo>
                  <a:pt x="1829337" y="512035"/>
                  <a:pt x="1849025" y="521387"/>
                  <a:pt x="1863969" y="536331"/>
                </a:cubicBezTo>
                <a:cubicBezTo>
                  <a:pt x="1872761" y="545123"/>
                  <a:pt x="1880000" y="555811"/>
                  <a:pt x="1890346" y="562708"/>
                </a:cubicBezTo>
                <a:cubicBezTo>
                  <a:pt x="1898057" y="567849"/>
                  <a:pt x="1907931" y="568569"/>
                  <a:pt x="1916723" y="571500"/>
                </a:cubicBezTo>
                <a:cubicBezTo>
                  <a:pt x="1925515" y="577362"/>
                  <a:pt x="1933444" y="584793"/>
                  <a:pt x="1943100" y="589085"/>
                </a:cubicBezTo>
                <a:cubicBezTo>
                  <a:pt x="1960038" y="596613"/>
                  <a:pt x="1995854" y="606669"/>
                  <a:pt x="1995854" y="606669"/>
                </a:cubicBezTo>
                <a:cubicBezTo>
                  <a:pt x="2004646" y="612531"/>
                  <a:pt x="2012575" y="619962"/>
                  <a:pt x="2022231" y="624254"/>
                </a:cubicBezTo>
                <a:cubicBezTo>
                  <a:pt x="2022233" y="624255"/>
                  <a:pt x="2088171" y="646234"/>
                  <a:pt x="2101361" y="650631"/>
                </a:cubicBezTo>
                <a:lnTo>
                  <a:pt x="2127738" y="659423"/>
                </a:lnTo>
                <a:lnTo>
                  <a:pt x="2154115" y="668216"/>
                </a:lnTo>
                <a:cubicBezTo>
                  <a:pt x="2233246" y="665285"/>
                  <a:pt x="2312648" y="666592"/>
                  <a:pt x="2391508" y="659423"/>
                </a:cubicBezTo>
                <a:cubicBezTo>
                  <a:pt x="2391518" y="659422"/>
                  <a:pt x="2457445" y="637444"/>
                  <a:pt x="2470638" y="633046"/>
                </a:cubicBezTo>
                <a:lnTo>
                  <a:pt x="2497015" y="624254"/>
                </a:lnTo>
                <a:cubicBezTo>
                  <a:pt x="2557480" y="583944"/>
                  <a:pt x="2529719" y="595768"/>
                  <a:pt x="2576146" y="580293"/>
                </a:cubicBezTo>
                <a:cubicBezTo>
                  <a:pt x="2584938" y="571501"/>
                  <a:pt x="2592405" y="561143"/>
                  <a:pt x="2602523" y="553916"/>
                </a:cubicBezTo>
                <a:cubicBezTo>
                  <a:pt x="2613188" y="546298"/>
                  <a:pt x="2626453" y="543074"/>
                  <a:pt x="2637692" y="536331"/>
                </a:cubicBezTo>
                <a:cubicBezTo>
                  <a:pt x="2655814" y="525458"/>
                  <a:pt x="2672861" y="512885"/>
                  <a:pt x="2690446" y="501162"/>
                </a:cubicBezTo>
                <a:cubicBezTo>
                  <a:pt x="2708792" y="488931"/>
                  <a:pt x="2736414" y="471220"/>
                  <a:pt x="2751992" y="457200"/>
                </a:cubicBezTo>
                <a:cubicBezTo>
                  <a:pt x="2770477" y="440564"/>
                  <a:pt x="2787161" y="422031"/>
                  <a:pt x="2804746" y="404446"/>
                </a:cubicBezTo>
                <a:cubicBezTo>
                  <a:pt x="2813538" y="395654"/>
                  <a:pt x="2819327" y="382001"/>
                  <a:pt x="2831123" y="378069"/>
                </a:cubicBezTo>
                <a:lnTo>
                  <a:pt x="2857500" y="369277"/>
                </a:lnTo>
                <a:cubicBezTo>
                  <a:pt x="2863362" y="360485"/>
                  <a:pt x="2867613" y="350372"/>
                  <a:pt x="2875085" y="342900"/>
                </a:cubicBezTo>
                <a:cubicBezTo>
                  <a:pt x="2885994" y="331991"/>
                  <a:pt x="2921651" y="308925"/>
                  <a:pt x="2936631" y="298939"/>
                </a:cubicBezTo>
                <a:cubicBezTo>
                  <a:pt x="2942492" y="290147"/>
                  <a:pt x="2946263" y="279520"/>
                  <a:pt x="2954215" y="272562"/>
                </a:cubicBezTo>
                <a:cubicBezTo>
                  <a:pt x="2970120" y="258645"/>
                  <a:pt x="2989384" y="249116"/>
                  <a:pt x="3006969" y="237393"/>
                </a:cubicBezTo>
                <a:lnTo>
                  <a:pt x="3033346" y="219808"/>
                </a:lnTo>
                <a:cubicBezTo>
                  <a:pt x="3043400" y="213105"/>
                  <a:pt x="3056792" y="213947"/>
                  <a:pt x="3068515" y="211016"/>
                </a:cubicBezTo>
                <a:cubicBezTo>
                  <a:pt x="3080238" y="205154"/>
                  <a:pt x="3092305" y="199934"/>
                  <a:pt x="3103685" y="193431"/>
                </a:cubicBezTo>
                <a:cubicBezTo>
                  <a:pt x="3112860" y="188188"/>
                  <a:pt x="3120405" y="180138"/>
                  <a:pt x="3130061" y="175846"/>
                </a:cubicBezTo>
                <a:cubicBezTo>
                  <a:pt x="3151971" y="166108"/>
                  <a:pt x="3192415" y="155151"/>
                  <a:pt x="3217985" y="149469"/>
                </a:cubicBezTo>
                <a:cubicBezTo>
                  <a:pt x="3232573" y="146227"/>
                  <a:pt x="3247529" y="144609"/>
                  <a:pt x="3261946" y="140677"/>
                </a:cubicBezTo>
                <a:cubicBezTo>
                  <a:pt x="3279829" y="135800"/>
                  <a:pt x="3314700" y="123093"/>
                  <a:pt x="3314700" y="123093"/>
                </a:cubicBezTo>
                <a:cubicBezTo>
                  <a:pt x="3323492" y="117231"/>
                  <a:pt x="3331625" y="110234"/>
                  <a:pt x="3341077" y="105508"/>
                </a:cubicBezTo>
                <a:cubicBezTo>
                  <a:pt x="3349366" y="101363"/>
                  <a:pt x="3359352" y="101217"/>
                  <a:pt x="3367454" y="96716"/>
                </a:cubicBezTo>
                <a:cubicBezTo>
                  <a:pt x="3385929" y="86452"/>
                  <a:pt x="3402623" y="73269"/>
                  <a:pt x="3420208" y="61546"/>
                </a:cubicBezTo>
                <a:cubicBezTo>
                  <a:pt x="3435630" y="51264"/>
                  <a:pt x="3455377" y="49823"/>
                  <a:pt x="3472961" y="43962"/>
                </a:cubicBezTo>
                <a:cubicBezTo>
                  <a:pt x="3534815" y="23344"/>
                  <a:pt x="3458461" y="50175"/>
                  <a:pt x="3534508" y="17585"/>
                </a:cubicBezTo>
                <a:cubicBezTo>
                  <a:pt x="3552164" y="10019"/>
                  <a:pt x="3578212" y="4461"/>
                  <a:pt x="3596054" y="0"/>
                </a:cubicBezTo>
                <a:cubicBezTo>
                  <a:pt x="3651739" y="2931"/>
                  <a:pt x="3707743" y="2149"/>
                  <a:pt x="3763108" y="8793"/>
                </a:cubicBezTo>
                <a:cubicBezTo>
                  <a:pt x="3781511" y="11001"/>
                  <a:pt x="3815861" y="26377"/>
                  <a:pt x="3815861" y="26377"/>
                </a:cubicBezTo>
                <a:cubicBezTo>
                  <a:pt x="3827584" y="35169"/>
                  <a:pt x="3838308" y="45484"/>
                  <a:pt x="3851031" y="52754"/>
                </a:cubicBezTo>
                <a:cubicBezTo>
                  <a:pt x="3859078" y="57352"/>
                  <a:pt x="3868889" y="57895"/>
                  <a:pt x="3877408" y="61546"/>
                </a:cubicBezTo>
                <a:cubicBezTo>
                  <a:pt x="3889455" y="66709"/>
                  <a:pt x="3901197" y="72628"/>
                  <a:pt x="3912577" y="79131"/>
                </a:cubicBezTo>
                <a:cubicBezTo>
                  <a:pt x="3921752" y="84374"/>
                  <a:pt x="3929298" y="92424"/>
                  <a:pt x="3938954" y="96716"/>
                </a:cubicBezTo>
                <a:cubicBezTo>
                  <a:pt x="3955892" y="104244"/>
                  <a:pt x="3991708" y="114300"/>
                  <a:pt x="3991708" y="114300"/>
                </a:cubicBezTo>
                <a:cubicBezTo>
                  <a:pt x="4009292" y="126023"/>
                  <a:pt x="4024412" y="142785"/>
                  <a:pt x="4044461" y="149469"/>
                </a:cubicBezTo>
                <a:cubicBezTo>
                  <a:pt x="4053253" y="152400"/>
                  <a:pt x="4062548" y="154117"/>
                  <a:pt x="4070838" y="158262"/>
                </a:cubicBezTo>
                <a:cubicBezTo>
                  <a:pt x="4080289" y="162988"/>
                  <a:pt x="4087764" y="171120"/>
                  <a:pt x="4097215" y="175846"/>
                </a:cubicBezTo>
                <a:cubicBezTo>
                  <a:pt x="4109833" y="182155"/>
                  <a:pt x="4147486" y="190612"/>
                  <a:pt x="4158761" y="193431"/>
                </a:cubicBezTo>
                <a:cubicBezTo>
                  <a:pt x="4170484" y="199293"/>
                  <a:pt x="4182551" y="204513"/>
                  <a:pt x="4193931" y="211016"/>
                </a:cubicBezTo>
                <a:cubicBezTo>
                  <a:pt x="4203106" y="216259"/>
                  <a:pt x="4210857" y="223874"/>
                  <a:pt x="4220308" y="228600"/>
                </a:cubicBezTo>
                <a:cubicBezTo>
                  <a:pt x="4228598" y="232745"/>
                  <a:pt x="4237893" y="234462"/>
                  <a:pt x="4246685" y="237393"/>
                </a:cubicBezTo>
                <a:cubicBezTo>
                  <a:pt x="4255477" y="246185"/>
                  <a:pt x="4265101" y="254217"/>
                  <a:pt x="4273061" y="263769"/>
                </a:cubicBezTo>
                <a:cubicBezTo>
                  <a:pt x="4279826" y="271887"/>
                  <a:pt x="4282528" y="283381"/>
                  <a:pt x="4290646" y="290146"/>
                </a:cubicBezTo>
                <a:cubicBezTo>
                  <a:pt x="4305134" y="302219"/>
                  <a:pt x="4333866" y="310415"/>
                  <a:pt x="4352192" y="316523"/>
                </a:cubicBezTo>
                <a:cubicBezTo>
                  <a:pt x="4369777" y="328246"/>
                  <a:pt x="4393222" y="334109"/>
                  <a:pt x="4404946" y="351693"/>
                </a:cubicBezTo>
                <a:cubicBezTo>
                  <a:pt x="4428393" y="386861"/>
                  <a:pt x="4413739" y="372207"/>
                  <a:pt x="4448908" y="395654"/>
                </a:cubicBezTo>
                <a:cubicBezTo>
                  <a:pt x="4478215" y="439616"/>
                  <a:pt x="4457700" y="416170"/>
                  <a:pt x="4519246" y="457200"/>
                </a:cubicBezTo>
                <a:cubicBezTo>
                  <a:pt x="4526957" y="462341"/>
                  <a:pt x="4537521" y="461492"/>
                  <a:pt x="4545623" y="465993"/>
                </a:cubicBezTo>
                <a:cubicBezTo>
                  <a:pt x="4564097" y="476257"/>
                  <a:pt x="4580792" y="489439"/>
                  <a:pt x="4598377" y="501162"/>
                </a:cubicBezTo>
                <a:lnTo>
                  <a:pt x="4624754" y="518746"/>
                </a:lnTo>
                <a:cubicBezTo>
                  <a:pt x="4634808" y="525449"/>
                  <a:pt x="4648349" y="524067"/>
                  <a:pt x="4659923" y="527539"/>
                </a:cubicBezTo>
                <a:cubicBezTo>
                  <a:pt x="4659993" y="527560"/>
                  <a:pt x="4725831" y="549508"/>
                  <a:pt x="4739054" y="553916"/>
                </a:cubicBezTo>
                <a:cubicBezTo>
                  <a:pt x="4749079" y="557258"/>
                  <a:pt x="4755775" y="567208"/>
                  <a:pt x="4765431" y="571500"/>
                </a:cubicBezTo>
                <a:cubicBezTo>
                  <a:pt x="4782369" y="579028"/>
                  <a:pt x="4800600" y="583223"/>
                  <a:pt x="4818185" y="589085"/>
                </a:cubicBezTo>
                <a:lnTo>
                  <a:pt x="4897315" y="615462"/>
                </a:lnTo>
                <a:cubicBezTo>
                  <a:pt x="4923539" y="624204"/>
                  <a:pt x="4959276" y="628719"/>
                  <a:pt x="4985238" y="633046"/>
                </a:cubicBezTo>
                <a:cubicBezTo>
                  <a:pt x="5020407" y="630115"/>
                  <a:pt x="5056742" y="633699"/>
                  <a:pt x="5090746" y="624254"/>
                </a:cubicBezTo>
                <a:cubicBezTo>
                  <a:pt x="5111109" y="618598"/>
                  <a:pt x="5125915" y="600808"/>
                  <a:pt x="5143500" y="589085"/>
                </a:cubicBezTo>
                <a:lnTo>
                  <a:pt x="5222631" y="536331"/>
                </a:lnTo>
                <a:cubicBezTo>
                  <a:pt x="5238054" y="526049"/>
                  <a:pt x="5257800" y="524608"/>
                  <a:pt x="5275385" y="518746"/>
                </a:cubicBezTo>
                <a:cubicBezTo>
                  <a:pt x="5292297" y="513109"/>
                  <a:pt x="5310657" y="513450"/>
                  <a:pt x="5328138" y="509954"/>
                </a:cubicBezTo>
                <a:cubicBezTo>
                  <a:pt x="5410383" y="493505"/>
                  <a:pt x="5322635" y="509132"/>
                  <a:pt x="5389685" y="492369"/>
                </a:cubicBezTo>
                <a:cubicBezTo>
                  <a:pt x="5439885" y="479819"/>
                  <a:pt x="5423685" y="488324"/>
                  <a:pt x="5468815" y="474785"/>
                </a:cubicBezTo>
                <a:cubicBezTo>
                  <a:pt x="5486569" y="469459"/>
                  <a:pt x="5503984" y="463062"/>
                  <a:pt x="5521569" y="457200"/>
                </a:cubicBezTo>
                <a:cubicBezTo>
                  <a:pt x="5530361" y="454269"/>
                  <a:pt x="5538955" y="450656"/>
                  <a:pt x="5547946" y="448408"/>
                </a:cubicBezTo>
                <a:cubicBezTo>
                  <a:pt x="5559669" y="445477"/>
                  <a:pt x="5571541" y="443088"/>
                  <a:pt x="5583115" y="439616"/>
                </a:cubicBezTo>
                <a:cubicBezTo>
                  <a:pt x="5600869" y="434290"/>
                  <a:pt x="5617693" y="425666"/>
                  <a:pt x="5635869" y="422031"/>
                </a:cubicBezTo>
                <a:cubicBezTo>
                  <a:pt x="5652597" y="418686"/>
                  <a:pt x="5688180" y="413460"/>
                  <a:pt x="5706208" y="404446"/>
                </a:cubicBezTo>
                <a:cubicBezTo>
                  <a:pt x="5715659" y="399720"/>
                  <a:pt x="5723793" y="392723"/>
                  <a:pt x="5732585" y="386862"/>
                </a:cubicBezTo>
                <a:cubicBezTo>
                  <a:pt x="5738446" y="378070"/>
                  <a:pt x="5745443" y="369936"/>
                  <a:pt x="5750169" y="360485"/>
                </a:cubicBezTo>
                <a:cubicBezTo>
                  <a:pt x="5764471" y="331880"/>
                  <a:pt x="5751348" y="332929"/>
                  <a:pt x="5776546" y="307731"/>
                </a:cubicBezTo>
                <a:cubicBezTo>
                  <a:pt x="5793591" y="290686"/>
                  <a:pt x="5807846" y="288505"/>
                  <a:pt x="5829300" y="281354"/>
                </a:cubicBezTo>
                <a:cubicBezTo>
                  <a:pt x="5838092" y="275492"/>
                  <a:pt x="5848205" y="271241"/>
                  <a:pt x="5855677" y="263769"/>
                </a:cubicBezTo>
                <a:cubicBezTo>
                  <a:pt x="5863149" y="256297"/>
                  <a:pt x="5865010" y="243994"/>
                  <a:pt x="5873261" y="237393"/>
                </a:cubicBezTo>
                <a:cubicBezTo>
                  <a:pt x="5880498" y="231603"/>
                  <a:pt x="5890846" y="231531"/>
                  <a:pt x="5899638" y="228600"/>
                </a:cubicBezTo>
                <a:cubicBezTo>
                  <a:pt x="5905500" y="219808"/>
                  <a:pt x="5908971" y="208824"/>
                  <a:pt x="5917223" y="202223"/>
                </a:cubicBezTo>
                <a:cubicBezTo>
                  <a:pt x="5924460" y="196433"/>
                  <a:pt x="5935498" y="197932"/>
                  <a:pt x="5943600" y="193431"/>
                </a:cubicBezTo>
                <a:cubicBezTo>
                  <a:pt x="5962075" y="183168"/>
                  <a:pt x="5978769" y="169985"/>
                  <a:pt x="5996354" y="158262"/>
                </a:cubicBezTo>
                <a:cubicBezTo>
                  <a:pt x="6005146" y="152400"/>
                  <a:pt x="6015259" y="148149"/>
                  <a:pt x="6022731" y="140677"/>
                </a:cubicBezTo>
                <a:cubicBezTo>
                  <a:pt x="6031523" y="131885"/>
                  <a:pt x="6038762" y="121197"/>
                  <a:pt x="6049108" y="114300"/>
                </a:cubicBezTo>
                <a:cubicBezTo>
                  <a:pt x="6056819" y="109159"/>
                  <a:pt x="6066693" y="108439"/>
                  <a:pt x="6075485" y="105508"/>
                </a:cubicBezTo>
                <a:cubicBezTo>
                  <a:pt x="6093069" y="93785"/>
                  <a:pt x="6107735" y="75465"/>
                  <a:pt x="6128238" y="70339"/>
                </a:cubicBezTo>
                <a:cubicBezTo>
                  <a:pt x="6151684" y="64477"/>
                  <a:pt x="6175649" y="60396"/>
                  <a:pt x="6198577" y="52754"/>
                </a:cubicBezTo>
                <a:cubicBezTo>
                  <a:pt x="6207369" y="49823"/>
                  <a:pt x="6215718" y="44732"/>
                  <a:pt x="6224954" y="43962"/>
                </a:cubicBezTo>
                <a:cubicBezTo>
                  <a:pt x="6286357" y="38845"/>
                  <a:pt x="6348096" y="39013"/>
                  <a:pt x="6409592" y="35169"/>
                </a:cubicBezTo>
                <a:cubicBezTo>
                  <a:pt x="6441901" y="33150"/>
                  <a:pt x="6474069" y="29308"/>
                  <a:pt x="6506308" y="26377"/>
                </a:cubicBezTo>
                <a:cubicBezTo>
                  <a:pt x="6539048" y="28100"/>
                  <a:pt x="6675770" y="30315"/>
                  <a:pt x="6734908" y="43962"/>
                </a:cubicBezTo>
                <a:cubicBezTo>
                  <a:pt x="6734932" y="43967"/>
                  <a:pt x="6800839" y="65939"/>
                  <a:pt x="6814038" y="70339"/>
                </a:cubicBezTo>
                <a:lnTo>
                  <a:pt x="6840415" y="79131"/>
                </a:lnTo>
                <a:cubicBezTo>
                  <a:pt x="6916008" y="129527"/>
                  <a:pt x="6820365" y="69106"/>
                  <a:pt x="6893169" y="105508"/>
                </a:cubicBezTo>
                <a:cubicBezTo>
                  <a:pt x="6902621" y="110234"/>
                  <a:pt x="6910094" y="118367"/>
                  <a:pt x="6919546" y="123093"/>
                </a:cubicBezTo>
                <a:cubicBezTo>
                  <a:pt x="6927835" y="127238"/>
                  <a:pt x="6937404" y="128234"/>
                  <a:pt x="6945923" y="131885"/>
                </a:cubicBezTo>
                <a:cubicBezTo>
                  <a:pt x="6957970" y="137048"/>
                  <a:pt x="6968820" y="144867"/>
                  <a:pt x="6981092" y="149469"/>
                </a:cubicBezTo>
                <a:cubicBezTo>
                  <a:pt x="6992406" y="153712"/>
                  <a:pt x="7004642" y="154942"/>
                  <a:pt x="7016261" y="158262"/>
                </a:cubicBezTo>
                <a:cubicBezTo>
                  <a:pt x="7025172" y="160808"/>
                  <a:pt x="7033846" y="164123"/>
                  <a:pt x="7042638" y="167054"/>
                </a:cubicBezTo>
                <a:cubicBezTo>
                  <a:pt x="7060223" y="178777"/>
                  <a:pt x="7075343" y="195539"/>
                  <a:pt x="7095392" y="202223"/>
                </a:cubicBezTo>
                <a:cubicBezTo>
                  <a:pt x="7104184" y="205154"/>
                  <a:pt x="7113667" y="206515"/>
                  <a:pt x="7121769" y="211016"/>
                </a:cubicBezTo>
                <a:cubicBezTo>
                  <a:pt x="7212462" y="261401"/>
                  <a:pt x="7141218" y="235084"/>
                  <a:pt x="7200900" y="254977"/>
                </a:cubicBezTo>
                <a:cubicBezTo>
                  <a:pt x="7212623" y="272562"/>
                  <a:pt x="7221125" y="292787"/>
                  <a:pt x="7236069" y="307731"/>
                </a:cubicBezTo>
                <a:cubicBezTo>
                  <a:pt x="7244861" y="316523"/>
                  <a:pt x="7254812" y="324293"/>
                  <a:pt x="7262446" y="334108"/>
                </a:cubicBezTo>
                <a:cubicBezTo>
                  <a:pt x="7317679" y="405122"/>
                  <a:pt x="7272929" y="370405"/>
                  <a:pt x="7323992" y="404446"/>
                </a:cubicBezTo>
                <a:cubicBezTo>
                  <a:pt x="7374390" y="480041"/>
                  <a:pt x="7307282" y="391077"/>
                  <a:pt x="7367954" y="439616"/>
                </a:cubicBezTo>
                <a:cubicBezTo>
                  <a:pt x="7376205" y="446217"/>
                  <a:pt x="7377586" y="459035"/>
                  <a:pt x="7385538" y="465993"/>
                </a:cubicBezTo>
                <a:cubicBezTo>
                  <a:pt x="7401443" y="479910"/>
                  <a:pt x="7438292" y="501162"/>
                  <a:pt x="7438292" y="501162"/>
                </a:cubicBezTo>
                <a:cubicBezTo>
                  <a:pt x="7444154" y="509954"/>
                  <a:pt x="7447625" y="520938"/>
                  <a:pt x="7455877" y="527539"/>
                </a:cubicBezTo>
                <a:cubicBezTo>
                  <a:pt x="7463114" y="533329"/>
                  <a:pt x="7473965" y="532186"/>
                  <a:pt x="7482254" y="536331"/>
                </a:cubicBezTo>
                <a:cubicBezTo>
                  <a:pt x="7550431" y="570419"/>
                  <a:pt x="7468709" y="540609"/>
                  <a:pt x="7535008" y="562708"/>
                </a:cubicBezTo>
                <a:cubicBezTo>
                  <a:pt x="7543800" y="568570"/>
                  <a:pt x="7551729" y="576001"/>
                  <a:pt x="7561385" y="580293"/>
                </a:cubicBezTo>
                <a:cubicBezTo>
                  <a:pt x="7578323" y="587821"/>
                  <a:pt x="7596554" y="592016"/>
                  <a:pt x="7614138" y="597877"/>
                </a:cubicBezTo>
                <a:cubicBezTo>
                  <a:pt x="7663440" y="614311"/>
                  <a:pt x="7631530" y="604423"/>
                  <a:pt x="7710854" y="624254"/>
                </a:cubicBezTo>
                <a:cubicBezTo>
                  <a:pt x="7835543" y="655427"/>
                  <a:pt x="7678239" y="632354"/>
                  <a:pt x="7842738" y="650631"/>
                </a:cubicBezTo>
                <a:cubicBezTo>
                  <a:pt x="7945753" y="676383"/>
                  <a:pt x="7904546" y="669565"/>
                  <a:pt x="8106508" y="650631"/>
                </a:cubicBezTo>
                <a:cubicBezTo>
                  <a:pt x="8172852" y="644411"/>
                  <a:pt x="8141805" y="634943"/>
                  <a:pt x="8185638" y="615462"/>
                </a:cubicBezTo>
                <a:cubicBezTo>
                  <a:pt x="8213164" y="603228"/>
                  <a:pt x="8244329" y="596393"/>
                  <a:pt x="8273561" y="589085"/>
                </a:cubicBezTo>
                <a:cubicBezTo>
                  <a:pt x="8285284" y="583223"/>
                  <a:pt x="8296458" y="576102"/>
                  <a:pt x="8308731" y="571500"/>
                </a:cubicBezTo>
                <a:cubicBezTo>
                  <a:pt x="8320045" y="567257"/>
                  <a:pt x="8332281" y="566028"/>
                  <a:pt x="8343900" y="562708"/>
                </a:cubicBezTo>
                <a:cubicBezTo>
                  <a:pt x="8352811" y="560162"/>
                  <a:pt x="8361366" y="556462"/>
                  <a:pt x="8370277" y="553916"/>
                </a:cubicBezTo>
                <a:cubicBezTo>
                  <a:pt x="8407816" y="543190"/>
                  <a:pt x="8408595" y="545400"/>
                  <a:pt x="8449408" y="536331"/>
                </a:cubicBezTo>
                <a:cubicBezTo>
                  <a:pt x="8461204" y="533710"/>
                  <a:pt x="8472854" y="530470"/>
                  <a:pt x="8484577" y="527539"/>
                </a:cubicBezTo>
                <a:cubicBezTo>
                  <a:pt x="8493369" y="521677"/>
                  <a:pt x="8502836" y="516719"/>
                  <a:pt x="8510954" y="509954"/>
                </a:cubicBezTo>
                <a:cubicBezTo>
                  <a:pt x="8520506" y="501994"/>
                  <a:pt x="8526985" y="490474"/>
                  <a:pt x="8537331" y="483577"/>
                </a:cubicBezTo>
                <a:cubicBezTo>
                  <a:pt x="8545042" y="478436"/>
                  <a:pt x="8554916" y="477716"/>
                  <a:pt x="8563708" y="474785"/>
                </a:cubicBezTo>
                <a:cubicBezTo>
                  <a:pt x="8572500" y="468923"/>
                  <a:pt x="8582613" y="464672"/>
                  <a:pt x="8590085" y="457200"/>
                </a:cubicBezTo>
                <a:cubicBezTo>
                  <a:pt x="8610983" y="436301"/>
                  <a:pt x="8616549" y="404184"/>
                  <a:pt x="8625254" y="378069"/>
                </a:cubicBezTo>
                <a:cubicBezTo>
                  <a:pt x="8635900" y="346133"/>
                  <a:pt x="8634046" y="360960"/>
                  <a:pt x="8634046" y="3341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1597893" y="3765745"/>
            <a:ext cx="1036316" cy="369332"/>
          </a:xfrm>
          <a:prstGeom prst="rect">
            <a:avLst/>
          </a:prstGeom>
          <a:noFill/>
          <a:ln w="25400">
            <a:solidFill>
              <a:schemeClr val="accent1">
                <a:shade val="50000"/>
                <a:satMod val="103000"/>
              </a:schemeClr>
            </a:solidFill>
          </a:ln>
        </p:spPr>
        <p:txBody>
          <a:bodyPr wrap="square" rtlCol="0">
            <a:spAutoFit/>
          </a:bodyPr>
          <a:lstStyle/>
          <a:p>
            <a:r>
              <a:rPr lang="en-GB" dirty="0"/>
              <a:t>Frontier</a:t>
            </a:r>
          </a:p>
        </p:txBody>
      </p:sp>
      <p:sp>
        <p:nvSpPr>
          <p:cNvPr id="30" name="Slide Number Placeholder 8"/>
          <p:cNvSpPr>
            <a:spLocks noGrp="1"/>
          </p:cNvSpPr>
          <p:nvPr>
            <p:ph type="sldNum" sz="quarter" idx="10"/>
          </p:nvPr>
        </p:nvSpPr>
        <p:spPr>
          <a:xfrm>
            <a:off x="1066406" y="6307681"/>
            <a:ext cx="2133600" cy="365125"/>
          </a:xfrm>
          <a:noFill/>
        </p:spPr>
        <p:txBody>
          <a:bodyPr/>
          <a:lstStyle/>
          <a:p>
            <a:r>
              <a:rPr lang="en-GB" sz="1200" dirty="0"/>
              <a:t>Slide </a:t>
            </a:r>
            <a:fld id="{546D7DC8-501D-48DE-A57B-6D366F0C1FCE}" type="slidenum">
              <a:rPr lang="en-GB" sz="1200"/>
              <a:pPr/>
              <a:t>19</a:t>
            </a:fld>
            <a:endParaRPr lang="en-GB" sz="1200" dirty="0"/>
          </a:p>
        </p:txBody>
      </p:sp>
    </p:spTree>
    <p:extLst>
      <p:ext uri="{BB962C8B-B14F-4D97-AF65-F5344CB8AC3E}">
        <p14:creationId xmlns:p14="http://schemas.microsoft.com/office/powerpoint/2010/main" val="233043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92479"/>
            <a:ext cx="10972800" cy="1143000"/>
          </a:xfrm>
        </p:spPr>
        <p:txBody>
          <a:bodyPr/>
          <a:lstStyle/>
          <a:p>
            <a:r>
              <a:rPr lang="en-GB" dirty="0" smtClean="0"/>
              <a:t>Presentation</a:t>
            </a:r>
            <a:r>
              <a:rPr lang="en-GB" baseline="0" dirty="0" smtClean="0"/>
              <a:t> outline</a:t>
            </a:r>
            <a:endParaRPr lang="en-GB" dirty="0"/>
          </a:p>
        </p:txBody>
      </p:sp>
      <p:sp>
        <p:nvSpPr>
          <p:cNvPr id="3" name="Content Placeholder 2"/>
          <p:cNvSpPr>
            <a:spLocks noGrp="1"/>
          </p:cNvSpPr>
          <p:nvPr>
            <p:ph idx="1"/>
          </p:nvPr>
        </p:nvSpPr>
        <p:spPr>
          <a:xfrm>
            <a:off x="1075861" y="1935479"/>
            <a:ext cx="8229600" cy="3293720"/>
          </a:xfrm>
        </p:spPr>
        <p:txBody>
          <a:bodyPr>
            <a:normAutofit fontScale="92500" lnSpcReduction="10000"/>
          </a:bodyPr>
          <a:lstStyle/>
          <a:p>
            <a:r>
              <a:rPr lang="en-GB" dirty="0"/>
              <a:t>Disclaimer</a:t>
            </a:r>
          </a:p>
          <a:p>
            <a:r>
              <a:rPr lang="en-GB" dirty="0" smtClean="0"/>
              <a:t>Project organisation</a:t>
            </a:r>
          </a:p>
          <a:p>
            <a:r>
              <a:rPr lang="en-GB" dirty="0" smtClean="0"/>
              <a:t>Recap on VAT</a:t>
            </a:r>
          </a:p>
          <a:p>
            <a:r>
              <a:rPr lang="en-GB" dirty="0" smtClean="0"/>
              <a:t>Four modelled transactions</a:t>
            </a:r>
          </a:p>
          <a:p>
            <a:r>
              <a:rPr lang="en-GB" dirty="0" smtClean="0"/>
              <a:t>VAT issues</a:t>
            </a:r>
          </a:p>
          <a:p>
            <a:r>
              <a:rPr lang="en-GB" dirty="0" smtClean="0"/>
              <a:t>Individual country approaches</a:t>
            </a:r>
          </a:p>
          <a:p>
            <a:r>
              <a:rPr lang="en-GB" dirty="0" smtClean="0"/>
              <a:t>Principal recommendations</a:t>
            </a:r>
          </a:p>
          <a:p>
            <a:r>
              <a:rPr lang="en-GB" dirty="0" smtClean="0"/>
              <a:t>Q &amp; A</a:t>
            </a:r>
          </a:p>
          <a:p>
            <a:pPr marL="0" indent="0">
              <a:buNone/>
            </a:pPr>
            <a:endParaRPr lang="en-GB" dirty="0" smtClean="0"/>
          </a:p>
        </p:txBody>
      </p:sp>
      <p:sp>
        <p:nvSpPr>
          <p:cNvPr id="5" name="Slide Number Placeholder 8"/>
          <p:cNvSpPr>
            <a:spLocks noGrp="1"/>
          </p:cNvSpPr>
          <p:nvPr>
            <p:ph type="sldNum" sz="quarter" idx="10"/>
          </p:nvPr>
        </p:nvSpPr>
        <p:spPr>
          <a:xfrm>
            <a:off x="1079129" y="6292129"/>
            <a:ext cx="2133600" cy="365125"/>
          </a:xfrm>
          <a:noFill/>
        </p:spPr>
        <p:txBody>
          <a:bodyPr/>
          <a:lstStyle/>
          <a:p>
            <a:r>
              <a:rPr lang="en-GB" sz="1200" dirty="0"/>
              <a:t>Slide </a:t>
            </a:r>
            <a:fld id="{AB4C2BE7-968E-4327-862E-832216ADE95F}" type="slidenum">
              <a:rPr lang="en-GB" sz="1200"/>
              <a:t>2</a:t>
            </a:fld>
            <a:endParaRPr lang="en-GB" sz="1200" dirty="0"/>
          </a:p>
        </p:txBody>
      </p:sp>
      <p:sp>
        <p:nvSpPr>
          <p:cNvPr id="4" name="TextBox 3"/>
          <p:cNvSpPr txBox="1"/>
          <p:nvPr/>
        </p:nvSpPr>
        <p:spPr>
          <a:xfrm>
            <a:off x="1075861" y="5584593"/>
            <a:ext cx="5040560" cy="369332"/>
          </a:xfrm>
          <a:prstGeom prst="rect">
            <a:avLst/>
          </a:prstGeom>
          <a:noFill/>
          <a:ln w="25400">
            <a:solidFill>
              <a:srgbClr val="FF0000"/>
            </a:solidFill>
          </a:ln>
        </p:spPr>
        <p:txBody>
          <a:bodyPr wrap="square" rtlCol="0">
            <a:spAutoFit/>
          </a:bodyPr>
          <a:lstStyle/>
          <a:p>
            <a:r>
              <a:rPr lang="en-GB" b="1" dirty="0">
                <a:solidFill>
                  <a:srgbClr val="FF0000"/>
                </a:solidFill>
              </a:rPr>
              <a:t>All VAT in examples at 20% for simplicity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33199" y="1007650"/>
            <a:ext cx="1712023" cy="558782"/>
          </a:xfrm>
        </p:spPr>
        <p:txBody>
          <a:bodyPr>
            <a:normAutofit/>
          </a:bodyPr>
          <a:lstStyle/>
          <a:p>
            <a:pPr eaLnBrk="1" hangingPunct="1"/>
            <a:r>
              <a:rPr lang="en-GB" sz="3200" b="1" dirty="0"/>
              <a:t>Salaam</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4875675" y="1804708"/>
            <a:ext cx="2074863" cy="1124082"/>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207569" y="4946883"/>
            <a:ext cx="2880319" cy="994435"/>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r>
              <a:rPr lang="en-GB" dirty="0">
                <a:solidFill>
                  <a:srgbClr val="000000"/>
                </a:solidFill>
              </a:rPr>
              <a:t>Supplier of goods capable</a:t>
            </a:r>
          </a:p>
          <a:p>
            <a:r>
              <a:rPr lang="en-GB" dirty="0">
                <a:solidFill>
                  <a:srgbClr val="000000"/>
                </a:solidFill>
              </a:rPr>
              <a:t>of being fully specified </a:t>
            </a:r>
          </a:p>
          <a:p>
            <a:r>
              <a:rPr lang="en-GB" dirty="0">
                <a:solidFill>
                  <a:srgbClr val="000000"/>
                </a:solidFill>
              </a:rPr>
              <a:t>e.g. farmer</a:t>
            </a:r>
          </a:p>
        </p:txBody>
      </p:sp>
      <p:sp>
        <p:nvSpPr>
          <p:cNvPr id="27659" name="Rectangle 9"/>
          <p:cNvSpPr>
            <a:spLocks noChangeArrowheads="1"/>
          </p:cNvSpPr>
          <p:nvPr/>
        </p:nvSpPr>
        <p:spPr bwMode="blackWhite">
          <a:xfrm>
            <a:off x="7608169" y="4788421"/>
            <a:ext cx="2074863" cy="1141951"/>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r>
              <a:rPr lang="en-GB" dirty="0">
                <a:solidFill>
                  <a:srgbClr val="000000"/>
                </a:solidFill>
              </a:rPr>
              <a:t>Customer seeking</a:t>
            </a:r>
          </a:p>
          <a:p>
            <a:r>
              <a:rPr lang="en-GB" dirty="0">
                <a:solidFill>
                  <a:srgbClr val="000000"/>
                </a:solidFill>
              </a:rPr>
              <a:t>goods in future for </a:t>
            </a:r>
          </a:p>
          <a:p>
            <a:r>
              <a:rPr lang="en-GB" dirty="0">
                <a:solidFill>
                  <a:srgbClr val="000000"/>
                </a:solidFill>
              </a:rPr>
              <a:t>own use or trade, </a:t>
            </a:r>
          </a:p>
          <a:p>
            <a:r>
              <a:rPr lang="en-GB" dirty="0">
                <a:solidFill>
                  <a:srgbClr val="000000"/>
                </a:solidFill>
              </a:rPr>
              <a:t>requiring finance</a:t>
            </a:r>
          </a:p>
        </p:txBody>
      </p:sp>
      <p:sp>
        <p:nvSpPr>
          <p:cNvPr id="27661" name="Text Box 11"/>
          <p:cNvSpPr txBox="1">
            <a:spLocks noChangeArrowheads="1"/>
          </p:cNvSpPr>
          <p:nvPr/>
        </p:nvSpPr>
        <p:spPr bwMode="blackWhite">
          <a:xfrm>
            <a:off x="2146697" y="4096299"/>
            <a:ext cx="1501030" cy="738656"/>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dirty="0"/>
              <a:t>Goods produced and delivered in 12 months time</a:t>
            </a:r>
          </a:p>
        </p:txBody>
      </p:sp>
      <p:sp>
        <p:nvSpPr>
          <p:cNvPr id="27664" name="Line 14"/>
          <p:cNvSpPr>
            <a:spLocks noChangeShapeType="1"/>
          </p:cNvSpPr>
          <p:nvPr/>
        </p:nvSpPr>
        <p:spPr bwMode="blackWhite">
          <a:xfrm>
            <a:off x="6641596" y="2996952"/>
            <a:ext cx="2004002" cy="179146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3400726" y="2736077"/>
            <a:ext cx="1474948" cy="218597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18" name="Text Box 10"/>
          <p:cNvSpPr txBox="1">
            <a:spLocks noChangeArrowheads="1"/>
          </p:cNvSpPr>
          <p:nvPr/>
        </p:nvSpPr>
        <p:spPr bwMode="blackWhite">
          <a:xfrm>
            <a:off x="3920834" y="4051769"/>
            <a:ext cx="634492" cy="646323"/>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sz="1200" dirty="0"/>
              <a:t>100 paid today</a:t>
            </a:r>
          </a:p>
        </p:txBody>
      </p:sp>
      <p:sp>
        <p:nvSpPr>
          <p:cNvPr id="19" name="Line 14"/>
          <p:cNvSpPr>
            <a:spLocks noChangeShapeType="1"/>
          </p:cNvSpPr>
          <p:nvPr/>
        </p:nvSpPr>
        <p:spPr bwMode="blackWhite">
          <a:xfrm flipH="1">
            <a:off x="4238080" y="3105406"/>
            <a:ext cx="993824" cy="1867012"/>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Text Box 11"/>
          <p:cNvSpPr txBox="1">
            <a:spLocks noChangeArrowheads="1"/>
          </p:cNvSpPr>
          <p:nvPr/>
        </p:nvSpPr>
        <p:spPr bwMode="blackWhite">
          <a:xfrm>
            <a:off x="6384032" y="3669584"/>
            <a:ext cx="1584177" cy="738656"/>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dirty="0"/>
              <a:t>Goods sold and delivered in 12 months time</a:t>
            </a:r>
          </a:p>
        </p:txBody>
      </p:sp>
      <p:sp>
        <p:nvSpPr>
          <p:cNvPr id="22" name="Text Box 13"/>
          <p:cNvSpPr txBox="1">
            <a:spLocks noChangeArrowheads="1"/>
          </p:cNvSpPr>
          <p:nvPr/>
        </p:nvSpPr>
        <p:spPr bwMode="blackWhite">
          <a:xfrm>
            <a:off x="7968208" y="3341915"/>
            <a:ext cx="1219004" cy="461657"/>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sz="1200" dirty="0"/>
              <a:t>105 paid in 12 months time</a:t>
            </a:r>
          </a:p>
        </p:txBody>
      </p:sp>
      <p:sp>
        <p:nvSpPr>
          <p:cNvPr id="23" name="Line 14"/>
          <p:cNvSpPr>
            <a:spLocks noChangeShapeType="1"/>
          </p:cNvSpPr>
          <p:nvPr/>
        </p:nvSpPr>
        <p:spPr bwMode="blackWhite">
          <a:xfrm flipH="1" flipV="1">
            <a:off x="7032104" y="2928790"/>
            <a:ext cx="2376263" cy="1859629"/>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 name="Curved Down Arrow 2"/>
          <p:cNvSpPr/>
          <p:nvPr/>
        </p:nvSpPr>
        <p:spPr>
          <a:xfrm rot="2154657" flipH="1">
            <a:off x="6592786" y="2912142"/>
            <a:ext cx="3639635" cy="893854"/>
          </a:xfrm>
          <a:prstGeom prst="curvedDownArrow">
            <a:avLst>
              <a:gd name="adj1" fmla="val 18990"/>
              <a:gd name="adj2" fmla="val 78474"/>
              <a:gd name="adj3" fmla="val 32800"/>
            </a:avLst>
          </a:prstGeom>
          <a:noFill/>
          <a:ln>
            <a:solidFill>
              <a:srgbClr val="FFC000"/>
            </a:solidFill>
          </a:ln>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4" name="Text Box 11"/>
          <p:cNvSpPr txBox="1">
            <a:spLocks noChangeArrowheads="1"/>
          </p:cNvSpPr>
          <p:nvPr/>
        </p:nvSpPr>
        <p:spPr bwMode="blackWhite">
          <a:xfrm>
            <a:off x="7608168" y="1806208"/>
            <a:ext cx="2304256" cy="738656"/>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dirty="0"/>
              <a:t>Promise to purchase the goods when they become available - wad</a:t>
            </a:r>
          </a:p>
        </p:txBody>
      </p:sp>
      <p:sp>
        <p:nvSpPr>
          <p:cNvPr id="26" name="Text Box 11"/>
          <p:cNvSpPr txBox="1">
            <a:spLocks noChangeArrowheads="1"/>
          </p:cNvSpPr>
          <p:nvPr/>
        </p:nvSpPr>
        <p:spPr bwMode="blackWhite">
          <a:xfrm>
            <a:off x="5087888" y="4544207"/>
            <a:ext cx="1415505" cy="307768"/>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dirty="0"/>
              <a:t>Salam contract</a:t>
            </a:r>
          </a:p>
        </p:txBody>
      </p:sp>
      <p:sp>
        <p:nvSpPr>
          <p:cNvPr id="5" name="Up-Down Arrow 4"/>
          <p:cNvSpPr/>
          <p:nvPr/>
        </p:nvSpPr>
        <p:spPr>
          <a:xfrm rot="1809811">
            <a:off x="5180351" y="2838731"/>
            <a:ext cx="312686" cy="2257392"/>
          </a:xfrm>
          <a:prstGeom prst="upDownArrow">
            <a:avLst/>
          </a:prstGeom>
          <a:noFill/>
          <a:ln>
            <a:solidFill>
              <a:srgbClr val="FFC000"/>
            </a:solidFill>
          </a:ln>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0" name="Freeform 29"/>
          <p:cNvSpPr/>
          <p:nvPr/>
        </p:nvSpPr>
        <p:spPr>
          <a:xfrm>
            <a:off x="1847529" y="3075879"/>
            <a:ext cx="8496943" cy="668216"/>
          </a:xfrm>
          <a:custGeom>
            <a:avLst/>
            <a:gdLst>
              <a:gd name="connsiteX0" fmla="*/ 0 w 8634169"/>
              <a:gd name="connsiteY0" fmla="*/ 316523 h 668216"/>
              <a:gd name="connsiteX1" fmla="*/ 35169 w 8634169"/>
              <a:gd name="connsiteY1" fmla="*/ 272562 h 668216"/>
              <a:gd name="connsiteX2" fmla="*/ 52754 w 8634169"/>
              <a:gd name="connsiteY2" fmla="*/ 246185 h 668216"/>
              <a:gd name="connsiteX3" fmla="*/ 79131 w 8634169"/>
              <a:gd name="connsiteY3" fmla="*/ 228600 h 668216"/>
              <a:gd name="connsiteX4" fmla="*/ 131885 w 8634169"/>
              <a:gd name="connsiteY4" fmla="*/ 193431 h 668216"/>
              <a:gd name="connsiteX5" fmla="*/ 211015 w 8634169"/>
              <a:gd name="connsiteY5" fmla="*/ 140677 h 668216"/>
              <a:gd name="connsiteX6" fmla="*/ 263769 w 8634169"/>
              <a:gd name="connsiteY6" fmla="*/ 123093 h 668216"/>
              <a:gd name="connsiteX7" fmla="*/ 342900 w 8634169"/>
              <a:gd name="connsiteY7" fmla="*/ 87923 h 668216"/>
              <a:gd name="connsiteX8" fmla="*/ 448408 w 8634169"/>
              <a:gd name="connsiteY8" fmla="*/ 52754 h 668216"/>
              <a:gd name="connsiteX9" fmla="*/ 483577 w 8634169"/>
              <a:gd name="connsiteY9" fmla="*/ 43962 h 668216"/>
              <a:gd name="connsiteX10" fmla="*/ 536331 w 8634169"/>
              <a:gd name="connsiteY10" fmla="*/ 26377 h 668216"/>
              <a:gd name="connsiteX11" fmla="*/ 562708 w 8634169"/>
              <a:gd name="connsiteY11" fmla="*/ 17585 h 668216"/>
              <a:gd name="connsiteX12" fmla="*/ 835269 w 8634169"/>
              <a:gd name="connsiteY12" fmla="*/ 26377 h 668216"/>
              <a:gd name="connsiteX13" fmla="*/ 931985 w 8634169"/>
              <a:gd name="connsiteY13" fmla="*/ 52754 h 668216"/>
              <a:gd name="connsiteX14" fmla="*/ 1019908 w 8634169"/>
              <a:gd name="connsiteY14" fmla="*/ 70339 h 668216"/>
              <a:gd name="connsiteX15" fmla="*/ 1046285 w 8634169"/>
              <a:gd name="connsiteY15" fmla="*/ 79131 h 668216"/>
              <a:gd name="connsiteX16" fmla="*/ 1081454 w 8634169"/>
              <a:gd name="connsiteY16" fmla="*/ 87923 h 668216"/>
              <a:gd name="connsiteX17" fmla="*/ 1107831 w 8634169"/>
              <a:gd name="connsiteY17" fmla="*/ 105508 h 668216"/>
              <a:gd name="connsiteX18" fmla="*/ 1186961 w 8634169"/>
              <a:gd name="connsiteY18" fmla="*/ 131885 h 668216"/>
              <a:gd name="connsiteX19" fmla="*/ 1213338 w 8634169"/>
              <a:gd name="connsiteY19" fmla="*/ 140677 h 668216"/>
              <a:gd name="connsiteX20" fmla="*/ 1239715 w 8634169"/>
              <a:gd name="connsiteY20" fmla="*/ 149469 h 668216"/>
              <a:gd name="connsiteX21" fmla="*/ 1318846 w 8634169"/>
              <a:gd name="connsiteY21" fmla="*/ 193431 h 668216"/>
              <a:gd name="connsiteX22" fmla="*/ 1362808 w 8634169"/>
              <a:gd name="connsiteY22" fmla="*/ 228600 h 668216"/>
              <a:gd name="connsiteX23" fmla="*/ 1380392 w 8634169"/>
              <a:gd name="connsiteY23" fmla="*/ 254977 h 668216"/>
              <a:gd name="connsiteX24" fmla="*/ 1406769 w 8634169"/>
              <a:gd name="connsiteY24" fmla="*/ 272562 h 668216"/>
              <a:gd name="connsiteX25" fmla="*/ 1441938 w 8634169"/>
              <a:gd name="connsiteY25" fmla="*/ 307731 h 668216"/>
              <a:gd name="connsiteX26" fmla="*/ 1485900 w 8634169"/>
              <a:gd name="connsiteY26" fmla="*/ 325316 h 668216"/>
              <a:gd name="connsiteX27" fmla="*/ 1556238 w 8634169"/>
              <a:gd name="connsiteY27" fmla="*/ 360485 h 668216"/>
              <a:gd name="connsiteX28" fmla="*/ 1582615 w 8634169"/>
              <a:gd name="connsiteY28" fmla="*/ 369277 h 668216"/>
              <a:gd name="connsiteX29" fmla="*/ 1644161 w 8634169"/>
              <a:gd name="connsiteY29" fmla="*/ 395654 h 668216"/>
              <a:gd name="connsiteX30" fmla="*/ 1723292 w 8634169"/>
              <a:gd name="connsiteY30" fmla="*/ 448408 h 668216"/>
              <a:gd name="connsiteX31" fmla="*/ 1776046 w 8634169"/>
              <a:gd name="connsiteY31" fmla="*/ 483577 h 668216"/>
              <a:gd name="connsiteX32" fmla="*/ 1811215 w 8634169"/>
              <a:gd name="connsiteY32" fmla="*/ 501162 h 668216"/>
              <a:gd name="connsiteX33" fmla="*/ 1863969 w 8634169"/>
              <a:gd name="connsiteY33" fmla="*/ 536331 h 668216"/>
              <a:gd name="connsiteX34" fmla="*/ 1890346 w 8634169"/>
              <a:gd name="connsiteY34" fmla="*/ 562708 h 668216"/>
              <a:gd name="connsiteX35" fmla="*/ 1916723 w 8634169"/>
              <a:gd name="connsiteY35" fmla="*/ 571500 h 668216"/>
              <a:gd name="connsiteX36" fmla="*/ 1943100 w 8634169"/>
              <a:gd name="connsiteY36" fmla="*/ 589085 h 668216"/>
              <a:gd name="connsiteX37" fmla="*/ 1995854 w 8634169"/>
              <a:gd name="connsiteY37" fmla="*/ 606669 h 668216"/>
              <a:gd name="connsiteX38" fmla="*/ 2022231 w 8634169"/>
              <a:gd name="connsiteY38" fmla="*/ 624254 h 668216"/>
              <a:gd name="connsiteX39" fmla="*/ 2101361 w 8634169"/>
              <a:gd name="connsiteY39" fmla="*/ 650631 h 668216"/>
              <a:gd name="connsiteX40" fmla="*/ 2127738 w 8634169"/>
              <a:gd name="connsiteY40" fmla="*/ 659423 h 668216"/>
              <a:gd name="connsiteX41" fmla="*/ 2154115 w 8634169"/>
              <a:gd name="connsiteY41" fmla="*/ 668216 h 668216"/>
              <a:gd name="connsiteX42" fmla="*/ 2391508 w 8634169"/>
              <a:gd name="connsiteY42" fmla="*/ 659423 h 668216"/>
              <a:gd name="connsiteX43" fmla="*/ 2470638 w 8634169"/>
              <a:gd name="connsiteY43" fmla="*/ 633046 h 668216"/>
              <a:gd name="connsiteX44" fmla="*/ 2497015 w 8634169"/>
              <a:gd name="connsiteY44" fmla="*/ 624254 h 668216"/>
              <a:gd name="connsiteX45" fmla="*/ 2576146 w 8634169"/>
              <a:gd name="connsiteY45" fmla="*/ 580293 h 668216"/>
              <a:gd name="connsiteX46" fmla="*/ 2602523 w 8634169"/>
              <a:gd name="connsiteY46" fmla="*/ 553916 h 668216"/>
              <a:gd name="connsiteX47" fmla="*/ 2637692 w 8634169"/>
              <a:gd name="connsiteY47" fmla="*/ 536331 h 668216"/>
              <a:gd name="connsiteX48" fmla="*/ 2690446 w 8634169"/>
              <a:gd name="connsiteY48" fmla="*/ 501162 h 668216"/>
              <a:gd name="connsiteX49" fmla="*/ 2751992 w 8634169"/>
              <a:gd name="connsiteY49" fmla="*/ 457200 h 668216"/>
              <a:gd name="connsiteX50" fmla="*/ 2804746 w 8634169"/>
              <a:gd name="connsiteY50" fmla="*/ 404446 h 668216"/>
              <a:gd name="connsiteX51" fmla="*/ 2831123 w 8634169"/>
              <a:gd name="connsiteY51" fmla="*/ 378069 h 668216"/>
              <a:gd name="connsiteX52" fmla="*/ 2857500 w 8634169"/>
              <a:gd name="connsiteY52" fmla="*/ 369277 h 668216"/>
              <a:gd name="connsiteX53" fmla="*/ 2875085 w 8634169"/>
              <a:gd name="connsiteY53" fmla="*/ 342900 h 668216"/>
              <a:gd name="connsiteX54" fmla="*/ 2936631 w 8634169"/>
              <a:gd name="connsiteY54" fmla="*/ 298939 h 668216"/>
              <a:gd name="connsiteX55" fmla="*/ 2954215 w 8634169"/>
              <a:gd name="connsiteY55" fmla="*/ 272562 h 668216"/>
              <a:gd name="connsiteX56" fmla="*/ 3006969 w 8634169"/>
              <a:gd name="connsiteY56" fmla="*/ 237393 h 668216"/>
              <a:gd name="connsiteX57" fmla="*/ 3033346 w 8634169"/>
              <a:gd name="connsiteY57" fmla="*/ 219808 h 668216"/>
              <a:gd name="connsiteX58" fmla="*/ 3068515 w 8634169"/>
              <a:gd name="connsiteY58" fmla="*/ 211016 h 668216"/>
              <a:gd name="connsiteX59" fmla="*/ 3103685 w 8634169"/>
              <a:gd name="connsiteY59" fmla="*/ 193431 h 668216"/>
              <a:gd name="connsiteX60" fmla="*/ 3130061 w 8634169"/>
              <a:gd name="connsiteY60" fmla="*/ 175846 h 668216"/>
              <a:gd name="connsiteX61" fmla="*/ 3217985 w 8634169"/>
              <a:gd name="connsiteY61" fmla="*/ 149469 h 668216"/>
              <a:gd name="connsiteX62" fmla="*/ 3261946 w 8634169"/>
              <a:gd name="connsiteY62" fmla="*/ 140677 h 668216"/>
              <a:gd name="connsiteX63" fmla="*/ 3314700 w 8634169"/>
              <a:gd name="connsiteY63" fmla="*/ 123093 h 668216"/>
              <a:gd name="connsiteX64" fmla="*/ 3341077 w 8634169"/>
              <a:gd name="connsiteY64" fmla="*/ 105508 h 668216"/>
              <a:gd name="connsiteX65" fmla="*/ 3367454 w 8634169"/>
              <a:gd name="connsiteY65" fmla="*/ 96716 h 668216"/>
              <a:gd name="connsiteX66" fmla="*/ 3420208 w 8634169"/>
              <a:gd name="connsiteY66" fmla="*/ 61546 h 668216"/>
              <a:gd name="connsiteX67" fmla="*/ 3472961 w 8634169"/>
              <a:gd name="connsiteY67" fmla="*/ 43962 h 668216"/>
              <a:gd name="connsiteX68" fmla="*/ 3534508 w 8634169"/>
              <a:gd name="connsiteY68" fmla="*/ 17585 h 668216"/>
              <a:gd name="connsiteX69" fmla="*/ 3596054 w 8634169"/>
              <a:gd name="connsiteY69" fmla="*/ 0 h 668216"/>
              <a:gd name="connsiteX70" fmla="*/ 3763108 w 8634169"/>
              <a:gd name="connsiteY70" fmla="*/ 8793 h 668216"/>
              <a:gd name="connsiteX71" fmla="*/ 3815861 w 8634169"/>
              <a:gd name="connsiteY71" fmla="*/ 26377 h 668216"/>
              <a:gd name="connsiteX72" fmla="*/ 3851031 w 8634169"/>
              <a:gd name="connsiteY72" fmla="*/ 52754 h 668216"/>
              <a:gd name="connsiteX73" fmla="*/ 3877408 w 8634169"/>
              <a:gd name="connsiteY73" fmla="*/ 61546 h 668216"/>
              <a:gd name="connsiteX74" fmla="*/ 3912577 w 8634169"/>
              <a:gd name="connsiteY74" fmla="*/ 79131 h 668216"/>
              <a:gd name="connsiteX75" fmla="*/ 3938954 w 8634169"/>
              <a:gd name="connsiteY75" fmla="*/ 96716 h 668216"/>
              <a:gd name="connsiteX76" fmla="*/ 3991708 w 8634169"/>
              <a:gd name="connsiteY76" fmla="*/ 114300 h 668216"/>
              <a:gd name="connsiteX77" fmla="*/ 4044461 w 8634169"/>
              <a:gd name="connsiteY77" fmla="*/ 149469 h 668216"/>
              <a:gd name="connsiteX78" fmla="*/ 4070838 w 8634169"/>
              <a:gd name="connsiteY78" fmla="*/ 158262 h 668216"/>
              <a:gd name="connsiteX79" fmla="*/ 4097215 w 8634169"/>
              <a:gd name="connsiteY79" fmla="*/ 175846 h 668216"/>
              <a:gd name="connsiteX80" fmla="*/ 4158761 w 8634169"/>
              <a:gd name="connsiteY80" fmla="*/ 193431 h 668216"/>
              <a:gd name="connsiteX81" fmla="*/ 4193931 w 8634169"/>
              <a:gd name="connsiteY81" fmla="*/ 211016 h 668216"/>
              <a:gd name="connsiteX82" fmla="*/ 4220308 w 8634169"/>
              <a:gd name="connsiteY82" fmla="*/ 228600 h 668216"/>
              <a:gd name="connsiteX83" fmla="*/ 4246685 w 8634169"/>
              <a:gd name="connsiteY83" fmla="*/ 237393 h 668216"/>
              <a:gd name="connsiteX84" fmla="*/ 4273061 w 8634169"/>
              <a:gd name="connsiteY84" fmla="*/ 263769 h 668216"/>
              <a:gd name="connsiteX85" fmla="*/ 4290646 w 8634169"/>
              <a:gd name="connsiteY85" fmla="*/ 290146 h 668216"/>
              <a:gd name="connsiteX86" fmla="*/ 4352192 w 8634169"/>
              <a:gd name="connsiteY86" fmla="*/ 316523 h 668216"/>
              <a:gd name="connsiteX87" fmla="*/ 4404946 w 8634169"/>
              <a:gd name="connsiteY87" fmla="*/ 351693 h 668216"/>
              <a:gd name="connsiteX88" fmla="*/ 4448908 w 8634169"/>
              <a:gd name="connsiteY88" fmla="*/ 395654 h 668216"/>
              <a:gd name="connsiteX89" fmla="*/ 4519246 w 8634169"/>
              <a:gd name="connsiteY89" fmla="*/ 457200 h 668216"/>
              <a:gd name="connsiteX90" fmla="*/ 4545623 w 8634169"/>
              <a:gd name="connsiteY90" fmla="*/ 465993 h 668216"/>
              <a:gd name="connsiteX91" fmla="*/ 4598377 w 8634169"/>
              <a:gd name="connsiteY91" fmla="*/ 501162 h 668216"/>
              <a:gd name="connsiteX92" fmla="*/ 4624754 w 8634169"/>
              <a:gd name="connsiteY92" fmla="*/ 518746 h 668216"/>
              <a:gd name="connsiteX93" fmla="*/ 4659923 w 8634169"/>
              <a:gd name="connsiteY93" fmla="*/ 527539 h 668216"/>
              <a:gd name="connsiteX94" fmla="*/ 4739054 w 8634169"/>
              <a:gd name="connsiteY94" fmla="*/ 553916 h 668216"/>
              <a:gd name="connsiteX95" fmla="*/ 4765431 w 8634169"/>
              <a:gd name="connsiteY95" fmla="*/ 571500 h 668216"/>
              <a:gd name="connsiteX96" fmla="*/ 4818185 w 8634169"/>
              <a:gd name="connsiteY96" fmla="*/ 589085 h 668216"/>
              <a:gd name="connsiteX97" fmla="*/ 4897315 w 8634169"/>
              <a:gd name="connsiteY97" fmla="*/ 615462 h 668216"/>
              <a:gd name="connsiteX98" fmla="*/ 4985238 w 8634169"/>
              <a:gd name="connsiteY98" fmla="*/ 633046 h 668216"/>
              <a:gd name="connsiteX99" fmla="*/ 5090746 w 8634169"/>
              <a:gd name="connsiteY99" fmla="*/ 624254 h 668216"/>
              <a:gd name="connsiteX100" fmla="*/ 5143500 w 8634169"/>
              <a:gd name="connsiteY100" fmla="*/ 589085 h 668216"/>
              <a:gd name="connsiteX101" fmla="*/ 5222631 w 8634169"/>
              <a:gd name="connsiteY101" fmla="*/ 536331 h 668216"/>
              <a:gd name="connsiteX102" fmla="*/ 5275385 w 8634169"/>
              <a:gd name="connsiteY102" fmla="*/ 518746 h 668216"/>
              <a:gd name="connsiteX103" fmla="*/ 5328138 w 8634169"/>
              <a:gd name="connsiteY103" fmla="*/ 509954 h 668216"/>
              <a:gd name="connsiteX104" fmla="*/ 5389685 w 8634169"/>
              <a:gd name="connsiteY104" fmla="*/ 492369 h 668216"/>
              <a:gd name="connsiteX105" fmla="*/ 5468815 w 8634169"/>
              <a:gd name="connsiteY105" fmla="*/ 474785 h 668216"/>
              <a:gd name="connsiteX106" fmla="*/ 5521569 w 8634169"/>
              <a:gd name="connsiteY106" fmla="*/ 457200 h 668216"/>
              <a:gd name="connsiteX107" fmla="*/ 5547946 w 8634169"/>
              <a:gd name="connsiteY107" fmla="*/ 448408 h 668216"/>
              <a:gd name="connsiteX108" fmla="*/ 5583115 w 8634169"/>
              <a:gd name="connsiteY108" fmla="*/ 439616 h 668216"/>
              <a:gd name="connsiteX109" fmla="*/ 5635869 w 8634169"/>
              <a:gd name="connsiteY109" fmla="*/ 422031 h 668216"/>
              <a:gd name="connsiteX110" fmla="*/ 5706208 w 8634169"/>
              <a:gd name="connsiteY110" fmla="*/ 404446 h 668216"/>
              <a:gd name="connsiteX111" fmla="*/ 5732585 w 8634169"/>
              <a:gd name="connsiteY111" fmla="*/ 386862 h 668216"/>
              <a:gd name="connsiteX112" fmla="*/ 5750169 w 8634169"/>
              <a:gd name="connsiteY112" fmla="*/ 360485 h 668216"/>
              <a:gd name="connsiteX113" fmla="*/ 5776546 w 8634169"/>
              <a:gd name="connsiteY113" fmla="*/ 307731 h 668216"/>
              <a:gd name="connsiteX114" fmla="*/ 5829300 w 8634169"/>
              <a:gd name="connsiteY114" fmla="*/ 281354 h 668216"/>
              <a:gd name="connsiteX115" fmla="*/ 5855677 w 8634169"/>
              <a:gd name="connsiteY115" fmla="*/ 263769 h 668216"/>
              <a:gd name="connsiteX116" fmla="*/ 5873261 w 8634169"/>
              <a:gd name="connsiteY116" fmla="*/ 237393 h 668216"/>
              <a:gd name="connsiteX117" fmla="*/ 5899638 w 8634169"/>
              <a:gd name="connsiteY117" fmla="*/ 228600 h 668216"/>
              <a:gd name="connsiteX118" fmla="*/ 5917223 w 8634169"/>
              <a:gd name="connsiteY118" fmla="*/ 202223 h 668216"/>
              <a:gd name="connsiteX119" fmla="*/ 5943600 w 8634169"/>
              <a:gd name="connsiteY119" fmla="*/ 193431 h 668216"/>
              <a:gd name="connsiteX120" fmla="*/ 5996354 w 8634169"/>
              <a:gd name="connsiteY120" fmla="*/ 158262 h 668216"/>
              <a:gd name="connsiteX121" fmla="*/ 6022731 w 8634169"/>
              <a:gd name="connsiteY121" fmla="*/ 140677 h 668216"/>
              <a:gd name="connsiteX122" fmla="*/ 6049108 w 8634169"/>
              <a:gd name="connsiteY122" fmla="*/ 114300 h 668216"/>
              <a:gd name="connsiteX123" fmla="*/ 6075485 w 8634169"/>
              <a:gd name="connsiteY123" fmla="*/ 105508 h 668216"/>
              <a:gd name="connsiteX124" fmla="*/ 6128238 w 8634169"/>
              <a:gd name="connsiteY124" fmla="*/ 70339 h 668216"/>
              <a:gd name="connsiteX125" fmla="*/ 6198577 w 8634169"/>
              <a:gd name="connsiteY125" fmla="*/ 52754 h 668216"/>
              <a:gd name="connsiteX126" fmla="*/ 6224954 w 8634169"/>
              <a:gd name="connsiteY126" fmla="*/ 43962 h 668216"/>
              <a:gd name="connsiteX127" fmla="*/ 6409592 w 8634169"/>
              <a:gd name="connsiteY127" fmla="*/ 35169 h 668216"/>
              <a:gd name="connsiteX128" fmla="*/ 6506308 w 8634169"/>
              <a:gd name="connsiteY128" fmla="*/ 26377 h 668216"/>
              <a:gd name="connsiteX129" fmla="*/ 6734908 w 8634169"/>
              <a:gd name="connsiteY129" fmla="*/ 43962 h 668216"/>
              <a:gd name="connsiteX130" fmla="*/ 6814038 w 8634169"/>
              <a:gd name="connsiteY130" fmla="*/ 70339 h 668216"/>
              <a:gd name="connsiteX131" fmla="*/ 6840415 w 8634169"/>
              <a:gd name="connsiteY131" fmla="*/ 79131 h 668216"/>
              <a:gd name="connsiteX132" fmla="*/ 6893169 w 8634169"/>
              <a:gd name="connsiteY132" fmla="*/ 105508 h 668216"/>
              <a:gd name="connsiteX133" fmla="*/ 6919546 w 8634169"/>
              <a:gd name="connsiteY133" fmla="*/ 123093 h 668216"/>
              <a:gd name="connsiteX134" fmla="*/ 6945923 w 8634169"/>
              <a:gd name="connsiteY134" fmla="*/ 131885 h 668216"/>
              <a:gd name="connsiteX135" fmla="*/ 6981092 w 8634169"/>
              <a:gd name="connsiteY135" fmla="*/ 149469 h 668216"/>
              <a:gd name="connsiteX136" fmla="*/ 7016261 w 8634169"/>
              <a:gd name="connsiteY136" fmla="*/ 158262 h 668216"/>
              <a:gd name="connsiteX137" fmla="*/ 7042638 w 8634169"/>
              <a:gd name="connsiteY137" fmla="*/ 167054 h 668216"/>
              <a:gd name="connsiteX138" fmla="*/ 7095392 w 8634169"/>
              <a:gd name="connsiteY138" fmla="*/ 202223 h 668216"/>
              <a:gd name="connsiteX139" fmla="*/ 7121769 w 8634169"/>
              <a:gd name="connsiteY139" fmla="*/ 211016 h 668216"/>
              <a:gd name="connsiteX140" fmla="*/ 7200900 w 8634169"/>
              <a:gd name="connsiteY140" fmla="*/ 254977 h 668216"/>
              <a:gd name="connsiteX141" fmla="*/ 7236069 w 8634169"/>
              <a:gd name="connsiteY141" fmla="*/ 307731 h 668216"/>
              <a:gd name="connsiteX142" fmla="*/ 7262446 w 8634169"/>
              <a:gd name="connsiteY142" fmla="*/ 334108 h 668216"/>
              <a:gd name="connsiteX143" fmla="*/ 7323992 w 8634169"/>
              <a:gd name="connsiteY143" fmla="*/ 404446 h 668216"/>
              <a:gd name="connsiteX144" fmla="*/ 7367954 w 8634169"/>
              <a:gd name="connsiteY144" fmla="*/ 439616 h 668216"/>
              <a:gd name="connsiteX145" fmla="*/ 7385538 w 8634169"/>
              <a:gd name="connsiteY145" fmla="*/ 465993 h 668216"/>
              <a:gd name="connsiteX146" fmla="*/ 7438292 w 8634169"/>
              <a:gd name="connsiteY146" fmla="*/ 501162 h 668216"/>
              <a:gd name="connsiteX147" fmla="*/ 7455877 w 8634169"/>
              <a:gd name="connsiteY147" fmla="*/ 527539 h 668216"/>
              <a:gd name="connsiteX148" fmla="*/ 7482254 w 8634169"/>
              <a:gd name="connsiteY148" fmla="*/ 536331 h 668216"/>
              <a:gd name="connsiteX149" fmla="*/ 7535008 w 8634169"/>
              <a:gd name="connsiteY149" fmla="*/ 562708 h 668216"/>
              <a:gd name="connsiteX150" fmla="*/ 7561385 w 8634169"/>
              <a:gd name="connsiteY150" fmla="*/ 580293 h 668216"/>
              <a:gd name="connsiteX151" fmla="*/ 7614138 w 8634169"/>
              <a:gd name="connsiteY151" fmla="*/ 597877 h 668216"/>
              <a:gd name="connsiteX152" fmla="*/ 7710854 w 8634169"/>
              <a:gd name="connsiteY152" fmla="*/ 624254 h 668216"/>
              <a:gd name="connsiteX153" fmla="*/ 7842738 w 8634169"/>
              <a:gd name="connsiteY153" fmla="*/ 650631 h 668216"/>
              <a:gd name="connsiteX154" fmla="*/ 8106508 w 8634169"/>
              <a:gd name="connsiteY154" fmla="*/ 650631 h 668216"/>
              <a:gd name="connsiteX155" fmla="*/ 8185638 w 8634169"/>
              <a:gd name="connsiteY155" fmla="*/ 615462 h 668216"/>
              <a:gd name="connsiteX156" fmla="*/ 8273561 w 8634169"/>
              <a:gd name="connsiteY156" fmla="*/ 589085 h 668216"/>
              <a:gd name="connsiteX157" fmla="*/ 8308731 w 8634169"/>
              <a:gd name="connsiteY157" fmla="*/ 571500 h 668216"/>
              <a:gd name="connsiteX158" fmla="*/ 8343900 w 8634169"/>
              <a:gd name="connsiteY158" fmla="*/ 562708 h 668216"/>
              <a:gd name="connsiteX159" fmla="*/ 8370277 w 8634169"/>
              <a:gd name="connsiteY159" fmla="*/ 553916 h 668216"/>
              <a:gd name="connsiteX160" fmla="*/ 8449408 w 8634169"/>
              <a:gd name="connsiteY160" fmla="*/ 536331 h 668216"/>
              <a:gd name="connsiteX161" fmla="*/ 8484577 w 8634169"/>
              <a:gd name="connsiteY161" fmla="*/ 527539 h 668216"/>
              <a:gd name="connsiteX162" fmla="*/ 8510954 w 8634169"/>
              <a:gd name="connsiteY162" fmla="*/ 509954 h 668216"/>
              <a:gd name="connsiteX163" fmla="*/ 8537331 w 8634169"/>
              <a:gd name="connsiteY163" fmla="*/ 483577 h 668216"/>
              <a:gd name="connsiteX164" fmla="*/ 8563708 w 8634169"/>
              <a:gd name="connsiteY164" fmla="*/ 474785 h 668216"/>
              <a:gd name="connsiteX165" fmla="*/ 8590085 w 8634169"/>
              <a:gd name="connsiteY165" fmla="*/ 457200 h 668216"/>
              <a:gd name="connsiteX166" fmla="*/ 8625254 w 8634169"/>
              <a:gd name="connsiteY166" fmla="*/ 378069 h 668216"/>
              <a:gd name="connsiteX167" fmla="*/ 8634046 w 8634169"/>
              <a:gd name="connsiteY167" fmla="*/ 334108 h 668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8634169" h="668216">
                <a:moveTo>
                  <a:pt x="0" y="316523"/>
                </a:moveTo>
                <a:cubicBezTo>
                  <a:pt x="11723" y="301869"/>
                  <a:pt x="23909" y="287575"/>
                  <a:pt x="35169" y="272562"/>
                </a:cubicBezTo>
                <a:cubicBezTo>
                  <a:pt x="41509" y="264108"/>
                  <a:pt x="45282" y="253657"/>
                  <a:pt x="52754" y="246185"/>
                </a:cubicBezTo>
                <a:cubicBezTo>
                  <a:pt x="60226" y="238713"/>
                  <a:pt x="71013" y="235365"/>
                  <a:pt x="79131" y="228600"/>
                </a:cubicBezTo>
                <a:cubicBezTo>
                  <a:pt x="123037" y="192011"/>
                  <a:pt x="85531" y="208882"/>
                  <a:pt x="131885" y="193431"/>
                </a:cubicBezTo>
                <a:lnTo>
                  <a:pt x="211015" y="140677"/>
                </a:lnTo>
                <a:cubicBezTo>
                  <a:pt x="226438" y="130395"/>
                  <a:pt x="263769" y="123093"/>
                  <a:pt x="263769" y="123093"/>
                </a:cubicBezTo>
                <a:cubicBezTo>
                  <a:pt x="305568" y="95226"/>
                  <a:pt x="280122" y="108849"/>
                  <a:pt x="342900" y="87923"/>
                </a:cubicBezTo>
                <a:lnTo>
                  <a:pt x="448408" y="52754"/>
                </a:lnTo>
                <a:cubicBezTo>
                  <a:pt x="459872" y="48933"/>
                  <a:pt x="472003" y="47434"/>
                  <a:pt x="483577" y="43962"/>
                </a:cubicBezTo>
                <a:cubicBezTo>
                  <a:pt x="501331" y="38636"/>
                  <a:pt x="518746" y="32239"/>
                  <a:pt x="536331" y="26377"/>
                </a:cubicBezTo>
                <a:lnTo>
                  <a:pt x="562708" y="17585"/>
                </a:lnTo>
                <a:cubicBezTo>
                  <a:pt x="653562" y="20516"/>
                  <a:pt x="744508" y="21335"/>
                  <a:pt x="835269" y="26377"/>
                </a:cubicBezTo>
                <a:cubicBezTo>
                  <a:pt x="885084" y="29144"/>
                  <a:pt x="880338" y="42424"/>
                  <a:pt x="931985" y="52754"/>
                </a:cubicBezTo>
                <a:lnTo>
                  <a:pt x="1019908" y="70339"/>
                </a:lnTo>
                <a:cubicBezTo>
                  <a:pt x="1028996" y="72157"/>
                  <a:pt x="1037374" y="76585"/>
                  <a:pt x="1046285" y="79131"/>
                </a:cubicBezTo>
                <a:cubicBezTo>
                  <a:pt x="1057904" y="82451"/>
                  <a:pt x="1069731" y="84992"/>
                  <a:pt x="1081454" y="87923"/>
                </a:cubicBezTo>
                <a:cubicBezTo>
                  <a:pt x="1090246" y="93785"/>
                  <a:pt x="1098175" y="101216"/>
                  <a:pt x="1107831" y="105508"/>
                </a:cubicBezTo>
                <a:cubicBezTo>
                  <a:pt x="1107833" y="105509"/>
                  <a:pt x="1173771" y="127488"/>
                  <a:pt x="1186961" y="131885"/>
                </a:cubicBezTo>
                <a:lnTo>
                  <a:pt x="1213338" y="140677"/>
                </a:lnTo>
                <a:lnTo>
                  <a:pt x="1239715" y="149469"/>
                </a:lnTo>
                <a:cubicBezTo>
                  <a:pt x="1300180" y="189780"/>
                  <a:pt x="1272419" y="177956"/>
                  <a:pt x="1318846" y="193431"/>
                </a:cubicBezTo>
                <a:cubicBezTo>
                  <a:pt x="1369244" y="269027"/>
                  <a:pt x="1302136" y="180062"/>
                  <a:pt x="1362808" y="228600"/>
                </a:cubicBezTo>
                <a:cubicBezTo>
                  <a:pt x="1371059" y="235201"/>
                  <a:pt x="1372920" y="247505"/>
                  <a:pt x="1380392" y="254977"/>
                </a:cubicBezTo>
                <a:cubicBezTo>
                  <a:pt x="1387864" y="262449"/>
                  <a:pt x="1398746" y="265685"/>
                  <a:pt x="1406769" y="272562"/>
                </a:cubicBezTo>
                <a:cubicBezTo>
                  <a:pt x="1419357" y="283351"/>
                  <a:pt x="1428144" y="298535"/>
                  <a:pt x="1441938" y="307731"/>
                </a:cubicBezTo>
                <a:cubicBezTo>
                  <a:pt x="1455070" y="316486"/>
                  <a:pt x="1471570" y="318702"/>
                  <a:pt x="1485900" y="325316"/>
                </a:cubicBezTo>
                <a:cubicBezTo>
                  <a:pt x="1509701" y="336301"/>
                  <a:pt x="1531370" y="352196"/>
                  <a:pt x="1556238" y="360485"/>
                </a:cubicBezTo>
                <a:cubicBezTo>
                  <a:pt x="1565030" y="363416"/>
                  <a:pt x="1574096" y="365626"/>
                  <a:pt x="1582615" y="369277"/>
                </a:cubicBezTo>
                <a:cubicBezTo>
                  <a:pt x="1658672" y="401873"/>
                  <a:pt x="1582302" y="375034"/>
                  <a:pt x="1644161" y="395654"/>
                </a:cubicBezTo>
                <a:lnTo>
                  <a:pt x="1723292" y="448408"/>
                </a:lnTo>
                <a:cubicBezTo>
                  <a:pt x="1723299" y="448413"/>
                  <a:pt x="1776038" y="483573"/>
                  <a:pt x="1776046" y="483577"/>
                </a:cubicBezTo>
                <a:cubicBezTo>
                  <a:pt x="1787769" y="489439"/>
                  <a:pt x="1799976" y="494419"/>
                  <a:pt x="1811215" y="501162"/>
                </a:cubicBezTo>
                <a:cubicBezTo>
                  <a:pt x="1829337" y="512035"/>
                  <a:pt x="1849025" y="521387"/>
                  <a:pt x="1863969" y="536331"/>
                </a:cubicBezTo>
                <a:cubicBezTo>
                  <a:pt x="1872761" y="545123"/>
                  <a:pt x="1880000" y="555811"/>
                  <a:pt x="1890346" y="562708"/>
                </a:cubicBezTo>
                <a:cubicBezTo>
                  <a:pt x="1898057" y="567849"/>
                  <a:pt x="1907931" y="568569"/>
                  <a:pt x="1916723" y="571500"/>
                </a:cubicBezTo>
                <a:cubicBezTo>
                  <a:pt x="1925515" y="577362"/>
                  <a:pt x="1933444" y="584793"/>
                  <a:pt x="1943100" y="589085"/>
                </a:cubicBezTo>
                <a:cubicBezTo>
                  <a:pt x="1960038" y="596613"/>
                  <a:pt x="1995854" y="606669"/>
                  <a:pt x="1995854" y="606669"/>
                </a:cubicBezTo>
                <a:cubicBezTo>
                  <a:pt x="2004646" y="612531"/>
                  <a:pt x="2012575" y="619962"/>
                  <a:pt x="2022231" y="624254"/>
                </a:cubicBezTo>
                <a:cubicBezTo>
                  <a:pt x="2022233" y="624255"/>
                  <a:pt x="2088171" y="646234"/>
                  <a:pt x="2101361" y="650631"/>
                </a:cubicBezTo>
                <a:lnTo>
                  <a:pt x="2127738" y="659423"/>
                </a:lnTo>
                <a:lnTo>
                  <a:pt x="2154115" y="668216"/>
                </a:lnTo>
                <a:cubicBezTo>
                  <a:pt x="2233246" y="665285"/>
                  <a:pt x="2312648" y="666592"/>
                  <a:pt x="2391508" y="659423"/>
                </a:cubicBezTo>
                <a:cubicBezTo>
                  <a:pt x="2391518" y="659422"/>
                  <a:pt x="2457445" y="637444"/>
                  <a:pt x="2470638" y="633046"/>
                </a:cubicBezTo>
                <a:lnTo>
                  <a:pt x="2497015" y="624254"/>
                </a:lnTo>
                <a:cubicBezTo>
                  <a:pt x="2557480" y="583944"/>
                  <a:pt x="2529719" y="595768"/>
                  <a:pt x="2576146" y="580293"/>
                </a:cubicBezTo>
                <a:cubicBezTo>
                  <a:pt x="2584938" y="571501"/>
                  <a:pt x="2592405" y="561143"/>
                  <a:pt x="2602523" y="553916"/>
                </a:cubicBezTo>
                <a:cubicBezTo>
                  <a:pt x="2613188" y="546298"/>
                  <a:pt x="2626453" y="543074"/>
                  <a:pt x="2637692" y="536331"/>
                </a:cubicBezTo>
                <a:cubicBezTo>
                  <a:pt x="2655814" y="525458"/>
                  <a:pt x="2672861" y="512885"/>
                  <a:pt x="2690446" y="501162"/>
                </a:cubicBezTo>
                <a:cubicBezTo>
                  <a:pt x="2708792" y="488931"/>
                  <a:pt x="2736414" y="471220"/>
                  <a:pt x="2751992" y="457200"/>
                </a:cubicBezTo>
                <a:cubicBezTo>
                  <a:pt x="2770477" y="440564"/>
                  <a:pt x="2787161" y="422031"/>
                  <a:pt x="2804746" y="404446"/>
                </a:cubicBezTo>
                <a:cubicBezTo>
                  <a:pt x="2813538" y="395654"/>
                  <a:pt x="2819327" y="382001"/>
                  <a:pt x="2831123" y="378069"/>
                </a:cubicBezTo>
                <a:lnTo>
                  <a:pt x="2857500" y="369277"/>
                </a:lnTo>
                <a:cubicBezTo>
                  <a:pt x="2863362" y="360485"/>
                  <a:pt x="2867613" y="350372"/>
                  <a:pt x="2875085" y="342900"/>
                </a:cubicBezTo>
                <a:cubicBezTo>
                  <a:pt x="2885994" y="331991"/>
                  <a:pt x="2921651" y="308925"/>
                  <a:pt x="2936631" y="298939"/>
                </a:cubicBezTo>
                <a:cubicBezTo>
                  <a:pt x="2942492" y="290147"/>
                  <a:pt x="2946263" y="279520"/>
                  <a:pt x="2954215" y="272562"/>
                </a:cubicBezTo>
                <a:cubicBezTo>
                  <a:pt x="2970120" y="258645"/>
                  <a:pt x="2989384" y="249116"/>
                  <a:pt x="3006969" y="237393"/>
                </a:cubicBezTo>
                <a:lnTo>
                  <a:pt x="3033346" y="219808"/>
                </a:lnTo>
                <a:cubicBezTo>
                  <a:pt x="3043400" y="213105"/>
                  <a:pt x="3056792" y="213947"/>
                  <a:pt x="3068515" y="211016"/>
                </a:cubicBezTo>
                <a:cubicBezTo>
                  <a:pt x="3080238" y="205154"/>
                  <a:pt x="3092305" y="199934"/>
                  <a:pt x="3103685" y="193431"/>
                </a:cubicBezTo>
                <a:cubicBezTo>
                  <a:pt x="3112860" y="188188"/>
                  <a:pt x="3120405" y="180138"/>
                  <a:pt x="3130061" y="175846"/>
                </a:cubicBezTo>
                <a:cubicBezTo>
                  <a:pt x="3151971" y="166108"/>
                  <a:pt x="3192415" y="155151"/>
                  <a:pt x="3217985" y="149469"/>
                </a:cubicBezTo>
                <a:cubicBezTo>
                  <a:pt x="3232573" y="146227"/>
                  <a:pt x="3247529" y="144609"/>
                  <a:pt x="3261946" y="140677"/>
                </a:cubicBezTo>
                <a:cubicBezTo>
                  <a:pt x="3279829" y="135800"/>
                  <a:pt x="3314700" y="123093"/>
                  <a:pt x="3314700" y="123093"/>
                </a:cubicBezTo>
                <a:cubicBezTo>
                  <a:pt x="3323492" y="117231"/>
                  <a:pt x="3331625" y="110234"/>
                  <a:pt x="3341077" y="105508"/>
                </a:cubicBezTo>
                <a:cubicBezTo>
                  <a:pt x="3349366" y="101363"/>
                  <a:pt x="3359352" y="101217"/>
                  <a:pt x="3367454" y="96716"/>
                </a:cubicBezTo>
                <a:cubicBezTo>
                  <a:pt x="3385929" y="86452"/>
                  <a:pt x="3402623" y="73269"/>
                  <a:pt x="3420208" y="61546"/>
                </a:cubicBezTo>
                <a:cubicBezTo>
                  <a:pt x="3435630" y="51264"/>
                  <a:pt x="3455377" y="49823"/>
                  <a:pt x="3472961" y="43962"/>
                </a:cubicBezTo>
                <a:cubicBezTo>
                  <a:pt x="3534815" y="23344"/>
                  <a:pt x="3458461" y="50175"/>
                  <a:pt x="3534508" y="17585"/>
                </a:cubicBezTo>
                <a:cubicBezTo>
                  <a:pt x="3552164" y="10019"/>
                  <a:pt x="3578212" y="4461"/>
                  <a:pt x="3596054" y="0"/>
                </a:cubicBezTo>
                <a:cubicBezTo>
                  <a:pt x="3651739" y="2931"/>
                  <a:pt x="3707743" y="2149"/>
                  <a:pt x="3763108" y="8793"/>
                </a:cubicBezTo>
                <a:cubicBezTo>
                  <a:pt x="3781511" y="11001"/>
                  <a:pt x="3815861" y="26377"/>
                  <a:pt x="3815861" y="26377"/>
                </a:cubicBezTo>
                <a:cubicBezTo>
                  <a:pt x="3827584" y="35169"/>
                  <a:pt x="3838308" y="45484"/>
                  <a:pt x="3851031" y="52754"/>
                </a:cubicBezTo>
                <a:cubicBezTo>
                  <a:pt x="3859078" y="57352"/>
                  <a:pt x="3868889" y="57895"/>
                  <a:pt x="3877408" y="61546"/>
                </a:cubicBezTo>
                <a:cubicBezTo>
                  <a:pt x="3889455" y="66709"/>
                  <a:pt x="3901197" y="72628"/>
                  <a:pt x="3912577" y="79131"/>
                </a:cubicBezTo>
                <a:cubicBezTo>
                  <a:pt x="3921752" y="84374"/>
                  <a:pt x="3929298" y="92424"/>
                  <a:pt x="3938954" y="96716"/>
                </a:cubicBezTo>
                <a:cubicBezTo>
                  <a:pt x="3955892" y="104244"/>
                  <a:pt x="3991708" y="114300"/>
                  <a:pt x="3991708" y="114300"/>
                </a:cubicBezTo>
                <a:cubicBezTo>
                  <a:pt x="4009292" y="126023"/>
                  <a:pt x="4024412" y="142785"/>
                  <a:pt x="4044461" y="149469"/>
                </a:cubicBezTo>
                <a:cubicBezTo>
                  <a:pt x="4053253" y="152400"/>
                  <a:pt x="4062548" y="154117"/>
                  <a:pt x="4070838" y="158262"/>
                </a:cubicBezTo>
                <a:cubicBezTo>
                  <a:pt x="4080289" y="162988"/>
                  <a:pt x="4087764" y="171120"/>
                  <a:pt x="4097215" y="175846"/>
                </a:cubicBezTo>
                <a:cubicBezTo>
                  <a:pt x="4109833" y="182155"/>
                  <a:pt x="4147486" y="190612"/>
                  <a:pt x="4158761" y="193431"/>
                </a:cubicBezTo>
                <a:cubicBezTo>
                  <a:pt x="4170484" y="199293"/>
                  <a:pt x="4182551" y="204513"/>
                  <a:pt x="4193931" y="211016"/>
                </a:cubicBezTo>
                <a:cubicBezTo>
                  <a:pt x="4203106" y="216259"/>
                  <a:pt x="4210857" y="223874"/>
                  <a:pt x="4220308" y="228600"/>
                </a:cubicBezTo>
                <a:cubicBezTo>
                  <a:pt x="4228598" y="232745"/>
                  <a:pt x="4237893" y="234462"/>
                  <a:pt x="4246685" y="237393"/>
                </a:cubicBezTo>
                <a:cubicBezTo>
                  <a:pt x="4255477" y="246185"/>
                  <a:pt x="4265101" y="254217"/>
                  <a:pt x="4273061" y="263769"/>
                </a:cubicBezTo>
                <a:cubicBezTo>
                  <a:pt x="4279826" y="271887"/>
                  <a:pt x="4282528" y="283381"/>
                  <a:pt x="4290646" y="290146"/>
                </a:cubicBezTo>
                <a:cubicBezTo>
                  <a:pt x="4305134" y="302219"/>
                  <a:pt x="4333866" y="310415"/>
                  <a:pt x="4352192" y="316523"/>
                </a:cubicBezTo>
                <a:cubicBezTo>
                  <a:pt x="4369777" y="328246"/>
                  <a:pt x="4393222" y="334109"/>
                  <a:pt x="4404946" y="351693"/>
                </a:cubicBezTo>
                <a:cubicBezTo>
                  <a:pt x="4428393" y="386861"/>
                  <a:pt x="4413739" y="372207"/>
                  <a:pt x="4448908" y="395654"/>
                </a:cubicBezTo>
                <a:cubicBezTo>
                  <a:pt x="4478215" y="439616"/>
                  <a:pt x="4457700" y="416170"/>
                  <a:pt x="4519246" y="457200"/>
                </a:cubicBezTo>
                <a:cubicBezTo>
                  <a:pt x="4526957" y="462341"/>
                  <a:pt x="4537521" y="461492"/>
                  <a:pt x="4545623" y="465993"/>
                </a:cubicBezTo>
                <a:cubicBezTo>
                  <a:pt x="4564097" y="476257"/>
                  <a:pt x="4580792" y="489439"/>
                  <a:pt x="4598377" y="501162"/>
                </a:cubicBezTo>
                <a:lnTo>
                  <a:pt x="4624754" y="518746"/>
                </a:lnTo>
                <a:cubicBezTo>
                  <a:pt x="4634808" y="525449"/>
                  <a:pt x="4648349" y="524067"/>
                  <a:pt x="4659923" y="527539"/>
                </a:cubicBezTo>
                <a:cubicBezTo>
                  <a:pt x="4659993" y="527560"/>
                  <a:pt x="4725831" y="549508"/>
                  <a:pt x="4739054" y="553916"/>
                </a:cubicBezTo>
                <a:cubicBezTo>
                  <a:pt x="4749079" y="557258"/>
                  <a:pt x="4755775" y="567208"/>
                  <a:pt x="4765431" y="571500"/>
                </a:cubicBezTo>
                <a:cubicBezTo>
                  <a:pt x="4782369" y="579028"/>
                  <a:pt x="4800600" y="583223"/>
                  <a:pt x="4818185" y="589085"/>
                </a:cubicBezTo>
                <a:lnTo>
                  <a:pt x="4897315" y="615462"/>
                </a:lnTo>
                <a:cubicBezTo>
                  <a:pt x="4923539" y="624204"/>
                  <a:pt x="4959276" y="628719"/>
                  <a:pt x="4985238" y="633046"/>
                </a:cubicBezTo>
                <a:cubicBezTo>
                  <a:pt x="5020407" y="630115"/>
                  <a:pt x="5056742" y="633699"/>
                  <a:pt x="5090746" y="624254"/>
                </a:cubicBezTo>
                <a:cubicBezTo>
                  <a:pt x="5111109" y="618598"/>
                  <a:pt x="5125915" y="600808"/>
                  <a:pt x="5143500" y="589085"/>
                </a:cubicBezTo>
                <a:lnTo>
                  <a:pt x="5222631" y="536331"/>
                </a:lnTo>
                <a:cubicBezTo>
                  <a:pt x="5238054" y="526049"/>
                  <a:pt x="5257800" y="524608"/>
                  <a:pt x="5275385" y="518746"/>
                </a:cubicBezTo>
                <a:cubicBezTo>
                  <a:pt x="5292297" y="513109"/>
                  <a:pt x="5310657" y="513450"/>
                  <a:pt x="5328138" y="509954"/>
                </a:cubicBezTo>
                <a:cubicBezTo>
                  <a:pt x="5410383" y="493505"/>
                  <a:pt x="5322635" y="509132"/>
                  <a:pt x="5389685" y="492369"/>
                </a:cubicBezTo>
                <a:cubicBezTo>
                  <a:pt x="5439885" y="479819"/>
                  <a:pt x="5423685" y="488324"/>
                  <a:pt x="5468815" y="474785"/>
                </a:cubicBezTo>
                <a:cubicBezTo>
                  <a:pt x="5486569" y="469459"/>
                  <a:pt x="5503984" y="463062"/>
                  <a:pt x="5521569" y="457200"/>
                </a:cubicBezTo>
                <a:cubicBezTo>
                  <a:pt x="5530361" y="454269"/>
                  <a:pt x="5538955" y="450656"/>
                  <a:pt x="5547946" y="448408"/>
                </a:cubicBezTo>
                <a:cubicBezTo>
                  <a:pt x="5559669" y="445477"/>
                  <a:pt x="5571541" y="443088"/>
                  <a:pt x="5583115" y="439616"/>
                </a:cubicBezTo>
                <a:cubicBezTo>
                  <a:pt x="5600869" y="434290"/>
                  <a:pt x="5617693" y="425666"/>
                  <a:pt x="5635869" y="422031"/>
                </a:cubicBezTo>
                <a:cubicBezTo>
                  <a:pt x="5652597" y="418686"/>
                  <a:pt x="5688180" y="413460"/>
                  <a:pt x="5706208" y="404446"/>
                </a:cubicBezTo>
                <a:cubicBezTo>
                  <a:pt x="5715659" y="399720"/>
                  <a:pt x="5723793" y="392723"/>
                  <a:pt x="5732585" y="386862"/>
                </a:cubicBezTo>
                <a:cubicBezTo>
                  <a:pt x="5738446" y="378070"/>
                  <a:pt x="5745443" y="369936"/>
                  <a:pt x="5750169" y="360485"/>
                </a:cubicBezTo>
                <a:cubicBezTo>
                  <a:pt x="5764471" y="331880"/>
                  <a:pt x="5751348" y="332929"/>
                  <a:pt x="5776546" y="307731"/>
                </a:cubicBezTo>
                <a:cubicBezTo>
                  <a:pt x="5793591" y="290686"/>
                  <a:pt x="5807846" y="288505"/>
                  <a:pt x="5829300" y="281354"/>
                </a:cubicBezTo>
                <a:cubicBezTo>
                  <a:pt x="5838092" y="275492"/>
                  <a:pt x="5848205" y="271241"/>
                  <a:pt x="5855677" y="263769"/>
                </a:cubicBezTo>
                <a:cubicBezTo>
                  <a:pt x="5863149" y="256297"/>
                  <a:pt x="5865010" y="243994"/>
                  <a:pt x="5873261" y="237393"/>
                </a:cubicBezTo>
                <a:cubicBezTo>
                  <a:pt x="5880498" y="231603"/>
                  <a:pt x="5890846" y="231531"/>
                  <a:pt x="5899638" y="228600"/>
                </a:cubicBezTo>
                <a:cubicBezTo>
                  <a:pt x="5905500" y="219808"/>
                  <a:pt x="5908971" y="208824"/>
                  <a:pt x="5917223" y="202223"/>
                </a:cubicBezTo>
                <a:cubicBezTo>
                  <a:pt x="5924460" y="196433"/>
                  <a:pt x="5935498" y="197932"/>
                  <a:pt x="5943600" y="193431"/>
                </a:cubicBezTo>
                <a:cubicBezTo>
                  <a:pt x="5962075" y="183168"/>
                  <a:pt x="5978769" y="169985"/>
                  <a:pt x="5996354" y="158262"/>
                </a:cubicBezTo>
                <a:cubicBezTo>
                  <a:pt x="6005146" y="152400"/>
                  <a:pt x="6015259" y="148149"/>
                  <a:pt x="6022731" y="140677"/>
                </a:cubicBezTo>
                <a:cubicBezTo>
                  <a:pt x="6031523" y="131885"/>
                  <a:pt x="6038762" y="121197"/>
                  <a:pt x="6049108" y="114300"/>
                </a:cubicBezTo>
                <a:cubicBezTo>
                  <a:pt x="6056819" y="109159"/>
                  <a:pt x="6066693" y="108439"/>
                  <a:pt x="6075485" y="105508"/>
                </a:cubicBezTo>
                <a:cubicBezTo>
                  <a:pt x="6093069" y="93785"/>
                  <a:pt x="6107735" y="75465"/>
                  <a:pt x="6128238" y="70339"/>
                </a:cubicBezTo>
                <a:cubicBezTo>
                  <a:pt x="6151684" y="64477"/>
                  <a:pt x="6175649" y="60396"/>
                  <a:pt x="6198577" y="52754"/>
                </a:cubicBezTo>
                <a:cubicBezTo>
                  <a:pt x="6207369" y="49823"/>
                  <a:pt x="6215718" y="44732"/>
                  <a:pt x="6224954" y="43962"/>
                </a:cubicBezTo>
                <a:cubicBezTo>
                  <a:pt x="6286357" y="38845"/>
                  <a:pt x="6348096" y="39013"/>
                  <a:pt x="6409592" y="35169"/>
                </a:cubicBezTo>
                <a:cubicBezTo>
                  <a:pt x="6441901" y="33150"/>
                  <a:pt x="6474069" y="29308"/>
                  <a:pt x="6506308" y="26377"/>
                </a:cubicBezTo>
                <a:cubicBezTo>
                  <a:pt x="6539048" y="28100"/>
                  <a:pt x="6675770" y="30315"/>
                  <a:pt x="6734908" y="43962"/>
                </a:cubicBezTo>
                <a:cubicBezTo>
                  <a:pt x="6734932" y="43967"/>
                  <a:pt x="6800839" y="65939"/>
                  <a:pt x="6814038" y="70339"/>
                </a:cubicBezTo>
                <a:lnTo>
                  <a:pt x="6840415" y="79131"/>
                </a:lnTo>
                <a:cubicBezTo>
                  <a:pt x="6916008" y="129527"/>
                  <a:pt x="6820365" y="69106"/>
                  <a:pt x="6893169" y="105508"/>
                </a:cubicBezTo>
                <a:cubicBezTo>
                  <a:pt x="6902621" y="110234"/>
                  <a:pt x="6910094" y="118367"/>
                  <a:pt x="6919546" y="123093"/>
                </a:cubicBezTo>
                <a:cubicBezTo>
                  <a:pt x="6927835" y="127238"/>
                  <a:pt x="6937404" y="128234"/>
                  <a:pt x="6945923" y="131885"/>
                </a:cubicBezTo>
                <a:cubicBezTo>
                  <a:pt x="6957970" y="137048"/>
                  <a:pt x="6968820" y="144867"/>
                  <a:pt x="6981092" y="149469"/>
                </a:cubicBezTo>
                <a:cubicBezTo>
                  <a:pt x="6992406" y="153712"/>
                  <a:pt x="7004642" y="154942"/>
                  <a:pt x="7016261" y="158262"/>
                </a:cubicBezTo>
                <a:cubicBezTo>
                  <a:pt x="7025172" y="160808"/>
                  <a:pt x="7033846" y="164123"/>
                  <a:pt x="7042638" y="167054"/>
                </a:cubicBezTo>
                <a:cubicBezTo>
                  <a:pt x="7060223" y="178777"/>
                  <a:pt x="7075343" y="195539"/>
                  <a:pt x="7095392" y="202223"/>
                </a:cubicBezTo>
                <a:cubicBezTo>
                  <a:pt x="7104184" y="205154"/>
                  <a:pt x="7113667" y="206515"/>
                  <a:pt x="7121769" y="211016"/>
                </a:cubicBezTo>
                <a:cubicBezTo>
                  <a:pt x="7212462" y="261401"/>
                  <a:pt x="7141218" y="235084"/>
                  <a:pt x="7200900" y="254977"/>
                </a:cubicBezTo>
                <a:cubicBezTo>
                  <a:pt x="7212623" y="272562"/>
                  <a:pt x="7221125" y="292787"/>
                  <a:pt x="7236069" y="307731"/>
                </a:cubicBezTo>
                <a:cubicBezTo>
                  <a:pt x="7244861" y="316523"/>
                  <a:pt x="7254812" y="324293"/>
                  <a:pt x="7262446" y="334108"/>
                </a:cubicBezTo>
                <a:cubicBezTo>
                  <a:pt x="7317679" y="405122"/>
                  <a:pt x="7272929" y="370405"/>
                  <a:pt x="7323992" y="404446"/>
                </a:cubicBezTo>
                <a:cubicBezTo>
                  <a:pt x="7374390" y="480041"/>
                  <a:pt x="7307282" y="391077"/>
                  <a:pt x="7367954" y="439616"/>
                </a:cubicBezTo>
                <a:cubicBezTo>
                  <a:pt x="7376205" y="446217"/>
                  <a:pt x="7377586" y="459035"/>
                  <a:pt x="7385538" y="465993"/>
                </a:cubicBezTo>
                <a:cubicBezTo>
                  <a:pt x="7401443" y="479910"/>
                  <a:pt x="7438292" y="501162"/>
                  <a:pt x="7438292" y="501162"/>
                </a:cubicBezTo>
                <a:cubicBezTo>
                  <a:pt x="7444154" y="509954"/>
                  <a:pt x="7447625" y="520938"/>
                  <a:pt x="7455877" y="527539"/>
                </a:cubicBezTo>
                <a:cubicBezTo>
                  <a:pt x="7463114" y="533329"/>
                  <a:pt x="7473965" y="532186"/>
                  <a:pt x="7482254" y="536331"/>
                </a:cubicBezTo>
                <a:cubicBezTo>
                  <a:pt x="7550431" y="570419"/>
                  <a:pt x="7468709" y="540609"/>
                  <a:pt x="7535008" y="562708"/>
                </a:cubicBezTo>
                <a:cubicBezTo>
                  <a:pt x="7543800" y="568570"/>
                  <a:pt x="7551729" y="576001"/>
                  <a:pt x="7561385" y="580293"/>
                </a:cubicBezTo>
                <a:cubicBezTo>
                  <a:pt x="7578323" y="587821"/>
                  <a:pt x="7596554" y="592016"/>
                  <a:pt x="7614138" y="597877"/>
                </a:cubicBezTo>
                <a:cubicBezTo>
                  <a:pt x="7663440" y="614311"/>
                  <a:pt x="7631530" y="604423"/>
                  <a:pt x="7710854" y="624254"/>
                </a:cubicBezTo>
                <a:cubicBezTo>
                  <a:pt x="7835543" y="655427"/>
                  <a:pt x="7678239" y="632354"/>
                  <a:pt x="7842738" y="650631"/>
                </a:cubicBezTo>
                <a:cubicBezTo>
                  <a:pt x="7945753" y="676383"/>
                  <a:pt x="7904546" y="669565"/>
                  <a:pt x="8106508" y="650631"/>
                </a:cubicBezTo>
                <a:cubicBezTo>
                  <a:pt x="8172852" y="644411"/>
                  <a:pt x="8141805" y="634943"/>
                  <a:pt x="8185638" y="615462"/>
                </a:cubicBezTo>
                <a:cubicBezTo>
                  <a:pt x="8213164" y="603228"/>
                  <a:pt x="8244329" y="596393"/>
                  <a:pt x="8273561" y="589085"/>
                </a:cubicBezTo>
                <a:cubicBezTo>
                  <a:pt x="8285284" y="583223"/>
                  <a:pt x="8296458" y="576102"/>
                  <a:pt x="8308731" y="571500"/>
                </a:cubicBezTo>
                <a:cubicBezTo>
                  <a:pt x="8320045" y="567257"/>
                  <a:pt x="8332281" y="566028"/>
                  <a:pt x="8343900" y="562708"/>
                </a:cubicBezTo>
                <a:cubicBezTo>
                  <a:pt x="8352811" y="560162"/>
                  <a:pt x="8361366" y="556462"/>
                  <a:pt x="8370277" y="553916"/>
                </a:cubicBezTo>
                <a:cubicBezTo>
                  <a:pt x="8407816" y="543190"/>
                  <a:pt x="8408595" y="545400"/>
                  <a:pt x="8449408" y="536331"/>
                </a:cubicBezTo>
                <a:cubicBezTo>
                  <a:pt x="8461204" y="533710"/>
                  <a:pt x="8472854" y="530470"/>
                  <a:pt x="8484577" y="527539"/>
                </a:cubicBezTo>
                <a:cubicBezTo>
                  <a:pt x="8493369" y="521677"/>
                  <a:pt x="8502836" y="516719"/>
                  <a:pt x="8510954" y="509954"/>
                </a:cubicBezTo>
                <a:cubicBezTo>
                  <a:pt x="8520506" y="501994"/>
                  <a:pt x="8526985" y="490474"/>
                  <a:pt x="8537331" y="483577"/>
                </a:cubicBezTo>
                <a:cubicBezTo>
                  <a:pt x="8545042" y="478436"/>
                  <a:pt x="8554916" y="477716"/>
                  <a:pt x="8563708" y="474785"/>
                </a:cubicBezTo>
                <a:cubicBezTo>
                  <a:pt x="8572500" y="468923"/>
                  <a:pt x="8582613" y="464672"/>
                  <a:pt x="8590085" y="457200"/>
                </a:cubicBezTo>
                <a:cubicBezTo>
                  <a:pt x="8610983" y="436301"/>
                  <a:pt x="8616549" y="404184"/>
                  <a:pt x="8625254" y="378069"/>
                </a:cubicBezTo>
                <a:cubicBezTo>
                  <a:pt x="8635900" y="346133"/>
                  <a:pt x="8634046" y="360960"/>
                  <a:pt x="8634046" y="3341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1" name="Straight Arrow Connector 30"/>
          <p:cNvCxnSpPr>
            <a:stCxn id="30" idx="11"/>
          </p:cNvCxnSpPr>
          <p:nvPr/>
        </p:nvCxnSpPr>
        <p:spPr>
          <a:xfrm>
            <a:off x="2401293" y="3093464"/>
            <a:ext cx="0" cy="4792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663701" y="3523353"/>
            <a:ext cx="1687025" cy="369332"/>
          </a:xfrm>
          <a:prstGeom prst="rect">
            <a:avLst/>
          </a:prstGeom>
          <a:noFill/>
        </p:spPr>
        <p:txBody>
          <a:bodyPr wrap="square" rtlCol="0">
            <a:spAutoFit/>
          </a:bodyPr>
          <a:lstStyle/>
          <a:p>
            <a:r>
              <a:rPr lang="en-GB" dirty="0"/>
              <a:t>Your country</a:t>
            </a:r>
          </a:p>
        </p:txBody>
      </p:sp>
      <p:cxnSp>
        <p:nvCxnSpPr>
          <p:cNvPr id="33" name="Straight Arrow Connector 32"/>
          <p:cNvCxnSpPr/>
          <p:nvPr/>
        </p:nvCxnSpPr>
        <p:spPr>
          <a:xfrm flipH="1" flipV="1">
            <a:off x="2567609" y="2366749"/>
            <a:ext cx="25493" cy="73865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120826" y="2126809"/>
            <a:ext cx="1194619" cy="369332"/>
          </a:xfrm>
          <a:prstGeom prst="rect">
            <a:avLst/>
          </a:prstGeom>
          <a:noFill/>
        </p:spPr>
        <p:txBody>
          <a:bodyPr wrap="square" rtlCol="0">
            <a:spAutoFit/>
          </a:bodyPr>
          <a:lstStyle/>
          <a:p>
            <a:r>
              <a:rPr lang="en-GB" dirty="0"/>
              <a:t>Overseas</a:t>
            </a:r>
          </a:p>
        </p:txBody>
      </p:sp>
      <p:sp>
        <p:nvSpPr>
          <p:cNvPr id="35" name="TextBox 34"/>
          <p:cNvSpPr txBox="1"/>
          <p:nvPr/>
        </p:nvSpPr>
        <p:spPr>
          <a:xfrm>
            <a:off x="2814502" y="2744124"/>
            <a:ext cx="1036316" cy="369332"/>
          </a:xfrm>
          <a:prstGeom prst="rect">
            <a:avLst/>
          </a:prstGeom>
          <a:noFill/>
          <a:ln w="25400">
            <a:solidFill>
              <a:schemeClr val="accent1">
                <a:shade val="50000"/>
                <a:satMod val="103000"/>
              </a:schemeClr>
            </a:solidFill>
          </a:ln>
        </p:spPr>
        <p:txBody>
          <a:bodyPr wrap="square" rtlCol="0">
            <a:spAutoFit/>
          </a:bodyPr>
          <a:lstStyle/>
          <a:p>
            <a:r>
              <a:rPr lang="en-GB" dirty="0"/>
              <a:t>Frontier</a:t>
            </a:r>
          </a:p>
        </p:txBody>
      </p:sp>
      <p:sp>
        <p:nvSpPr>
          <p:cNvPr id="25" name="Slide Number Placeholder 8"/>
          <p:cNvSpPr>
            <a:spLocks noGrp="1"/>
          </p:cNvSpPr>
          <p:nvPr>
            <p:ph type="sldNum" sz="quarter" idx="10"/>
          </p:nvPr>
        </p:nvSpPr>
        <p:spPr>
          <a:xfrm>
            <a:off x="1033199" y="6309320"/>
            <a:ext cx="2133600" cy="365125"/>
          </a:xfrm>
          <a:noFill/>
        </p:spPr>
        <p:txBody>
          <a:bodyPr/>
          <a:lstStyle/>
          <a:p>
            <a:r>
              <a:rPr lang="en-GB" sz="1200" dirty="0"/>
              <a:t>Slide </a:t>
            </a:r>
            <a:fld id="{546D7DC8-501D-48DE-A57B-6D366F0C1FCE}" type="slidenum">
              <a:rPr lang="en-GB" sz="1200"/>
              <a:pPr/>
              <a:t>20</a:t>
            </a:fld>
            <a:endParaRPr lang="en-GB" sz="1200" dirty="0"/>
          </a:p>
        </p:txBody>
      </p:sp>
    </p:spTree>
    <p:extLst>
      <p:ext uri="{BB962C8B-B14F-4D97-AF65-F5344CB8AC3E}">
        <p14:creationId xmlns:p14="http://schemas.microsoft.com/office/powerpoint/2010/main" val="2840721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57917" y="974243"/>
            <a:ext cx="1712023" cy="558782"/>
          </a:xfrm>
        </p:spPr>
        <p:txBody>
          <a:bodyPr>
            <a:normAutofit/>
          </a:bodyPr>
          <a:lstStyle/>
          <a:p>
            <a:pPr eaLnBrk="1" hangingPunct="1"/>
            <a:r>
              <a:rPr lang="en-GB" sz="3200" b="1" dirty="0"/>
              <a:t>Istisna</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610296" y="1797534"/>
            <a:ext cx="2074863" cy="1124082"/>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162695" y="5085185"/>
            <a:ext cx="2880319" cy="994435"/>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r>
              <a:rPr lang="en-GB" dirty="0">
                <a:solidFill>
                  <a:srgbClr val="000000"/>
                </a:solidFill>
              </a:rPr>
              <a:t>Construction company, </a:t>
            </a:r>
          </a:p>
          <a:p>
            <a:r>
              <a:rPr lang="en-GB" dirty="0">
                <a:solidFill>
                  <a:srgbClr val="000000"/>
                </a:solidFill>
              </a:rPr>
              <a:t>shipbuilder or similar</a:t>
            </a:r>
          </a:p>
        </p:txBody>
      </p:sp>
      <p:sp>
        <p:nvSpPr>
          <p:cNvPr id="27659" name="Rectangle 9"/>
          <p:cNvSpPr>
            <a:spLocks noChangeArrowheads="1"/>
          </p:cNvSpPr>
          <p:nvPr/>
        </p:nvSpPr>
        <p:spPr bwMode="blackWhite">
          <a:xfrm>
            <a:off x="8184232" y="1799153"/>
            <a:ext cx="1944216" cy="1141951"/>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r>
              <a:rPr lang="en-GB" dirty="0">
                <a:solidFill>
                  <a:srgbClr val="000000"/>
                </a:solidFill>
              </a:rPr>
              <a:t>Customer wanting </a:t>
            </a:r>
          </a:p>
          <a:p>
            <a:r>
              <a:rPr lang="en-GB" dirty="0">
                <a:solidFill>
                  <a:srgbClr val="000000"/>
                </a:solidFill>
              </a:rPr>
              <a:t>building, ship </a:t>
            </a:r>
          </a:p>
          <a:p>
            <a:r>
              <a:rPr lang="en-GB" dirty="0">
                <a:solidFill>
                  <a:srgbClr val="000000"/>
                </a:solidFill>
              </a:rPr>
              <a:t>or similar</a:t>
            </a:r>
          </a:p>
        </p:txBody>
      </p:sp>
      <p:sp>
        <p:nvSpPr>
          <p:cNvPr id="27661" name="Text Box 11"/>
          <p:cNvSpPr txBox="1">
            <a:spLocks noChangeArrowheads="1"/>
          </p:cNvSpPr>
          <p:nvPr/>
        </p:nvSpPr>
        <p:spPr bwMode="blackWhite">
          <a:xfrm>
            <a:off x="2162695" y="3270959"/>
            <a:ext cx="1254029" cy="1169543"/>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dirty="0"/>
              <a:t>Building or ship, ownership passes when finished</a:t>
            </a:r>
          </a:p>
        </p:txBody>
      </p:sp>
      <p:sp>
        <p:nvSpPr>
          <p:cNvPr id="27664" name="Line 14"/>
          <p:cNvSpPr>
            <a:spLocks noChangeShapeType="1"/>
          </p:cNvSpPr>
          <p:nvPr/>
        </p:nvSpPr>
        <p:spPr bwMode="blackWhite">
          <a:xfrm flipV="1">
            <a:off x="4851726" y="2092930"/>
            <a:ext cx="3152280" cy="708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3555083" y="3105406"/>
            <a:ext cx="0" cy="175341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18" name="Text Box 10"/>
          <p:cNvSpPr txBox="1">
            <a:spLocks noChangeArrowheads="1"/>
          </p:cNvSpPr>
          <p:nvPr/>
        </p:nvSpPr>
        <p:spPr bwMode="blackWhite">
          <a:xfrm>
            <a:off x="3807597" y="3329391"/>
            <a:ext cx="889301" cy="646323"/>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sz="1200" dirty="0"/>
              <a:t>100 paid in stage payments</a:t>
            </a:r>
          </a:p>
        </p:txBody>
      </p:sp>
      <p:sp>
        <p:nvSpPr>
          <p:cNvPr id="19" name="Line 14"/>
          <p:cNvSpPr>
            <a:spLocks noChangeShapeType="1"/>
          </p:cNvSpPr>
          <p:nvPr/>
        </p:nvSpPr>
        <p:spPr bwMode="blackWhite">
          <a:xfrm>
            <a:off x="3771873" y="3105406"/>
            <a:ext cx="14288" cy="1742222"/>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Text Box 11"/>
          <p:cNvSpPr txBox="1">
            <a:spLocks noChangeArrowheads="1"/>
          </p:cNvSpPr>
          <p:nvPr/>
        </p:nvSpPr>
        <p:spPr bwMode="blackWhite">
          <a:xfrm>
            <a:off x="5057420" y="1340768"/>
            <a:ext cx="2334725" cy="738656"/>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dirty="0"/>
              <a:t>Building or ship sold when finished, assume 12 months</a:t>
            </a:r>
          </a:p>
        </p:txBody>
      </p:sp>
      <p:sp>
        <p:nvSpPr>
          <p:cNvPr id="23" name="Line 14"/>
          <p:cNvSpPr>
            <a:spLocks noChangeShapeType="1"/>
          </p:cNvSpPr>
          <p:nvPr/>
        </p:nvSpPr>
        <p:spPr bwMode="blackWhite">
          <a:xfrm flipH="1">
            <a:off x="4851725" y="2276872"/>
            <a:ext cx="3152280" cy="0"/>
          </a:xfrm>
          <a:prstGeom prst="line">
            <a:avLst/>
          </a:prstGeom>
          <a:noFill/>
          <a:ln w="28575">
            <a:solidFill>
              <a:schemeClr val="accent4"/>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6" name="Text Box 11"/>
          <p:cNvSpPr txBox="1">
            <a:spLocks noChangeArrowheads="1"/>
          </p:cNvSpPr>
          <p:nvPr/>
        </p:nvSpPr>
        <p:spPr bwMode="blackWhite">
          <a:xfrm>
            <a:off x="4887937" y="4179832"/>
            <a:ext cx="1415505" cy="307768"/>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dirty="0"/>
              <a:t>Istisna contract</a:t>
            </a:r>
          </a:p>
        </p:txBody>
      </p:sp>
      <p:sp>
        <p:nvSpPr>
          <p:cNvPr id="5" name="Up-Down Arrow 4"/>
          <p:cNvSpPr/>
          <p:nvPr/>
        </p:nvSpPr>
        <p:spPr>
          <a:xfrm>
            <a:off x="4583833" y="3064384"/>
            <a:ext cx="312686" cy="1850675"/>
          </a:xfrm>
          <a:prstGeom prst="upDownArrow">
            <a:avLst/>
          </a:prstGeom>
          <a:noFill/>
          <a:ln>
            <a:solidFill>
              <a:srgbClr val="FFC000"/>
            </a:solidFill>
          </a:ln>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5" name="Up-Down Arrow 24"/>
          <p:cNvSpPr/>
          <p:nvPr/>
        </p:nvSpPr>
        <p:spPr>
          <a:xfrm rot="5400000">
            <a:off x="6271523" y="1309268"/>
            <a:ext cx="312686" cy="3224699"/>
          </a:xfrm>
          <a:prstGeom prst="upDownArrow">
            <a:avLst/>
          </a:prstGeom>
          <a:noFill/>
          <a:ln>
            <a:solidFill>
              <a:srgbClr val="FFC000"/>
            </a:solidFill>
          </a:ln>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7" name="Text Box 11"/>
          <p:cNvSpPr txBox="1">
            <a:spLocks noChangeArrowheads="1"/>
          </p:cNvSpPr>
          <p:nvPr/>
        </p:nvSpPr>
        <p:spPr bwMode="blackWhite">
          <a:xfrm>
            <a:off x="5505989" y="3084703"/>
            <a:ext cx="2271215" cy="307768"/>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dirty="0"/>
              <a:t>Second istisna contract</a:t>
            </a:r>
          </a:p>
        </p:txBody>
      </p:sp>
      <p:sp>
        <p:nvSpPr>
          <p:cNvPr id="28" name="Text Box 10"/>
          <p:cNvSpPr txBox="1">
            <a:spLocks noChangeArrowheads="1"/>
          </p:cNvSpPr>
          <p:nvPr/>
        </p:nvSpPr>
        <p:spPr bwMode="blackWhite">
          <a:xfrm>
            <a:off x="4896519" y="2369835"/>
            <a:ext cx="2844708" cy="276991"/>
          </a:xfrm>
          <a:prstGeom prst="rect">
            <a:avLst/>
          </a:prstGeom>
          <a:noFill/>
          <a:ln w="9525" algn="ctr">
            <a:noFill/>
            <a:miter lim="800000"/>
            <a:headEnd/>
            <a:tailEnd/>
          </a:ln>
        </p:spPr>
        <p:txBody>
          <a:bodyPr wrap="square" lIns="91431" tIns="45716" rIns="91431" bIns="45716">
            <a:spAutoFit/>
          </a:bodyPr>
          <a:lstStyle>
            <a:defPPr>
              <a:defRPr lang="en-US"/>
            </a:defPPr>
            <a:lvl1pPr algn="ctr">
              <a:spcBef>
                <a:spcPct val="50000"/>
              </a:spcBef>
              <a:defRPr sz="1400">
                <a:solidFill>
                  <a:srgbClr val="000000"/>
                </a:solidFill>
              </a:defRPr>
            </a:lvl1pPr>
          </a:lstStyle>
          <a:p>
            <a:pPr algn="l"/>
            <a:r>
              <a:rPr lang="en-GB" sz="1200" dirty="0"/>
              <a:t>105 paid in 12 months time</a:t>
            </a:r>
          </a:p>
        </p:txBody>
      </p:sp>
      <p:sp>
        <p:nvSpPr>
          <p:cNvPr id="2" name="TextBox 1"/>
          <p:cNvSpPr txBox="1"/>
          <p:nvPr/>
        </p:nvSpPr>
        <p:spPr>
          <a:xfrm>
            <a:off x="7680176" y="3392471"/>
            <a:ext cx="2448272" cy="1600438"/>
          </a:xfrm>
          <a:prstGeom prst="rect">
            <a:avLst/>
          </a:prstGeom>
          <a:noFill/>
          <a:ln w="38100">
            <a:solidFill>
              <a:srgbClr val="FF0000"/>
            </a:solidFill>
          </a:ln>
        </p:spPr>
        <p:txBody>
          <a:bodyPr wrap="square" rtlCol="0">
            <a:spAutoFit/>
          </a:bodyPr>
          <a:lstStyle/>
          <a:p>
            <a:r>
              <a:rPr lang="en-GB" sz="1400" dirty="0"/>
              <a:t>Note: Here the istisna contracts run for only 12 months. In practice likely to be for longer. Price paid under second contract set to give appropriate profit rate to bank.</a:t>
            </a:r>
          </a:p>
        </p:txBody>
      </p:sp>
      <p:sp>
        <p:nvSpPr>
          <p:cNvPr id="29" name="TextBox 28"/>
          <p:cNvSpPr txBox="1"/>
          <p:nvPr/>
        </p:nvSpPr>
        <p:spPr>
          <a:xfrm>
            <a:off x="7680176" y="5228459"/>
            <a:ext cx="2448272" cy="1384995"/>
          </a:xfrm>
          <a:prstGeom prst="rect">
            <a:avLst/>
          </a:prstGeom>
          <a:noFill/>
          <a:ln w="38100">
            <a:solidFill>
              <a:srgbClr val="FF0000"/>
            </a:solidFill>
          </a:ln>
        </p:spPr>
        <p:txBody>
          <a:bodyPr wrap="square" rtlCol="0">
            <a:spAutoFit/>
          </a:bodyPr>
          <a:lstStyle/>
          <a:p>
            <a:r>
              <a:rPr lang="en-GB" sz="1400" dirty="0"/>
              <a:t>Note: As an alternative to the second istisna contract, there could be a wad given by the Customer, promising to purchase the building when finished.</a:t>
            </a:r>
          </a:p>
        </p:txBody>
      </p:sp>
      <p:sp>
        <p:nvSpPr>
          <p:cNvPr id="22" name="Freeform 21"/>
          <p:cNvSpPr/>
          <p:nvPr/>
        </p:nvSpPr>
        <p:spPr>
          <a:xfrm rot="19692466">
            <a:off x="1360827" y="2765594"/>
            <a:ext cx="7407720" cy="668216"/>
          </a:xfrm>
          <a:custGeom>
            <a:avLst/>
            <a:gdLst>
              <a:gd name="connsiteX0" fmla="*/ 0 w 8634169"/>
              <a:gd name="connsiteY0" fmla="*/ 316523 h 668216"/>
              <a:gd name="connsiteX1" fmla="*/ 35169 w 8634169"/>
              <a:gd name="connsiteY1" fmla="*/ 272562 h 668216"/>
              <a:gd name="connsiteX2" fmla="*/ 52754 w 8634169"/>
              <a:gd name="connsiteY2" fmla="*/ 246185 h 668216"/>
              <a:gd name="connsiteX3" fmla="*/ 79131 w 8634169"/>
              <a:gd name="connsiteY3" fmla="*/ 228600 h 668216"/>
              <a:gd name="connsiteX4" fmla="*/ 131885 w 8634169"/>
              <a:gd name="connsiteY4" fmla="*/ 193431 h 668216"/>
              <a:gd name="connsiteX5" fmla="*/ 211015 w 8634169"/>
              <a:gd name="connsiteY5" fmla="*/ 140677 h 668216"/>
              <a:gd name="connsiteX6" fmla="*/ 263769 w 8634169"/>
              <a:gd name="connsiteY6" fmla="*/ 123093 h 668216"/>
              <a:gd name="connsiteX7" fmla="*/ 342900 w 8634169"/>
              <a:gd name="connsiteY7" fmla="*/ 87923 h 668216"/>
              <a:gd name="connsiteX8" fmla="*/ 448408 w 8634169"/>
              <a:gd name="connsiteY8" fmla="*/ 52754 h 668216"/>
              <a:gd name="connsiteX9" fmla="*/ 483577 w 8634169"/>
              <a:gd name="connsiteY9" fmla="*/ 43962 h 668216"/>
              <a:gd name="connsiteX10" fmla="*/ 536331 w 8634169"/>
              <a:gd name="connsiteY10" fmla="*/ 26377 h 668216"/>
              <a:gd name="connsiteX11" fmla="*/ 562708 w 8634169"/>
              <a:gd name="connsiteY11" fmla="*/ 17585 h 668216"/>
              <a:gd name="connsiteX12" fmla="*/ 835269 w 8634169"/>
              <a:gd name="connsiteY12" fmla="*/ 26377 h 668216"/>
              <a:gd name="connsiteX13" fmla="*/ 931985 w 8634169"/>
              <a:gd name="connsiteY13" fmla="*/ 52754 h 668216"/>
              <a:gd name="connsiteX14" fmla="*/ 1019908 w 8634169"/>
              <a:gd name="connsiteY14" fmla="*/ 70339 h 668216"/>
              <a:gd name="connsiteX15" fmla="*/ 1046285 w 8634169"/>
              <a:gd name="connsiteY15" fmla="*/ 79131 h 668216"/>
              <a:gd name="connsiteX16" fmla="*/ 1081454 w 8634169"/>
              <a:gd name="connsiteY16" fmla="*/ 87923 h 668216"/>
              <a:gd name="connsiteX17" fmla="*/ 1107831 w 8634169"/>
              <a:gd name="connsiteY17" fmla="*/ 105508 h 668216"/>
              <a:gd name="connsiteX18" fmla="*/ 1186961 w 8634169"/>
              <a:gd name="connsiteY18" fmla="*/ 131885 h 668216"/>
              <a:gd name="connsiteX19" fmla="*/ 1213338 w 8634169"/>
              <a:gd name="connsiteY19" fmla="*/ 140677 h 668216"/>
              <a:gd name="connsiteX20" fmla="*/ 1239715 w 8634169"/>
              <a:gd name="connsiteY20" fmla="*/ 149469 h 668216"/>
              <a:gd name="connsiteX21" fmla="*/ 1318846 w 8634169"/>
              <a:gd name="connsiteY21" fmla="*/ 193431 h 668216"/>
              <a:gd name="connsiteX22" fmla="*/ 1362808 w 8634169"/>
              <a:gd name="connsiteY22" fmla="*/ 228600 h 668216"/>
              <a:gd name="connsiteX23" fmla="*/ 1380392 w 8634169"/>
              <a:gd name="connsiteY23" fmla="*/ 254977 h 668216"/>
              <a:gd name="connsiteX24" fmla="*/ 1406769 w 8634169"/>
              <a:gd name="connsiteY24" fmla="*/ 272562 h 668216"/>
              <a:gd name="connsiteX25" fmla="*/ 1441938 w 8634169"/>
              <a:gd name="connsiteY25" fmla="*/ 307731 h 668216"/>
              <a:gd name="connsiteX26" fmla="*/ 1485900 w 8634169"/>
              <a:gd name="connsiteY26" fmla="*/ 325316 h 668216"/>
              <a:gd name="connsiteX27" fmla="*/ 1556238 w 8634169"/>
              <a:gd name="connsiteY27" fmla="*/ 360485 h 668216"/>
              <a:gd name="connsiteX28" fmla="*/ 1582615 w 8634169"/>
              <a:gd name="connsiteY28" fmla="*/ 369277 h 668216"/>
              <a:gd name="connsiteX29" fmla="*/ 1644161 w 8634169"/>
              <a:gd name="connsiteY29" fmla="*/ 395654 h 668216"/>
              <a:gd name="connsiteX30" fmla="*/ 1723292 w 8634169"/>
              <a:gd name="connsiteY30" fmla="*/ 448408 h 668216"/>
              <a:gd name="connsiteX31" fmla="*/ 1776046 w 8634169"/>
              <a:gd name="connsiteY31" fmla="*/ 483577 h 668216"/>
              <a:gd name="connsiteX32" fmla="*/ 1811215 w 8634169"/>
              <a:gd name="connsiteY32" fmla="*/ 501162 h 668216"/>
              <a:gd name="connsiteX33" fmla="*/ 1863969 w 8634169"/>
              <a:gd name="connsiteY33" fmla="*/ 536331 h 668216"/>
              <a:gd name="connsiteX34" fmla="*/ 1890346 w 8634169"/>
              <a:gd name="connsiteY34" fmla="*/ 562708 h 668216"/>
              <a:gd name="connsiteX35" fmla="*/ 1916723 w 8634169"/>
              <a:gd name="connsiteY35" fmla="*/ 571500 h 668216"/>
              <a:gd name="connsiteX36" fmla="*/ 1943100 w 8634169"/>
              <a:gd name="connsiteY36" fmla="*/ 589085 h 668216"/>
              <a:gd name="connsiteX37" fmla="*/ 1995854 w 8634169"/>
              <a:gd name="connsiteY37" fmla="*/ 606669 h 668216"/>
              <a:gd name="connsiteX38" fmla="*/ 2022231 w 8634169"/>
              <a:gd name="connsiteY38" fmla="*/ 624254 h 668216"/>
              <a:gd name="connsiteX39" fmla="*/ 2101361 w 8634169"/>
              <a:gd name="connsiteY39" fmla="*/ 650631 h 668216"/>
              <a:gd name="connsiteX40" fmla="*/ 2127738 w 8634169"/>
              <a:gd name="connsiteY40" fmla="*/ 659423 h 668216"/>
              <a:gd name="connsiteX41" fmla="*/ 2154115 w 8634169"/>
              <a:gd name="connsiteY41" fmla="*/ 668216 h 668216"/>
              <a:gd name="connsiteX42" fmla="*/ 2391508 w 8634169"/>
              <a:gd name="connsiteY42" fmla="*/ 659423 h 668216"/>
              <a:gd name="connsiteX43" fmla="*/ 2470638 w 8634169"/>
              <a:gd name="connsiteY43" fmla="*/ 633046 h 668216"/>
              <a:gd name="connsiteX44" fmla="*/ 2497015 w 8634169"/>
              <a:gd name="connsiteY44" fmla="*/ 624254 h 668216"/>
              <a:gd name="connsiteX45" fmla="*/ 2576146 w 8634169"/>
              <a:gd name="connsiteY45" fmla="*/ 580293 h 668216"/>
              <a:gd name="connsiteX46" fmla="*/ 2602523 w 8634169"/>
              <a:gd name="connsiteY46" fmla="*/ 553916 h 668216"/>
              <a:gd name="connsiteX47" fmla="*/ 2637692 w 8634169"/>
              <a:gd name="connsiteY47" fmla="*/ 536331 h 668216"/>
              <a:gd name="connsiteX48" fmla="*/ 2690446 w 8634169"/>
              <a:gd name="connsiteY48" fmla="*/ 501162 h 668216"/>
              <a:gd name="connsiteX49" fmla="*/ 2751992 w 8634169"/>
              <a:gd name="connsiteY49" fmla="*/ 457200 h 668216"/>
              <a:gd name="connsiteX50" fmla="*/ 2804746 w 8634169"/>
              <a:gd name="connsiteY50" fmla="*/ 404446 h 668216"/>
              <a:gd name="connsiteX51" fmla="*/ 2831123 w 8634169"/>
              <a:gd name="connsiteY51" fmla="*/ 378069 h 668216"/>
              <a:gd name="connsiteX52" fmla="*/ 2857500 w 8634169"/>
              <a:gd name="connsiteY52" fmla="*/ 369277 h 668216"/>
              <a:gd name="connsiteX53" fmla="*/ 2875085 w 8634169"/>
              <a:gd name="connsiteY53" fmla="*/ 342900 h 668216"/>
              <a:gd name="connsiteX54" fmla="*/ 2936631 w 8634169"/>
              <a:gd name="connsiteY54" fmla="*/ 298939 h 668216"/>
              <a:gd name="connsiteX55" fmla="*/ 2954215 w 8634169"/>
              <a:gd name="connsiteY55" fmla="*/ 272562 h 668216"/>
              <a:gd name="connsiteX56" fmla="*/ 3006969 w 8634169"/>
              <a:gd name="connsiteY56" fmla="*/ 237393 h 668216"/>
              <a:gd name="connsiteX57" fmla="*/ 3033346 w 8634169"/>
              <a:gd name="connsiteY57" fmla="*/ 219808 h 668216"/>
              <a:gd name="connsiteX58" fmla="*/ 3068515 w 8634169"/>
              <a:gd name="connsiteY58" fmla="*/ 211016 h 668216"/>
              <a:gd name="connsiteX59" fmla="*/ 3103685 w 8634169"/>
              <a:gd name="connsiteY59" fmla="*/ 193431 h 668216"/>
              <a:gd name="connsiteX60" fmla="*/ 3130061 w 8634169"/>
              <a:gd name="connsiteY60" fmla="*/ 175846 h 668216"/>
              <a:gd name="connsiteX61" fmla="*/ 3217985 w 8634169"/>
              <a:gd name="connsiteY61" fmla="*/ 149469 h 668216"/>
              <a:gd name="connsiteX62" fmla="*/ 3261946 w 8634169"/>
              <a:gd name="connsiteY62" fmla="*/ 140677 h 668216"/>
              <a:gd name="connsiteX63" fmla="*/ 3314700 w 8634169"/>
              <a:gd name="connsiteY63" fmla="*/ 123093 h 668216"/>
              <a:gd name="connsiteX64" fmla="*/ 3341077 w 8634169"/>
              <a:gd name="connsiteY64" fmla="*/ 105508 h 668216"/>
              <a:gd name="connsiteX65" fmla="*/ 3367454 w 8634169"/>
              <a:gd name="connsiteY65" fmla="*/ 96716 h 668216"/>
              <a:gd name="connsiteX66" fmla="*/ 3420208 w 8634169"/>
              <a:gd name="connsiteY66" fmla="*/ 61546 h 668216"/>
              <a:gd name="connsiteX67" fmla="*/ 3472961 w 8634169"/>
              <a:gd name="connsiteY67" fmla="*/ 43962 h 668216"/>
              <a:gd name="connsiteX68" fmla="*/ 3534508 w 8634169"/>
              <a:gd name="connsiteY68" fmla="*/ 17585 h 668216"/>
              <a:gd name="connsiteX69" fmla="*/ 3596054 w 8634169"/>
              <a:gd name="connsiteY69" fmla="*/ 0 h 668216"/>
              <a:gd name="connsiteX70" fmla="*/ 3763108 w 8634169"/>
              <a:gd name="connsiteY70" fmla="*/ 8793 h 668216"/>
              <a:gd name="connsiteX71" fmla="*/ 3815861 w 8634169"/>
              <a:gd name="connsiteY71" fmla="*/ 26377 h 668216"/>
              <a:gd name="connsiteX72" fmla="*/ 3851031 w 8634169"/>
              <a:gd name="connsiteY72" fmla="*/ 52754 h 668216"/>
              <a:gd name="connsiteX73" fmla="*/ 3877408 w 8634169"/>
              <a:gd name="connsiteY73" fmla="*/ 61546 h 668216"/>
              <a:gd name="connsiteX74" fmla="*/ 3912577 w 8634169"/>
              <a:gd name="connsiteY74" fmla="*/ 79131 h 668216"/>
              <a:gd name="connsiteX75" fmla="*/ 3938954 w 8634169"/>
              <a:gd name="connsiteY75" fmla="*/ 96716 h 668216"/>
              <a:gd name="connsiteX76" fmla="*/ 3991708 w 8634169"/>
              <a:gd name="connsiteY76" fmla="*/ 114300 h 668216"/>
              <a:gd name="connsiteX77" fmla="*/ 4044461 w 8634169"/>
              <a:gd name="connsiteY77" fmla="*/ 149469 h 668216"/>
              <a:gd name="connsiteX78" fmla="*/ 4070838 w 8634169"/>
              <a:gd name="connsiteY78" fmla="*/ 158262 h 668216"/>
              <a:gd name="connsiteX79" fmla="*/ 4097215 w 8634169"/>
              <a:gd name="connsiteY79" fmla="*/ 175846 h 668216"/>
              <a:gd name="connsiteX80" fmla="*/ 4158761 w 8634169"/>
              <a:gd name="connsiteY80" fmla="*/ 193431 h 668216"/>
              <a:gd name="connsiteX81" fmla="*/ 4193931 w 8634169"/>
              <a:gd name="connsiteY81" fmla="*/ 211016 h 668216"/>
              <a:gd name="connsiteX82" fmla="*/ 4220308 w 8634169"/>
              <a:gd name="connsiteY82" fmla="*/ 228600 h 668216"/>
              <a:gd name="connsiteX83" fmla="*/ 4246685 w 8634169"/>
              <a:gd name="connsiteY83" fmla="*/ 237393 h 668216"/>
              <a:gd name="connsiteX84" fmla="*/ 4273061 w 8634169"/>
              <a:gd name="connsiteY84" fmla="*/ 263769 h 668216"/>
              <a:gd name="connsiteX85" fmla="*/ 4290646 w 8634169"/>
              <a:gd name="connsiteY85" fmla="*/ 290146 h 668216"/>
              <a:gd name="connsiteX86" fmla="*/ 4352192 w 8634169"/>
              <a:gd name="connsiteY86" fmla="*/ 316523 h 668216"/>
              <a:gd name="connsiteX87" fmla="*/ 4404946 w 8634169"/>
              <a:gd name="connsiteY87" fmla="*/ 351693 h 668216"/>
              <a:gd name="connsiteX88" fmla="*/ 4448908 w 8634169"/>
              <a:gd name="connsiteY88" fmla="*/ 395654 h 668216"/>
              <a:gd name="connsiteX89" fmla="*/ 4519246 w 8634169"/>
              <a:gd name="connsiteY89" fmla="*/ 457200 h 668216"/>
              <a:gd name="connsiteX90" fmla="*/ 4545623 w 8634169"/>
              <a:gd name="connsiteY90" fmla="*/ 465993 h 668216"/>
              <a:gd name="connsiteX91" fmla="*/ 4598377 w 8634169"/>
              <a:gd name="connsiteY91" fmla="*/ 501162 h 668216"/>
              <a:gd name="connsiteX92" fmla="*/ 4624754 w 8634169"/>
              <a:gd name="connsiteY92" fmla="*/ 518746 h 668216"/>
              <a:gd name="connsiteX93" fmla="*/ 4659923 w 8634169"/>
              <a:gd name="connsiteY93" fmla="*/ 527539 h 668216"/>
              <a:gd name="connsiteX94" fmla="*/ 4739054 w 8634169"/>
              <a:gd name="connsiteY94" fmla="*/ 553916 h 668216"/>
              <a:gd name="connsiteX95" fmla="*/ 4765431 w 8634169"/>
              <a:gd name="connsiteY95" fmla="*/ 571500 h 668216"/>
              <a:gd name="connsiteX96" fmla="*/ 4818185 w 8634169"/>
              <a:gd name="connsiteY96" fmla="*/ 589085 h 668216"/>
              <a:gd name="connsiteX97" fmla="*/ 4897315 w 8634169"/>
              <a:gd name="connsiteY97" fmla="*/ 615462 h 668216"/>
              <a:gd name="connsiteX98" fmla="*/ 4985238 w 8634169"/>
              <a:gd name="connsiteY98" fmla="*/ 633046 h 668216"/>
              <a:gd name="connsiteX99" fmla="*/ 5090746 w 8634169"/>
              <a:gd name="connsiteY99" fmla="*/ 624254 h 668216"/>
              <a:gd name="connsiteX100" fmla="*/ 5143500 w 8634169"/>
              <a:gd name="connsiteY100" fmla="*/ 589085 h 668216"/>
              <a:gd name="connsiteX101" fmla="*/ 5222631 w 8634169"/>
              <a:gd name="connsiteY101" fmla="*/ 536331 h 668216"/>
              <a:gd name="connsiteX102" fmla="*/ 5275385 w 8634169"/>
              <a:gd name="connsiteY102" fmla="*/ 518746 h 668216"/>
              <a:gd name="connsiteX103" fmla="*/ 5328138 w 8634169"/>
              <a:gd name="connsiteY103" fmla="*/ 509954 h 668216"/>
              <a:gd name="connsiteX104" fmla="*/ 5389685 w 8634169"/>
              <a:gd name="connsiteY104" fmla="*/ 492369 h 668216"/>
              <a:gd name="connsiteX105" fmla="*/ 5468815 w 8634169"/>
              <a:gd name="connsiteY105" fmla="*/ 474785 h 668216"/>
              <a:gd name="connsiteX106" fmla="*/ 5521569 w 8634169"/>
              <a:gd name="connsiteY106" fmla="*/ 457200 h 668216"/>
              <a:gd name="connsiteX107" fmla="*/ 5547946 w 8634169"/>
              <a:gd name="connsiteY107" fmla="*/ 448408 h 668216"/>
              <a:gd name="connsiteX108" fmla="*/ 5583115 w 8634169"/>
              <a:gd name="connsiteY108" fmla="*/ 439616 h 668216"/>
              <a:gd name="connsiteX109" fmla="*/ 5635869 w 8634169"/>
              <a:gd name="connsiteY109" fmla="*/ 422031 h 668216"/>
              <a:gd name="connsiteX110" fmla="*/ 5706208 w 8634169"/>
              <a:gd name="connsiteY110" fmla="*/ 404446 h 668216"/>
              <a:gd name="connsiteX111" fmla="*/ 5732585 w 8634169"/>
              <a:gd name="connsiteY111" fmla="*/ 386862 h 668216"/>
              <a:gd name="connsiteX112" fmla="*/ 5750169 w 8634169"/>
              <a:gd name="connsiteY112" fmla="*/ 360485 h 668216"/>
              <a:gd name="connsiteX113" fmla="*/ 5776546 w 8634169"/>
              <a:gd name="connsiteY113" fmla="*/ 307731 h 668216"/>
              <a:gd name="connsiteX114" fmla="*/ 5829300 w 8634169"/>
              <a:gd name="connsiteY114" fmla="*/ 281354 h 668216"/>
              <a:gd name="connsiteX115" fmla="*/ 5855677 w 8634169"/>
              <a:gd name="connsiteY115" fmla="*/ 263769 h 668216"/>
              <a:gd name="connsiteX116" fmla="*/ 5873261 w 8634169"/>
              <a:gd name="connsiteY116" fmla="*/ 237393 h 668216"/>
              <a:gd name="connsiteX117" fmla="*/ 5899638 w 8634169"/>
              <a:gd name="connsiteY117" fmla="*/ 228600 h 668216"/>
              <a:gd name="connsiteX118" fmla="*/ 5917223 w 8634169"/>
              <a:gd name="connsiteY118" fmla="*/ 202223 h 668216"/>
              <a:gd name="connsiteX119" fmla="*/ 5943600 w 8634169"/>
              <a:gd name="connsiteY119" fmla="*/ 193431 h 668216"/>
              <a:gd name="connsiteX120" fmla="*/ 5996354 w 8634169"/>
              <a:gd name="connsiteY120" fmla="*/ 158262 h 668216"/>
              <a:gd name="connsiteX121" fmla="*/ 6022731 w 8634169"/>
              <a:gd name="connsiteY121" fmla="*/ 140677 h 668216"/>
              <a:gd name="connsiteX122" fmla="*/ 6049108 w 8634169"/>
              <a:gd name="connsiteY122" fmla="*/ 114300 h 668216"/>
              <a:gd name="connsiteX123" fmla="*/ 6075485 w 8634169"/>
              <a:gd name="connsiteY123" fmla="*/ 105508 h 668216"/>
              <a:gd name="connsiteX124" fmla="*/ 6128238 w 8634169"/>
              <a:gd name="connsiteY124" fmla="*/ 70339 h 668216"/>
              <a:gd name="connsiteX125" fmla="*/ 6198577 w 8634169"/>
              <a:gd name="connsiteY125" fmla="*/ 52754 h 668216"/>
              <a:gd name="connsiteX126" fmla="*/ 6224954 w 8634169"/>
              <a:gd name="connsiteY126" fmla="*/ 43962 h 668216"/>
              <a:gd name="connsiteX127" fmla="*/ 6409592 w 8634169"/>
              <a:gd name="connsiteY127" fmla="*/ 35169 h 668216"/>
              <a:gd name="connsiteX128" fmla="*/ 6506308 w 8634169"/>
              <a:gd name="connsiteY128" fmla="*/ 26377 h 668216"/>
              <a:gd name="connsiteX129" fmla="*/ 6734908 w 8634169"/>
              <a:gd name="connsiteY129" fmla="*/ 43962 h 668216"/>
              <a:gd name="connsiteX130" fmla="*/ 6814038 w 8634169"/>
              <a:gd name="connsiteY130" fmla="*/ 70339 h 668216"/>
              <a:gd name="connsiteX131" fmla="*/ 6840415 w 8634169"/>
              <a:gd name="connsiteY131" fmla="*/ 79131 h 668216"/>
              <a:gd name="connsiteX132" fmla="*/ 6893169 w 8634169"/>
              <a:gd name="connsiteY132" fmla="*/ 105508 h 668216"/>
              <a:gd name="connsiteX133" fmla="*/ 6919546 w 8634169"/>
              <a:gd name="connsiteY133" fmla="*/ 123093 h 668216"/>
              <a:gd name="connsiteX134" fmla="*/ 6945923 w 8634169"/>
              <a:gd name="connsiteY134" fmla="*/ 131885 h 668216"/>
              <a:gd name="connsiteX135" fmla="*/ 6981092 w 8634169"/>
              <a:gd name="connsiteY135" fmla="*/ 149469 h 668216"/>
              <a:gd name="connsiteX136" fmla="*/ 7016261 w 8634169"/>
              <a:gd name="connsiteY136" fmla="*/ 158262 h 668216"/>
              <a:gd name="connsiteX137" fmla="*/ 7042638 w 8634169"/>
              <a:gd name="connsiteY137" fmla="*/ 167054 h 668216"/>
              <a:gd name="connsiteX138" fmla="*/ 7095392 w 8634169"/>
              <a:gd name="connsiteY138" fmla="*/ 202223 h 668216"/>
              <a:gd name="connsiteX139" fmla="*/ 7121769 w 8634169"/>
              <a:gd name="connsiteY139" fmla="*/ 211016 h 668216"/>
              <a:gd name="connsiteX140" fmla="*/ 7200900 w 8634169"/>
              <a:gd name="connsiteY140" fmla="*/ 254977 h 668216"/>
              <a:gd name="connsiteX141" fmla="*/ 7236069 w 8634169"/>
              <a:gd name="connsiteY141" fmla="*/ 307731 h 668216"/>
              <a:gd name="connsiteX142" fmla="*/ 7262446 w 8634169"/>
              <a:gd name="connsiteY142" fmla="*/ 334108 h 668216"/>
              <a:gd name="connsiteX143" fmla="*/ 7323992 w 8634169"/>
              <a:gd name="connsiteY143" fmla="*/ 404446 h 668216"/>
              <a:gd name="connsiteX144" fmla="*/ 7367954 w 8634169"/>
              <a:gd name="connsiteY144" fmla="*/ 439616 h 668216"/>
              <a:gd name="connsiteX145" fmla="*/ 7385538 w 8634169"/>
              <a:gd name="connsiteY145" fmla="*/ 465993 h 668216"/>
              <a:gd name="connsiteX146" fmla="*/ 7438292 w 8634169"/>
              <a:gd name="connsiteY146" fmla="*/ 501162 h 668216"/>
              <a:gd name="connsiteX147" fmla="*/ 7455877 w 8634169"/>
              <a:gd name="connsiteY147" fmla="*/ 527539 h 668216"/>
              <a:gd name="connsiteX148" fmla="*/ 7482254 w 8634169"/>
              <a:gd name="connsiteY148" fmla="*/ 536331 h 668216"/>
              <a:gd name="connsiteX149" fmla="*/ 7535008 w 8634169"/>
              <a:gd name="connsiteY149" fmla="*/ 562708 h 668216"/>
              <a:gd name="connsiteX150" fmla="*/ 7561385 w 8634169"/>
              <a:gd name="connsiteY150" fmla="*/ 580293 h 668216"/>
              <a:gd name="connsiteX151" fmla="*/ 7614138 w 8634169"/>
              <a:gd name="connsiteY151" fmla="*/ 597877 h 668216"/>
              <a:gd name="connsiteX152" fmla="*/ 7710854 w 8634169"/>
              <a:gd name="connsiteY152" fmla="*/ 624254 h 668216"/>
              <a:gd name="connsiteX153" fmla="*/ 7842738 w 8634169"/>
              <a:gd name="connsiteY153" fmla="*/ 650631 h 668216"/>
              <a:gd name="connsiteX154" fmla="*/ 8106508 w 8634169"/>
              <a:gd name="connsiteY154" fmla="*/ 650631 h 668216"/>
              <a:gd name="connsiteX155" fmla="*/ 8185638 w 8634169"/>
              <a:gd name="connsiteY155" fmla="*/ 615462 h 668216"/>
              <a:gd name="connsiteX156" fmla="*/ 8273561 w 8634169"/>
              <a:gd name="connsiteY156" fmla="*/ 589085 h 668216"/>
              <a:gd name="connsiteX157" fmla="*/ 8308731 w 8634169"/>
              <a:gd name="connsiteY157" fmla="*/ 571500 h 668216"/>
              <a:gd name="connsiteX158" fmla="*/ 8343900 w 8634169"/>
              <a:gd name="connsiteY158" fmla="*/ 562708 h 668216"/>
              <a:gd name="connsiteX159" fmla="*/ 8370277 w 8634169"/>
              <a:gd name="connsiteY159" fmla="*/ 553916 h 668216"/>
              <a:gd name="connsiteX160" fmla="*/ 8449408 w 8634169"/>
              <a:gd name="connsiteY160" fmla="*/ 536331 h 668216"/>
              <a:gd name="connsiteX161" fmla="*/ 8484577 w 8634169"/>
              <a:gd name="connsiteY161" fmla="*/ 527539 h 668216"/>
              <a:gd name="connsiteX162" fmla="*/ 8510954 w 8634169"/>
              <a:gd name="connsiteY162" fmla="*/ 509954 h 668216"/>
              <a:gd name="connsiteX163" fmla="*/ 8537331 w 8634169"/>
              <a:gd name="connsiteY163" fmla="*/ 483577 h 668216"/>
              <a:gd name="connsiteX164" fmla="*/ 8563708 w 8634169"/>
              <a:gd name="connsiteY164" fmla="*/ 474785 h 668216"/>
              <a:gd name="connsiteX165" fmla="*/ 8590085 w 8634169"/>
              <a:gd name="connsiteY165" fmla="*/ 457200 h 668216"/>
              <a:gd name="connsiteX166" fmla="*/ 8625254 w 8634169"/>
              <a:gd name="connsiteY166" fmla="*/ 378069 h 668216"/>
              <a:gd name="connsiteX167" fmla="*/ 8634046 w 8634169"/>
              <a:gd name="connsiteY167" fmla="*/ 334108 h 668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8634169" h="668216">
                <a:moveTo>
                  <a:pt x="0" y="316523"/>
                </a:moveTo>
                <a:cubicBezTo>
                  <a:pt x="11723" y="301869"/>
                  <a:pt x="23909" y="287575"/>
                  <a:pt x="35169" y="272562"/>
                </a:cubicBezTo>
                <a:cubicBezTo>
                  <a:pt x="41509" y="264108"/>
                  <a:pt x="45282" y="253657"/>
                  <a:pt x="52754" y="246185"/>
                </a:cubicBezTo>
                <a:cubicBezTo>
                  <a:pt x="60226" y="238713"/>
                  <a:pt x="71013" y="235365"/>
                  <a:pt x="79131" y="228600"/>
                </a:cubicBezTo>
                <a:cubicBezTo>
                  <a:pt x="123037" y="192011"/>
                  <a:pt x="85531" y="208882"/>
                  <a:pt x="131885" y="193431"/>
                </a:cubicBezTo>
                <a:lnTo>
                  <a:pt x="211015" y="140677"/>
                </a:lnTo>
                <a:cubicBezTo>
                  <a:pt x="226438" y="130395"/>
                  <a:pt x="263769" y="123093"/>
                  <a:pt x="263769" y="123093"/>
                </a:cubicBezTo>
                <a:cubicBezTo>
                  <a:pt x="305568" y="95226"/>
                  <a:pt x="280122" y="108849"/>
                  <a:pt x="342900" y="87923"/>
                </a:cubicBezTo>
                <a:lnTo>
                  <a:pt x="448408" y="52754"/>
                </a:lnTo>
                <a:cubicBezTo>
                  <a:pt x="459872" y="48933"/>
                  <a:pt x="472003" y="47434"/>
                  <a:pt x="483577" y="43962"/>
                </a:cubicBezTo>
                <a:cubicBezTo>
                  <a:pt x="501331" y="38636"/>
                  <a:pt x="518746" y="32239"/>
                  <a:pt x="536331" y="26377"/>
                </a:cubicBezTo>
                <a:lnTo>
                  <a:pt x="562708" y="17585"/>
                </a:lnTo>
                <a:cubicBezTo>
                  <a:pt x="653562" y="20516"/>
                  <a:pt x="744508" y="21335"/>
                  <a:pt x="835269" y="26377"/>
                </a:cubicBezTo>
                <a:cubicBezTo>
                  <a:pt x="885084" y="29144"/>
                  <a:pt x="880338" y="42424"/>
                  <a:pt x="931985" y="52754"/>
                </a:cubicBezTo>
                <a:lnTo>
                  <a:pt x="1019908" y="70339"/>
                </a:lnTo>
                <a:cubicBezTo>
                  <a:pt x="1028996" y="72157"/>
                  <a:pt x="1037374" y="76585"/>
                  <a:pt x="1046285" y="79131"/>
                </a:cubicBezTo>
                <a:cubicBezTo>
                  <a:pt x="1057904" y="82451"/>
                  <a:pt x="1069731" y="84992"/>
                  <a:pt x="1081454" y="87923"/>
                </a:cubicBezTo>
                <a:cubicBezTo>
                  <a:pt x="1090246" y="93785"/>
                  <a:pt x="1098175" y="101216"/>
                  <a:pt x="1107831" y="105508"/>
                </a:cubicBezTo>
                <a:cubicBezTo>
                  <a:pt x="1107833" y="105509"/>
                  <a:pt x="1173771" y="127488"/>
                  <a:pt x="1186961" y="131885"/>
                </a:cubicBezTo>
                <a:lnTo>
                  <a:pt x="1213338" y="140677"/>
                </a:lnTo>
                <a:lnTo>
                  <a:pt x="1239715" y="149469"/>
                </a:lnTo>
                <a:cubicBezTo>
                  <a:pt x="1300180" y="189780"/>
                  <a:pt x="1272419" y="177956"/>
                  <a:pt x="1318846" y="193431"/>
                </a:cubicBezTo>
                <a:cubicBezTo>
                  <a:pt x="1369244" y="269027"/>
                  <a:pt x="1302136" y="180062"/>
                  <a:pt x="1362808" y="228600"/>
                </a:cubicBezTo>
                <a:cubicBezTo>
                  <a:pt x="1371059" y="235201"/>
                  <a:pt x="1372920" y="247505"/>
                  <a:pt x="1380392" y="254977"/>
                </a:cubicBezTo>
                <a:cubicBezTo>
                  <a:pt x="1387864" y="262449"/>
                  <a:pt x="1398746" y="265685"/>
                  <a:pt x="1406769" y="272562"/>
                </a:cubicBezTo>
                <a:cubicBezTo>
                  <a:pt x="1419357" y="283351"/>
                  <a:pt x="1428144" y="298535"/>
                  <a:pt x="1441938" y="307731"/>
                </a:cubicBezTo>
                <a:cubicBezTo>
                  <a:pt x="1455070" y="316486"/>
                  <a:pt x="1471570" y="318702"/>
                  <a:pt x="1485900" y="325316"/>
                </a:cubicBezTo>
                <a:cubicBezTo>
                  <a:pt x="1509701" y="336301"/>
                  <a:pt x="1531370" y="352196"/>
                  <a:pt x="1556238" y="360485"/>
                </a:cubicBezTo>
                <a:cubicBezTo>
                  <a:pt x="1565030" y="363416"/>
                  <a:pt x="1574096" y="365626"/>
                  <a:pt x="1582615" y="369277"/>
                </a:cubicBezTo>
                <a:cubicBezTo>
                  <a:pt x="1658672" y="401873"/>
                  <a:pt x="1582302" y="375034"/>
                  <a:pt x="1644161" y="395654"/>
                </a:cubicBezTo>
                <a:lnTo>
                  <a:pt x="1723292" y="448408"/>
                </a:lnTo>
                <a:cubicBezTo>
                  <a:pt x="1723299" y="448413"/>
                  <a:pt x="1776038" y="483573"/>
                  <a:pt x="1776046" y="483577"/>
                </a:cubicBezTo>
                <a:cubicBezTo>
                  <a:pt x="1787769" y="489439"/>
                  <a:pt x="1799976" y="494419"/>
                  <a:pt x="1811215" y="501162"/>
                </a:cubicBezTo>
                <a:cubicBezTo>
                  <a:pt x="1829337" y="512035"/>
                  <a:pt x="1849025" y="521387"/>
                  <a:pt x="1863969" y="536331"/>
                </a:cubicBezTo>
                <a:cubicBezTo>
                  <a:pt x="1872761" y="545123"/>
                  <a:pt x="1880000" y="555811"/>
                  <a:pt x="1890346" y="562708"/>
                </a:cubicBezTo>
                <a:cubicBezTo>
                  <a:pt x="1898057" y="567849"/>
                  <a:pt x="1907931" y="568569"/>
                  <a:pt x="1916723" y="571500"/>
                </a:cubicBezTo>
                <a:cubicBezTo>
                  <a:pt x="1925515" y="577362"/>
                  <a:pt x="1933444" y="584793"/>
                  <a:pt x="1943100" y="589085"/>
                </a:cubicBezTo>
                <a:cubicBezTo>
                  <a:pt x="1960038" y="596613"/>
                  <a:pt x="1995854" y="606669"/>
                  <a:pt x="1995854" y="606669"/>
                </a:cubicBezTo>
                <a:cubicBezTo>
                  <a:pt x="2004646" y="612531"/>
                  <a:pt x="2012575" y="619962"/>
                  <a:pt x="2022231" y="624254"/>
                </a:cubicBezTo>
                <a:cubicBezTo>
                  <a:pt x="2022233" y="624255"/>
                  <a:pt x="2088171" y="646234"/>
                  <a:pt x="2101361" y="650631"/>
                </a:cubicBezTo>
                <a:lnTo>
                  <a:pt x="2127738" y="659423"/>
                </a:lnTo>
                <a:lnTo>
                  <a:pt x="2154115" y="668216"/>
                </a:lnTo>
                <a:cubicBezTo>
                  <a:pt x="2233246" y="665285"/>
                  <a:pt x="2312648" y="666592"/>
                  <a:pt x="2391508" y="659423"/>
                </a:cubicBezTo>
                <a:cubicBezTo>
                  <a:pt x="2391518" y="659422"/>
                  <a:pt x="2457445" y="637444"/>
                  <a:pt x="2470638" y="633046"/>
                </a:cubicBezTo>
                <a:lnTo>
                  <a:pt x="2497015" y="624254"/>
                </a:lnTo>
                <a:cubicBezTo>
                  <a:pt x="2557480" y="583944"/>
                  <a:pt x="2529719" y="595768"/>
                  <a:pt x="2576146" y="580293"/>
                </a:cubicBezTo>
                <a:cubicBezTo>
                  <a:pt x="2584938" y="571501"/>
                  <a:pt x="2592405" y="561143"/>
                  <a:pt x="2602523" y="553916"/>
                </a:cubicBezTo>
                <a:cubicBezTo>
                  <a:pt x="2613188" y="546298"/>
                  <a:pt x="2626453" y="543074"/>
                  <a:pt x="2637692" y="536331"/>
                </a:cubicBezTo>
                <a:cubicBezTo>
                  <a:pt x="2655814" y="525458"/>
                  <a:pt x="2672861" y="512885"/>
                  <a:pt x="2690446" y="501162"/>
                </a:cubicBezTo>
                <a:cubicBezTo>
                  <a:pt x="2708792" y="488931"/>
                  <a:pt x="2736414" y="471220"/>
                  <a:pt x="2751992" y="457200"/>
                </a:cubicBezTo>
                <a:cubicBezTo>
                  <a:pt x="2770477" y="440564"/>
                  <a:pt x="2787161" y="422031"/>
                  <a:pt x="2804746" y="404446"/>
                </a:cubicBezTo>
                <a:cubicBezTo>
                  <a:pt x="2813538" y="395654"/>
                  <a:pt x="2819327" y="382001"/>
                  <a:pt x="2831123" y="378069"/>
                </a:cubicBezTo>
                <a:lnTo>
                  <a:pt x="2857500" y="369277"/>
                </a:lnTo>
                <a:cubicBezTo>
                  <a:pt x="2863362" y="360485"/>
                  <a:pt x="2867613" y="350372"/>
                  <a:pt x="2875085" y="342900"/>
                </a:cubicBezTo>
                <a:cubicBezTo>
                  <a:pt x="2885994" y="331991"/>
                  <a:pt x="2921651" y="308925"/>
                  <a:pt x="2936631" y="298939"/>
                </a:cubicBezTo>
                <a:cubicBezTo>
                  <a:pt x="2942492" y="290147"/>
                  <a:pt x="2946263" y="279520"/>
                  <a:pt x="2954215" y="272562"/>
                </a:cubicBezTo>
                <a:cubicBezTo>
                  <a:pt x="2970120" y="258645"/>
                  <a:pt x="2989384" y="249116"/>
                  <a:pt x="3006969" y="237393"/>
                </a:cubicBezTo>
                <a:lnTo>
                  <a:pt x="3033346" y="219808"/>
                </a:lnTo>
                <a:cubicBezTo>
                  <a:pt x="3043400" y="213105"/>
                  <a:pt x="3056792" y="213947"/>
                  <a:pt x="3068515" y="211016"/>
                </a:cubicBezTo>
                <a:cubicBezTo>
                  <a:pt x="3080238" y="205154"/>
                  <a:pt x="3092305" y="199934"/>
                  <a:pt x="3103685" y="193431"/>
                </a:cubicBezTo>
                <a:cubicBezTo>
                  <a:pt x="3112860" y="188188"/>
                  <a:pt x="3120405" y="180138"/>
                  <a:pt x="3130061" y="175846"/>
                </a:cubicBezTo>
                <a:cubicBezTo>
                  <a:pt x="3151971" y="166108"/>
                  <a:pt x="3192415" y="155151"/>
                  <a:pt x="3217985" y="149469"/>
                </a:cubicBezTo>
                <a:cubicBezTo>
                  <a:pt x="3232573" y="146227"/>
                  <a:pt x="3247529" y="144609"/>
                  <a:pt x="3261946" y="140677"/>
                </a:cubicBezTo>
                <a:cubicBezTo>
                  <a:pt x="3279829" y="135800"/>
                  <a:pt x="3314700" y="123093"/>
                  <a:pt x="3314700" y="123093"/>
                </a:cubicBezTo>
                <a:cubicBezTo>
                  <a:pt x="3323492" y="117231"/>
                  <a:pt x="3331625" y="110234"/>
                  <a:pt x="3341077" y="105508"/>
                </a:cubicBezTo>
                <a:cubicBezTo>
                  <a:pt x="3349366" y="101363"/>
                  <a:pt x="3359352" y="101217"/>
                  <a:pt x="3367454" y="96716"/>
                </a:cubicBezTo>
                <a:cubicBezTo>
                  <a:pt x="3385929" y="86452"/>
                  <a:pt x="3402623" y="73269"/>
                  <a:pt x="3420208" y="61546"/>
                </a:cubicBezTo>
                <a:cubicBezTo>
                  <a:pt x="3435630" y="51264"/>
                  <a:pt x="3455377" y="49823"/>
                  <a:pt x="3472961" y="43962"/>
                </a:cubicBezTo>
                <a:cubicBezTo>
                  <a:pt x="3534815" y="23344"/>
                  <a:pt x="3458461" y="50175"/>
                  <a:pt x="3534508" y="17585"/>
                </a:cubicBezTo>
                <a:cubicBezTo>
                  <a:pt x="3552164" y="10019"/>
                  <a:pt x="3578212" y="4461"/>
                  <a:pt x="3596054" y="0"/>
                </a:cubicBezTo>
                <a:cubicBezTo>
                  <a:pt x="3651739" y="2931"/>
                  <a:pt x="3707743" y="2149"/>
                  <a:pt x="3763108" y="8793"/>
                </a:cubicBezTo>
                <a:cubicBezTo>
                  <a:pt x="3781511" y="11001"/>
                  <a:pt x="3815861" y="26377"/>
                  <a:pt x="3815861" y="26377"/>
                </a:cubicBezTo>
                <a:cubicBezTo>
                  <a:pt x="3827584" y="35169"/>
                  <a:pt x="3838308" y="45484"/>
                  <a:pt x="3851031" y="52754"/>
                </a:cubicBezTo>
                <a:cubicBezTo>
                  <a:pt x="3859078" y="57352"/>
                  <a:pt x="3868889" y="57895"/>
                  <a:pt x="3877408" y="61546"/>
                </a:cubicBezTo>
                <a:cubicBezTo>
                  <a:pt x="3889455" y="66709"/>
                  <a:pt x="3901197" y="72628"/>
                  <a:pt x="3912577" y="79131"/>
                </a:cubicBezTo>
                <a:cubicBezTo>
                  <a:pt x="3921752" y="84374"/>
                  <a:pt x="3929298" y="92424"/>
                  <a:pt x="3938954" y="96716"/>
                </a:cubicBezTo>
                <a:cubicBezTo>
                  <a:pt x="3955892" y="104244"/>
                  <a:pt x="3991708" y="114300"/>
                  <a:pt x="3991708" y="114300"/>
                </a:cubicBezTo>
                <a:cubicBezTo>
                  <a:pt x="4009292" y="126023"/>
                  <a:pt x="4024412" y="142785"/>
                  <a:pt x="4044461" y="149469"/>
                </a:cubicBezTo>
                <a:cubicBezTo>
                  <a:pt x="4053253" y="152400"/>
                  <a:pt x="4062548" y="154117"/>
                  <a:pt x="4070838" y="158262"/>
                </a:cubicBezTo>
                <a:cubicBezTo>
                  <a:pt x="4080289" y="162988"/>
                  <a:pt x="4087764" y="171120"/>
                  <a:pt x="4097215" y="175846"/>
                </a:cubicBezTo>
                <a:cubicBezTo>
                  <a:pt x="4109833" y="182155"/>
                  <a:pt x="4147486" y="190612"/>
                  <a:pt x="4158761" y="193431"/>
                </a:cubicBezTo>
                <a:cubicBezTo>
                  <a:pt x="4170484" y="199293"/>
                  <a:pt x="4182551" y="204513"/>
                  <a:pt x="4193931" y="211016"/>
                </a:cubicBezTo>
                <a:cubicBezTo>
                  <a:pt x="4203106" y="216259"/>
                  <a:pt x="4210857" y="223874"/>
                  <a:pt x="4220308" y="228600"/>
                </a:cubicBezTo>
                <a:cubicBezTo>
                  <a:pt x="4228598" y="232745"/>
                  <a:pt x="4237893" y="234462"/>
                  <a:pt x="4246685" y="237393"/>
                </a:cubicBezTo>
                <a:cubicBezTo>
                  <a:pt x="4255477" y="246185"/>
                  <a:pt x="4265101" y="254217"/>
                  <a:pt x="4273061" y="263769"/>
                </a:cubicBezTo>
                <a:cubicBezTo>
                  <a:pt x="4279826" y="271887"/>
                  <a:pt x="4282528" y="283381"/>
                  <a:pt x="4290646" y="290146"/>
                </a:cubicBezTo>
                <a:cubicBezTo>
                  <a:pt x="4305134" y="302219"/>
                  <a:pt x="4333866" y="310415"/>
                  <a:pt x="4352192" y="316523"/>
                </a:cubicBezTo>
                <a:cubicBezTo>
                  <a:pt x="4369777" y="328246"/>
                  <a:pt x="4393222" y="334109"/>
                  <a:pt x="4404946" y="351693"/>
                </a:cubicBezTo>
                <a:cubicBezTo>
                  <a:pt x="4428393" y="386861"/>
                  <a:pt x="4413739" y="372207"/>
                  <a:pt x="4448908" y="395654"/>
                </a:cubicBezTo>
                <a:cubicBezTo>
                  <a:pt x="4478215" y="439616"/>
                  <a:pt x="4457700" y="416170"/>
                  <a:pt x="4519246" y="457200"/>
                </a:cubicBezTo>
                <a:cubicBezTo>
                  <a:pt x="4526957" y="462341"/>
                  <a:pt x="4537521" y="461492"/>
                  <a:pt x="4545623" y="465993"/>
                </a:cubicBezTo>
                <a:cubicBezTo>
                  <a:pt x="4564097" y="476257"/>
                  <a:pt x="4580792" y="489439"/>
                  <a:pt x="4598377" y="501162"/>
                </a:cubicBezTo>
                <a:lnTo>
                  <a:pt x="4624754" y="518746"/>
                </a:lnTo>
                <a:cubicBezTo>
                  <a:pt x="4634808" y="525449"/>
                  <a:pt x="4648349" y="524067"/>
                  <a:pt x="4659923" y="527539"/>
                </a:cubicBezTo>
                <a:cubicBezTo>
                  <a:pt x="4659993" y="527560"/>
                  <a:pt x="4725831" y="549508"/>
                  <a:pt x="4739054" y="553916"/>
                </a:cubicBezTo>
                <a:cubicBezTo>
                  <a:pt x="4749079" y="557258"/>
                  <a:pt x="4755775" y="567208"/>
                  <a:pt x="4765431" y="571500"/>
                </a:cubicBezTo>
                <a:cubicBezTo>
                  <a:pt x="4782369" y="579028"/>
                  <a:pt x="4800600" y="583223"/>
                  <a:pt x="4818185" y="589085"/>
                </a:cubicBezTo>
                <a:lnTo>
                  <a:pt x="4897315" y="615462"/>
                </a:lnTo>
                <a:cubicBezTo>
                  <a:pt x="4923539" y="624204"/>
                  <a:pt x="4959276" y="628719"/>
                  <a:pt x="4985238" y="633046"/>
                </a:cubicBezTo>
                <a:cubicBezTo>
                  <a:pt x="5020407" y="630115"/>
                  <a:pt x="5056742" y="633699"/>
                  <a:pt x="5090746" y="624254"/>
                </a:cubicBezTo>
                <a:cubicBezTo>
                  <a:pt x="5111109" y="618598"/>
                  <a:pt x="5125915" y="600808"/>
                  <a:pt x="5143500" y="589085"/>
                </a:cubicBezTo>
                <a:lnTo>
                  <a:pt x="5222631" y="536331"/>
                </a:lnTo>
                <a:cubicBezTo>
                  <a:pt x="5238054" y="526049"/>
                  <a:pt x="5257800" y="524608"/>
                  <a:pt x="5275385" y="518746"/>
                </a:cubicBezTo>
                <a:cubicBezTo>
                  <a:pt x="5292297" y="513109"/>
                  <a:pt x="5310657" y="513450"/>
                  <a:pt x="5328138" y="509954"/>
                </a:cubicBezTo>
                <a:cubicBezTo>
                  <a:pt x="5410383" y="493505"/>
                  <a:pt x="5322635" y="509132"/>
                  <a:pt x="5389685" y="492369"/>
                </a:cubicBezTo>
                <a:cubicBezTo>
                  <a:pt x="5439885" y="479819"/>
                  <a:pt x="5423685" y="488324"/>
                  <a:pt x="5468815" y="474785"/>
                </a:cubicBezTo>
                <a:cubicBezTo>
                  <a:pt x="5486569" y="469459"/>
                  <a:pt x="5503984" y="463062"/>
                  <a:pt x="5521569" y="457200"/>
                </a:cubicBezTo>
                <a:cubicBezTo>
                  <a:pt x="5530361" y="454269"/>
                  <a:pt x="5538955" y="450656"/>
                  <a:pt x="5547946" y="448408"/>
                </a:cubicBezTo>
                <a:cubicBezTo>
                  <a:pt x="5559669" y="445477"/>
                  <a:pt x="5571541" y="443088"/>
                  <a:pt x="5583115" y="439616"/>
                </a:cubicBezTo>
                <a:cubicBezTo>
                  <a:pt x="5600869" y="434290"/>
                  <a:pt x="5617693" y="425666"/>
                  <a:pt x="5635869" y="422031"/>
                </a:cubicBezTo>
                <a:cubicBezTo>
                  <a:pt x="5652597" y="418686"/>
                  <a:pt x="5688180" y="413460"/>
                  <a:pt x="5706208" y="404446"/>
                </a:cubicBezTo>
                <a:cubicBezTo>
                  <a:pt x="5715659" y="399720"/>
                  <a:pt x="5723793" y="392723"/>
                  <a:pt x="5732585" y="386862"/>
                </a:cubicBezTo>
                <a:cubicBezTo>
                  <a:pt x="5738446" y="378070"/>
                  <a:pt x="5745443" y="369936"/>
                  <a:pt x="5750169" y="360485"/>
                </a:cubicBezTo>
                <a:cubicBezTo>
                  <a:pt x="5764471" y="331880"/>
                  <a:pt x="5751348" y="332929"/>
                  <a:pt x="5776546" y="307731"/>
                </a:cubicBezTo>
                <a:cubicBezTo>
                  <a:pt x="5793591" y="290686"/>
                  <a:pt x="5807846" y="288505"/>
                  <a:pt x="5829300" y="281354"/>
                </a:cubicBezTo>
                <a:cubicBezTo>
                  <a:pt x="5838092" y="275492"/>
                  <a:pt x="5848205" y="271241"/>
                  <a:pt x="5855677" y="263769"/>
                </a:cubicBezTo>
                <a:cubicBezTo>
                  <a:pt x="5863149" y="256297"/>
                  <a:pt x="5865010" y="243994"/>
                  <a:pt x="5873261" y="237393"/>
                </a:cubicBezTo>
                <a:cubicBezTo>
                  <a:pt x="5880498" y="231603"/>
                  <a:pt x="5890846" y="231531"/>
                  <a:pt x="5899638" y="228600"/>
                </a:cubicBezTo>
                <a:cubicBezTo>
                  <a:pt x="5905500" y="219808"/>
                  <a:pt x="5908971" y="208824"/>
                  <a:pt x="5917223" y="202223"/>
                </a:cubicBezTo>
                <a:cubicBezTo>
                  <a:pt x="5924460" y="196433"/>
                  <a:pt x="5935498" y="197932"/>
                  <a:pt x="5943600" y="193431"/>
                </a:cubicBezTo>
                <a:cubicBezTo>
                  <a:pt x="5962075" y="183168"/>
                  <a:pt x="5978769" y="169985"/>
                  <a:pt x="5996354" y="158262"/>
                </a:cubicBezTo>
                <a:cubicBezTo>
                  <a:pt x="6005146" y="152400"/>
                  <a:pt x="6015259" y="148149"/>
                  <a:pt x="6022731" y="140677"/>
                </a:cubicBezTo>
                <a:cubicBezTo>
                  <a:pt x="6031523" y="131885"/>
                  <a:pt x="6038762" y="121197"/>
                  <a:pt x="6049108" y="114300"/>
                </a:cubicBezTo>
                <a:cubicBezTo>
                  <a:pt x="6056819" y="109159"/>
                  <a:pt x="6066693" y="108439"/>
                  <a:pt x="6075485" y="105508"/>
                </a:cubicBezTo>
                <a:cubicBezTo>
                  <a:pt x="6093069" y="93785"/>
                  <a:pt x="6107735" y="75465"/>
                  <a:pt x="6128238" y="70339"/>
                </a:cubicBezTo>
                <a:cubicBezTo>
                  <a:pt x="6151684" y="64477"/>
                  <a:pt x="6175649" y="60396"/>
                  <a:pt x="6198577" y="52754"/>
                </a:cubicBezTo>
                <a:cubicBezTo>
                  <a:pt x="6207369" y="49823"/>
                  <a:pt x="6215718" y="44732"/>
                  <a:pt x="6224954" y="43962"/>
                </a:cubicBezTo>
                <a:cubicBezTo>
                  <a:pt x="6286357" y="38845"/>
                  <a:pt x="6348096" y="39013"/>
                  <a:pt x="6409592" y="35169"/>
                </a:cubicBezTo>
                <a:cubicBezTo>
                  <a:pt x="6441901" y="33150"/>
                  <a:pt x="6474069" y="29308"/>
                  <a:pt x="6506308" y="26377"/>
                </a:cubicBezTo>
                <a:cubicBezTo>
                  <a:pt x="6539048" y="28100"/>
                  <a:pt x="6675770" y="30315"/>
                  <a:pt x="6734908" y="43962"/>
                </a:cubicBezTo>
                <a:cubicBezTo>
                  <a:pt x="6734932" y="43967"/>
                  <a:pt x="6800839" y="65939"/>
                  <a:pt x="6814038" y="70339"/>
                </a:cubicBezTo>
                <a:lnTo>
                  <a:pt x="6840415" y="79131"/>
                </a:lnTo>
                <a:cubicBezTo>
                  <a:pt x="6916008" y="129527"/>
                  <a:pt x="6820365" y="69106"/>
                  <a:pt x="6893169" y="105508"/>
                </a:cubicBezTo>
                <a:cubicBezTo>
                  <a:pt x="6902621" y="110234"/>
                  <a:pt x="6910094" y="118367"/>
                  <a:pt x="6919546" y="123093"/>
                </a:cubicBezTo>
                <a:cubicBezTo>
                  <a:pt x="6927835" y="127238"/>
                  <a:pt x="6937404" y="128234"/>
                  <a:pt x="6945923" y="131885"/>
                </a:cubicBezTo>
                <a:cubicBezTo>
                  <a:pt x="6957970" y="137048"/>
                  <a:pt x="6968820" y="144867"/>
                  <a:pt x="6981092" y="149469"/>
                </a:cubicBezTo>
                <a:cubicBezTo>
                  <a:pt x="6992406" y="153712"/>
                  <a:pt x="7004642" y="154942"/>
                  <a:pt x="7016261" y="158262"/>
                </a:cubicBezTo>
                <a:cubicBezTo>
                  <a:pt x="7025172" y="160808"/>
                  <a:pt x="7033846" y="164123"/>
                  <a:pt x="7042638" y="167054"/>
                </a:cubicBezTo>
                <a:cubicBezTo>
                  <a:pt x="7060223" y="178777"/>
                  <a:pt x="7075343" y="195539"/>
                  <a:pt x="7095392" y="202223"/>
                </a:cubicBezTo>
                <a:cubicBezTo>
                  <a:pt x="7104184" y="205154"/>
                  <a:pt x="7113667" y="206515"/>
                  <a:pt x="7121769" y="211016"/>
                </a:cubicBezTo>
                <a:cubicBezTo>
                  <a:pt x="7212462" y="261401"/>
                  <a:pt x="7141218" y="235084"/>
                  <a:pt x="7200900" y="254977"/>
                </a:cubicBezTo>
                <a:cubicBezTo>
                  <a:pt x="7212623" y="272562"/>
                  <a:pt x="7221125" y="292787"/>
                  <a:pt x="7236069" y="307731"/>
                </a:cubicBezTo>
                <a:cubicBezTo>
                  <a:pt x="7244861" y="316523"/>
                  <a:pt x="7254812" y="324293"/>
                  <a:pt x="7262446" y="334108"/>
                </a:cubicBezTo>
                <a:cubicBezTo>
                  <a:pt x="7317679" y="405122"/>
                  <a:pt x="7272929" y="370405"/>
                  <a:pt x="7323992" y="404446"/>
                </a:cubicBezTo>
                <a:cubicBezTo>
                  <a:pt x="7374390" y="480041"/>
                  <a:pt x="7307282" y="391077"/>
                  <a:pt x="7367954" y="439616"/>
                </a:cubicBezTo>
                <a:cubicBezTo>
                  <a:pt x="7376205" y="446217"/>
                  <a:pt x="7377586" y="459035"/>
                  <a:pt x="7385538" y="465993"/>
                </a:cubicBezTo>
                <a:cubicBezTo>
                  <a:pt x="7401443" y="479910"/>
                  <a:pt x="7438292" y="501162"/>
                  <a:pt x="7438292" y="501162"/>
                </a:cubicBezTo>
                <a:cubicBezTo>
                  <a:pt x="7444154" y="509954"/>
                  <a:pt x="7447625" y="520938"/>
                  <a:pt x="7455877" y="527539"/>
                </a:cubicBezTo>
                <a:cubicBezTo>
                  <a:pt x="7463114" y="533329"/>
                  <a:pt x="7473965" y="532186"/>
                  <a:pt x="7482254" y="536331"/>
                </a:cubicBezTo>
                <a:cubicBezTo>
                  <a:pt x="7550431" y="570419"/>
                  <a:pt x="7468709" y="540609"/>
                  <a:pt x="7535008" y="562708"/>
                </a:cubicBezTo>
                <a:cubicBezTo>
                  <a:pt x="7543800" y="568570"/>
                  <a:pt x="7551729" y="576001"/>
                  <a:pt x="7561385" y="580293"/>
                </a:cubicBezTo>
                <a:cubicBezTo>
                  <a:pt x="7578323" y="587821"/>
                  <a:pt x="7596554" y="592016"/>
                  <a:pt x="7614138" y="597877"/>
                </a:cubicBezTo>
                <a:cubicBezTo>
                  <a:pt x="7663440" y="614311"/>
                  <a:pt x="7631530" y="604423"/>
                  <a:pt x="7710854" y="624254"/>
                </a:cubicBezTo>
                <a:cubicBezTo>
                  <a:pt x="7835543" y="655427"/>
                  <a:pt x="7678239" y="632354"/>
                  <a:pt x="7842738" y="650631"/>
                </a:cubicBezTo>
                <a:cubicBezTo>
                  <a:pt x="7945753" y="676383"/>
                  <a:pt x="7904546" y="669565"/>
                  <a:pt x="8106508" y="650631"/>
                </a:cubicBezTo>
                <a:cubicBezTo>
                  <a:pt x="8172852" y="644411"/>
                  <a:pt x="8141805" y="634943"/>
                  <a:pt x="8185638" y="615462"/>
                </a:cubicBezTo>
                <a:cubicBezTo>
                  <a:pt x="8213164" y="603228"/>
                  <a:pt x="8244329" y="596393"/>
                  <a:pt x="8273561" y="589085"/>
                </a:cubicBezTo>
                <a:cubicBezTo>
                  <a:pt x="8285284" y="583223"/>
                  <a:pt x="8296458" y="576102"/>
                  <a:pt x="8308731" y="571500"/>
                </a:cubicBezTo>
                <a:cubicBezTo>
                  <a:pt x="8320045" y="567257"/>
                  <a:pt x="8332281" y="566028"/>
                  <a:pt x="8343900" y="562708"/>
                </a:cubicBezTo>
                <a:cubicBezTo>
                  <a:pt x="8352811" y="560162"/>
                  <a:pt x="8361366" y="556462"/>
                  <a:pt x="8370277" y="553916"/>
                </a:cubicBezTo>
                <a:cubicBezTo>
                  <a:pt x="8407816" y="543190"/>
                  <a:pt x="8408595" y="545400"/>
                  <a:pt x="8449408" y="536331"/>
                </a:cubicBezTo>
                <a:cubicBezTo>
                  <a:pt x="8461204" y="533710"/>
                  <a:pt x="8472854" y="530470"/>
                  <a:pt x="8484577" y="527539"/>
                </a:cubicBezTo>
                <a:cubicBezTo>
                  <a:pt x="8493369" y="521677"/>
                  <a:pt x="8502836" y="516719"/>
                  <a:pt x="8510954" y="509954"/>
                </a:cubicBezTo>
                <a:cubicBezTo>
                  <a:pt x="8520506" y="501994"/>
                  <a:pt x="8526985" y="490474"/>
                  <a:pt x="8537331" y="483577"/>
                </a:cubicBezTo>
                <a:cubicBezTo>
                  <a:pt x="8545042" y="478436"/>
                  <a:pt x="8554916" y="477716"/>
                  <a:pt x="8563708" y="474785"/>
                </a:cubicBezTo>
                <a:cubicBezTo>
                  <a:pt x="8572500" y="468923"/>
                  <a:pt x="8582613" y="464672"/>
                  <a:pt x="8590085" y="457200"/>
                </a:cubicBezTo>
                <a:cubicBezTo>
                  <a:pt x="8610983" y="436301"/>
                  <a:pt x="8616549" y="404184"/>
                  <a:pt x="8625254" y="378069"/>
                </a:cubicBezTo>
                <a:cubicBezTo>
                  <a:pt x="8635900" y="346133"/>
                  <a:pt x="8634046" y="360960"/>
                  <a:pt x="8634046" y="3341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4" name="Straight Arrow Connector 23"/>
          <p:cNvCxnSpPr/>
          <p:nvPr/>
        </p:nvCxnSpPr>
        <p:spPr>
          <a:xfrm>
            <a:off x="8119492" y="1511363"/>
            <a:ext cx="85682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904312" y="1340764"/>
            <a:ext cx="1512168" cy="369332"/>
          </a:xfrm>
          <a:prstGeom prst="rect">
            <a:avLst/>
          </a:prstGeom>
          <a:noFill/>
        </p:spPr>
        <p:txBody>
          <a:bodyPr wrap="square" rtlCol="0">
            <a:spAutoFit/>
          </a:bodyPr>
          <a:lstStyle/>
          <a:p>
            <a:r>
              <a:rPr lang="en-GB" dirty="0"/>
              <a:t>Your country</a:t>
            </a:r>
          </a:p>
        </p:txBody>
      </p:sp>
      <p:cxnSp>
        <p:nvCxnSpPr>
          <p:cNvPr id="31" name="Straight Arrow Connector 30"/>
          <p:cNvCxnSpPr/>
          <p:nvPr/>
        </p:nvCxnSpPr>
        <p:spPr>
          <a:xfrm flipH="1" flipV="1">
            <a:off x="6888088" y="1056674"/>
            <a:ext cx="1278658" cy="33888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929619" y="705187"/>
            <a:ext cx="1273743" cy="369332"/>
          </a:xfrm>
          <a:prstGeom prst="rect">
            <a:avLst/>
          </a:prstGeom>
          <a:noFill/>
        </p:spPr>
        <p:txBody>
          <a:bodyPr wrap="square" rtlCol="0">
            <a:spAutoFit/>
          </a:bodyPr>
          <a:lstStyle/>
          <a:p>
            <a:r>
              <a:rPr lang="en-GB" dirty="0"/>
              <a:t>Overseas</a:t>
            </a:r>
          </a:p>
        </p:txBody>
      </p:sp>
      <p:sp>
        <p:nvSpPr>
          <p:cNvPr id="33" name="TextBox 32"/>
          <p:cNvSpPr txBox="1"/>
          <p:nvPr/>
        </p:nvSpPr>
        <p:spPr>
          <a:xfrm>
            <a:off x="8196436" y="872007"/>
            <a:ext cx="1161572" cy="369332"/>
          </a:xfrm>
          <a:prstGeom prst="rect">
            <a:avLst/>
          </a:prstGeom>
          <a:noFill/>
          <a:ln w="25400">
            <a:solidFill>
              <a:schemeClr val="accent1">
                <a:shade val="50000"/>
                <a:satMod val="103000"/>
              </a:schemeClr>
            </a:solidFill>
          </a:ln>
        </p:spPr>
        <p:txBody>
          <a:bodyPr wrap="square" rtlCol="0">
            <a:spAutoFit/>
          </a:bodyPr>
          <a:lstStyle/>
          <a:p>
            <a:r>
              <a:rPr lang="en-GB" dirty="0"/>
              <a:t>Frontier</a:t>
            </a:r>
          </a:p>
        </p:txBody>
      </p:sp>
      <p:sp>
        <p:nvSpPr>
          <p:cNvPr id="34" name="Slide Number Placeholder 8"/>
          <p:cNvSpPr>
            <a:spLocks noGrp="1"/>
          </p:cNvSpPr>
          <p:nvPr>
            <p:ph type="sldNum" sz="quarter" idx="10"/>
          </p:nvPr>
        </p:nvSpPr>
        <p:spPr>
          <a:xfrm>
            <a:off x="1057917" y="6317177"/>
            <a:ext cx="2133600" cy="365125"/>
          </a:xfrm>
          <a:noFill/>
        </p:spPr>
        <p:txBody>
          <a:bodyPr/>
          <a:lstStyle/>
          <a:p>
            <a:r>
              <a:rPr lang="en-GB" sz="1200" dirty="0"/>
              <a:t>Slide </a:t>
            </a:r>
            <a:fld id="{546D7DC8-501D-48DE-A57B-6D366F0C1FCE}" type="slidenum">
              <a:rPr lang="en-GB" sz="1200"/>
              <a:pPr/>
              <a:t>21</a:t>
            </a:fld>
            <a:endParaRPr lang="en-GB" sz="1200" dirty="0"/>
          </a:p>
        </p:txBody>
      </p:sp>
    </p:spTree>
    <p:extLst>
      <p:ext uri="{BB962C8B-B14F-4D97-AF65-F5344CB8AC3E}">
        <p14:creationId xmlns:p14="http://schemas.microsoft.com/office/powerpoint/2010/main" val="642236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4836" y="3068960"/>
            <a:ext cx="3240360" cy="858400"/>
          </a:xfrm>
        </p:spPr>
        <p:txBody>
          <a:bodyPr/>
          <a:lstStyle/>
          <a:p>
            <a:r>
              <a:rPr lang="en-GB" sz="4400" dirty="0"/>
              <a:t>VAT issues</a:t>
            </a:r>
          </a:p>
        </p:txBody>
      </p:sp>
      <p:sp>
        <p:nvSpPr>
          <p:cNvPr id="3" name="Slide Number Placeholder 8"/>
          <p:cNvSpPr txBox="1">
            <a:spLocks/>
          </p:cNvSpPr>
          <p:nvPr/>
        </p:nvSpPr>
        <p:spPr>
          <a:xfrm>
            <a:off x="983432"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22</a:t>
            </a:fld>
            <a:endParaRPr lang="en-GB" sz="1200" dirty="0"/>
          </a:p>
        </p:txBody>
      </p:sp>
    </p:spTree>
    <p:extLst>
      <p:ext uri="{BB962C8B-B14F-4D97-AF65-F5344CB8AC3E}">
        <p14:creationId xmlns:p14="http://schemas.microsoft.com/office/powerpoint/2010/main" val="1276103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929043"/>
            <a:ext cx="6793556" cy="755650"/>
          </a:xfrm>
        </p:spPr>
        <p:txBody>
          <a:bodyPr>
            <a:normAutofit/>
          </a:bodyPr>
          <a:lstStyle/>
          <a:p>
            <a:pPr eaLnBrk="1" hangingPunct="1"/>
            <a:r>
              <a:rPr lang="en-GB" sz="3200" b="1" dirty="0"/>
              <a:t>Commodity murabaha supplies</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8" name="Rectangle 8"/>
          <p:cNvSpPr>
            <a:spLocks noChangeArrowheads="1"/>
          </p:cNvSpPr>
          <p:nvPr/>
        </p:nvSpPr>
        <p:spPr bwMode="blackWhite">
          <a:xfrm>
            <a:off x="7968208" y="494887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buyer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5" name="Line 15"/>
          <p:cNvSpPr>
            <a:spLocks noChangeShapeType="1"/>
          </p:cNvSpPr>
          <p:nvPr/>
        </p:nvSpPr>
        <p:spPr bwMode="blackWhite">
          <a:xfrm>
            <a:off x="8760296" y="2689010"/>
            <a:ext cx="0" cy="225464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77170" y="6261616"/>
            <a:ext cx="2133600" cy="365125"/>
          </a:xfrm>
          <a:noFill/>
        </p:spPr>
        <p:txBody>
          <a:bodyPr/>
          <a:lstStyle/>
          <a:p>
            <a:r>
              <a:rPr lang="en-GB" sz="1200" dirty="0"/>
              <a:t>Slide </a:t>
            </a:r>
            <a:fld id="{546D7DC8-501D-48DE-A57B-6D366F0C1FCE}" type="slidenum">
              <a:rPr lang="en-GB" sz="1200"/>
              <a:pPr/>
              <a:t>23</a:t>
            </a:fld>
            <a:endParaRPr lang="en-GB" sz="1200" dirty="0"/>
          </a:p>
        </p:txBody>
      </p:sp>
      <p:sp>
        <p:nvSpPr>
          <p:cNvPr id="38" name="TextBox 37"/>
          <p:cNvSpPr txBox="1"/>
          <p:nvPr/>
        </p:nvSpPr>
        <p:spPr>
          <a:xfrm>
            <a:off x="2855641" y="3573016"/>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39" name="TextBox 38"/>
          <p:cNvSpPr txBox="1"/>
          <p:nvPr/>
        </p:nvSpPr>
        <p:spPr>
          <a:xfrm>
            <a:off x="8832583" y="356419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3</a:t>
            </a:r>
          </a:p>
        </p:txBody>
      </p:sp>
      <p:sp>
        <p:nvSpPr>
          <p:cNvPr id="40" name="TextBox 39"/>
          <p:cNvSpPr txBox="1"/>
          <p:nvPr/>
        </p:nvSpPr>
        <p:spPr>
          <a:xfrm>
            <a:off x="5837287" y="2515908"/>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Tree>
    <p:extLst>
      <p:ext uri="{BB962C8B-B14F-4D97-AF65-F5344CB8AC3E}">
        <p14:creationId xmlns:p14="http://schemas.microsoft.com/office/powerpoint/2010/main" val="304018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55440" y="1272244"/>
            <a:ext cx="3168352" cy="558782"/>
          </a:xfrm>
        </p:spPr>
        <p:txBody>
          <a:bodyPr>
            <a:normAutofit fontScale="90000"/>
          </a:bodyPr>
          <a:lstStyle/>
          <a:p>
            <a:pPr eaLnBrk="1" hangingPunct="1"/>
            <a:r>
              <a:rPr lang="en-GB" sz="3200" b="1" dirty="0"/>
              <a:t>Salaam supplies</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4875675" y="1804708"/>
            <a:ext cx="2074863" cy="1124082"/>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207569" y="4946883"/>
            <a:ext cx="2880319" cy="994435"/>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r>
              <a:rPr lang="en-GB" dirty="0">
                <a:solidFill>
                  <a:srgbClr val="000000"/>
                </a:solidFill>
              </a:rPr>
              <a:t>Supplier of goods capable</a:t>
            </a:r>
          </a:p>
          <a:p>
            <a:r>
              <a:rPr lang="en-GB" dirty="0">
                <a:solidFill>
                  <a:srgbClr val="000000"/>
                </a:solidFill>
              </a:rPr>
              <a:t>of being fully specified </a:t>
            </a:r>
          </a:p>
          <a:p>
            <a:r>
              <a:rPr lang="en-GB" dirty="0">
                <a:solidFill>
                  <a:srgbClr val="000000"/>
                </a:solidFill>
              </a:rPr>
              <a:t>e.g. farmer</a:t>
            </a:r>
          </a:p>
        </p:txBody>
      </p:sp>
      <p:sp>
        <p:nvSpPr>
          <p:cNvPr id="27659" name="Rectangle 9"/>
          <p:cNvSpPr>
            <a:spLocks noChangeArrowheads="1"/>
          </p:cNvSpPr>
          <p:nvPr/>
        </p:nvSpPr>
        <p:spPr bwMode="blackWhite">
          <a:xfrm>
            <a:off x="7608169" y="4788421"/>
            <a:ext cx="2074863" cy="1141951"/>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r>
              <a:rPr lang="en-GB" dirty="0">
                <a:solidFill>
                  <a:srgbClr val="000000"/>
                </a:solidFill>
              </a:rPr>
              <a:t>Customer seeking</a:t>
            </a:r>
          </a:p>
          <a:p>
            <a:r>
              <a:rPr lang="en-GB" dirty="0">
                <a:solidFill>
                  <a:srgbClr val="000000"/>
                </a:solidFill>
              </a:rPr>
              <a:t>goods in future for </a:t>
            </a:r>
          </a:p>
          <a:p>
            <a:r>
              <a:rPr lang="en-GB" dirty="0">
                <a:solidFill>
                  <a:srgbClr val="000000"/>
                </a:solidFill>
              </a:rPr>
              <a:t>own use or trade, </a:t>
            </a:r>
          </a:p>
          <a:p>
            <a:r>
              <a:rPr lang="en-GB" dirty="0">
                <a:solidFill>
                  <a:srgbClr val="000000"/>
                </a:solidFill>
              </a:rPr>
              <a:t>requiring finance</a:t>
            </a:r>
          </a:p>
        </p:txBody>
      </p:sp>
      <p:sp>
        <p:nvSpPr>
          <p:cNvPr id="27664" name="Line 14"/>
          <p:cNvSpPr>
            <a:spLocks noChangeShapeType="1"/>
          </p:cNvSpPr>
          <p:nvPr/>
        </p:nvSpPr>
        <p:spPr bwMode="blackWhite">
          <a:xfrm>
            <a:off x="7032104" y="2996952"/>
            <a:ext cx="1613494" cy="1791467"/>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3400726" y="2996952"/>
            <a:ext cx="1474948" cy="1925097"/>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5"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24</a:t>
            </a:fld>
            <a:endParaRPr lang="en-GB" sz="1200" dirty="0"/>
          </a:p>
        </p:txBody>
      </p:sp>
      <p:sp>
        <p:nvSpPr>
          <p:cNvPr id="27" name="TextBox 26"/>
          <p:cNvSpPr txBox="1"/>
          <p:nvPr/>
        </p:nvSpPr>
        <p:spPr>
          <a:xfrm>
            <a:off x="3431703" y="345134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28" name="TextBox 27"/>
          <p:cNvSpPr txBox="1"/>
          <p:nvPr/>
        </p:nvSpPr>
        <p:spPr>
          <a:xfrm>
            <a:off x="8040216" y="345134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Tree>
    <p:extLst>
      <p:ext uri="{BB962C8B-B14F-4D97-AF65-F5344CB8AC3E}">
        <p14:creationId xmlns:p14="http://schemas.microsoft.com/office/powerpoint/2010/main" val="4070651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90464" y="1100387"/>
            <a:ext cx="3024336" cy="558782"/>
          </a:xfrm>
        </p:spPr>
        <p:txBody>
          <a:bodyPr>
            <a:normAutofit fontScale="90000"/>
          </a:bodyPr>
          <a:lstStyle/>
          <a:p>
            <a:pPr eaLnBrk="1" hangingPunct="1"/>
            <a:r>
              <a:rPr lang="en-GB" sz="3200" b="1" dirty="0" err="1"/>
              <a:t>Istisna</a:t>
            </a:r>
            <a:r>
              <a:rPr lang="en-GB" sz="3200" b="1" dirty="0"/>
              <a:t> supplies</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610296" y="1797534"/>
            <a:ext cx="2074863" cy="1124082"/>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162695" y="5085185"/>
            <a:ext cx="2880319" cy="994435"/>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r>
              <a:rPr lang="en-GB" dirty="0">
                <a:solidFill>
                  <a:srgbClr val="000000"/>
                </a:solidFill>
              </a:rPr>
              <a:t>Construction company, </a:t>
            </a:r>
          </a:p>
          <a:p>
            <a:r>
              <a:rPr lang="en-GB" dirty="0">
                <a:solidFill>
                  <a:srgbClr val="000000"/>
                </a:solidFill>
              </a:rPr>
              <a:t>shipbuilder or similar</a:t>
            </a:r>
          </a:p>
        </p:txBody>
      </p:sp>
      <p:sp>
        <p:nvSpPr>
          <p:cNvPr id="27659" name="Rectangle 9"/>
          <p:cNvSpPr>
            <a:spLocks noChangeArrowheads="1"/>
          </p:cNvSpPr>
          <p:nvPr/>
        </p:nvSpPr>
        <p:spPr bwMode="blackWhite">
          <a:xfrm>
            <a:off x="8184232" y="1799153"/>
            <a:ext cx="1944216" cy="1141951"/>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r>
              <a:rPr lang="en-GB" dirty="0">
                <a:solidFill>
                  <a:srgbClr val="000000"/>
                </a:solidFill>
              </a:rPr>
              <a:t>Customer wanting </a:t>
            </a:r>
          </a:p>
          <a:p>
            <a:r>
              <a:rPr lang="en-GB" dirty="0">
                <a:solidFill>
                  <a:srgbClr val="000000"/>
                </a:solidFill>
              </a:rPr>
              <a:t>building, ship </a:t>
            </a:r>
          </a:p>
          <a:p>
            <a:r>
              <a:rPr lang="en-GB" dirty="0">
                <a:solidFill>
                  <a:srgbClr val="000000"/>
                </a:solidFill>
              </a:rPr>
              <a:t>or similar</a:t>
            </a:r>
          </a:p>
        </p:txBody>
      </p:sp>
      <p:sp>
        <p:nvSpPr>
          <p:cNvPr id="27664" name="Line 14"/>
          <p:cNvSpPr>
            <a:spLocks noChangeShapeType="1"/>
          </p:cNvSpPr>
          <p:nvPr/>
        </p:nvSpPr>
        <p:spPr bwMode="blackWhite">
          <a:xfrm flipV="1">
            <a:off x="4851726" y="2092930"/>
            <a:ext cx="3152280" cy="708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3555083" y="3105406"/>
            <a:ext cx="0" cy="1753413"/>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4" name="Slide Number Placeholder 8"/>
          <p:cNvSpPr>
            <a:spLocks noGrp="1"/>
          </p:cNvSpPr>
          <p:nvPr>
            <p:ph type="sldNum" sz="quarter" idx="10"/>
          </p:nvPr>
        </p:nvSpPr>
        <p:spPr>
          <a:xfrm>
            <a:off x="1090464" y="6332229"/>
            <a:ext cx="2133600" cy="365125"/>
          </a:xfrm>
          <a:noFill/>
        </p:spPr>
        <p:txBody>
          <a:bodyPr/>
          <a:lstStyle/>
          <a:p>
            <a:r>
              <a:rPr lang="en-GB" sz="1200" dirty="0"/>
              <a:t>Slide </a:t>
            </a:r>
            <a:fld id="{546D7DC8-501D-48DE-A57B-6D366F0C1FCE}" type="slidenum">
              <a:rPr lang="en-GB" sz="1200"/>
              <a:pPr/>
              <a:t>25</a:t>
            </a:fld>
            <a:endParaRPr lang="en-GB" sz="1200" dirty="0"/>
          </a:p>
        </p:txBody>
      </p:sp>
      <p:sp>
        <p:nvSpPr>
          <p:cNvPr id="35" name="TextBox 34"/>
          <p:cNvSpPr txBox="1"/>
          <p:nvPr/>
        </p:nvSpPr>
        <p:spPr>
          <a:xfrm>
            <a:off x="2919563" y="3657555"/>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36" name="TextBox 35"/>
          <p:cNvSpPr txBox="1"/>
          <p:nvPr/>
        </p:nvSpPr>
        <p:spPr>
          <a:xfrm>
            <a:off x="6312024" y="148478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Tree>
    <p:extLst>
      <p:ext uri="{BB962C8B-B14F-4D97-AF65-F5344CB8AC3E}">
        <p14:creationId xmlns:p14="http://schemas.microsoft.com/office/powerpoint/2010/main" val="1038518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069602" y="1018578"/>
            <a:ext cx="8136904" cy="533418"/>
          </a:xfrm>
        </p:spPr>
        <p:txBody>
          <a:bodyPr>
            <a:normAutofit/>
          </a:bodyPr>
          <a:lstStyle/>
          <a:p>
            <a:pPr eaLnBrk="1" hangingPunct="1"/>
            <a:r>
              <a:rPr lang="en-GB" sz="3200" dirty="0"/>
              <a:t>Ijarah sukuk supplies</a:t>
            </a:r>
          </a:p>
        </p:txBody>
      </p:sp>
      <p:sp>
        <p:nvSpPr>
          <p:cNvPr id="74755" name="Text Box 3"/>
          <p:cNvSpPr txBox="1">
            <a:spLocks noChangeArrowheads="1"/>
          </p:cNvSpPr>
          <p:nvPr>
            <p:custDataLst>
              <p:tags r:id="rId1"/>
            </p:custDataLst>
          </p:nvPr>
        </p:nvSpPr>
        <p:spPr bwMode="auto">
          <a:xfrm>
            <a:off x="1536700" y="12700"/>
            <a:ext cx="127000" cy="369332"/>
          </a:xfrm>
          <a:prstGeom prst="rect">
            <a:avLst/>
          </a:prstGeom>
          <a:noFill/>
          <a:ln w="9525" algn="ctr">
            <a:noFill/>
            <a:miter lim="800000"/>
            <a:headEnd/>
            <a:tailEnd/>
          </a:ln>
        </p:spPr>
        <p:txBody>
          <a:bodyPr lIns="63493" tIns="0" rIns="0" bIns="0">
            <a:spAutoFit/>
          </a:bodyPr>
          <a:lstStyle/>
          <a:p>
            <a:endParaRPr lang="en-US" sz="2400" dirty="0">
              <a:solidFill>
                <a:schemeClr val="folHlink"/>
              </a:solidFill>
            </a:endParaRPr>
          </a:p>
        </p:txBody>
      </p:sp>
      <p:sp>
        <p:nvSpPr>
          <p:cNvPr id="74757" name="Freeform 4"/>
          <p:cNvSpPr>
            <a:spLocks/>
          </p:cNvSpPr>
          <p:nvPr/>
        </p:nvSpPr>
        <p:spPr bwMode="auto">
          <a:xfrm>
            <a:off x="4219053" y="3976582"/>
            <a:ext cx="1537" cy="1236818"/>
          </a:xfrm>
          <a:custGeom>
            <a:avLst/>
            <a:gdLst>
              <a:gd name="T0" fmla="*/ 0 w 1"/>
              <a:gd name="T1" fmla="*/ 877 h 877"/>
              <a:gd name="T2" fmla="*/ 0 w 1"/>
              <a:gd name="T3" fmla="*/ 0 h 877"/>
              <a:gd name="T4" fmla="*/ 0 60000 65536"/>
              <a:gd name="T5" fmla="*/ 0 60000 65536"/>
              <a:gd name="T6" fmla="*/ 0 w 1"/>
              <a:gd name="T7" fmla="*/ 0 h 877"/>
              <a:gd name="T8" fmla="*/ 1 w 1"/>
              <a:gd name="T9" fmla="*/ 877 h 877"/>
            </a:gdLst>
            <a:ahLst/>
            <a:cxnLst>
              <a:cxn ang="T4">
                <a:pos x="T0" y="T1"/>
              </a:cxn>
              <a:cxn ang="T5">
                <a:pos x="T2" y="T3"/>
              </a:cxn>
            </a:cxnLst>
            <a:rect l="T6" t="T7" r="T8" b="T9"/>
            <a:pathLst>
              <a:path w="1" h="877">
                <a:moveTo>
                  <a:pt x="0" y="877"/>
                </a:moveTo>
                <a:lnTo>
                  <a:pt x="0" y="0"/>
                </a:lnTo>
              </a:path>
            </a:pathLst>
          </a:cu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lIns="63500" tIns="0" rIns="0" bIns="0"/>
          <a:lstStyle/>
          <a:p>
            <a:endParaRPr lang="en-GB" dirty="0"/>
          </a:p>
        </p:txBody>
      </p:sp>
      <p:sp>
        <p:nvSpPr>
          <p:cNvPr id="74758" name="Text Box 5"/>
          <p:cNvSpPr txBox="1">
            <a:spLocks noChangeArrowheads="1"/>
          </p:cNvSpPr>
          <p:nvPr/>
        </p:nvSpPr>
        <p:spPr bwMode="auto">
          <a:xfrm>
            <a:off x="3418028" y="4231844"/>
            <a:ext cx="907110" cy="523212"/>
          </a:xfrm>
          <a:prstGeom prst="rect">
            <a:avLst/>
          </a:prstGeom>
          <a:noFill/>
          <a:ln w="9525">
            <a:noFill/>
            <a:miter lim="800000"/>
            <a:headEnd/>
            <a:tailEnd/>
          </a:ln>
        </p:spPr>
        <p:txBody>
          <a:bodyPr lIns="91431" tIns="45716" rIns="91431" bIns="45716">
            <a:spAutoFit/>
          </a:bodyPr>
          <a:lstStyle/>
          <a:p>
            <a:pPr algn="ctr">
              <a:spcBef>
                <a:spcPct val="50000"/>
              </a:spcBef>
            </a:pPr>
            <a:r>
              <a:rPr lang="en-GB" sz="1400" dirty="0">
                <a:solidFill>
                  <a:srgbClr val="000000"/>
                </a:solidFill>
              </a:rPr>
              <a:t>Sell building</a:t>
            </a:r>
          </a:p>
        </p:txBody>
      </p:sp>
      <p:sp>
        <p:nvSpPr>
          <p:cNvPr id="74767" name="Rectangle 14"/>
          <p:cNvSpPr>
            <a:spLocks noChangeArrowheads="1"/>
          </p:cNvSpPr>
          <p:nvPr/>
        </p:nvSpPr>
        <p:spPr bwMode="blackWhite">
          <a:xfrm>
            <a:off x="3304255" y="3275673"/>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Special Purpose</a:t>
            </a:r>
          </a:p>
          <a:p>
            <a:pPr algn="ctr"/>
            <a:r>
              <a:rPr lang="en-GB" dirty="0">
                <a:solidFill>
                  <a:srgbClr val="000000"/>
                </a:solidFill>
              </a:rPr>
              <a:t>Vehicle (SPV)</a:t>
            </a:r>
          </a:p>
        </p:txBody>
      </p:sp>
      <p:sp>
        <p:nvSpPr>
          <p:cNvPr id="74768" name="Rectangle 15"/>
          <p:cNvSpPr>
            <a:spLocks noChangeArrowheads="1"/>
          </p:cNvSpPr>
          <p:nvPr/>
        </p:nvSpPr>
        <p:spPr bwMode="blackWhite">
          <a:xfrm>
            <a:off x="3376516" y="5276865"/>
            <a:ext cx="2009480" cy="644499"/>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Owner</a:t>
            </a:r>
          </a:p>
        </p:txBody>
      </p:sp>
      <p:sp>
        <p:nvSpPr>
          <p:cNvPr id="74769" name="Oval 16"/>
          <p:cNvSpPr>
            <a:spLocks noChangeArrowheads="1"/>
          </p:cNvSpPr>
          <p:nvPr/>
        </p:nvSpPr>
        <p:spPr bwMode="blackWhite">
          <a:xfrm>
            <a:off x="8257999" y="2755277"/>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Investors</a:t>
            </a:r>
          </a:p>
        </p:txBody>
      </p:sp>
      <p:sp>
        <p:nvSpPr>
          <p:cNvPr id="74772" name="Oval 19"/>
          <p:cNvSpPr>
            <a:spLocks noChangeArrowheads="1"/>
          </p:cNvSpPr>
          <p:nvPr/>
        </p:nvSpPr>
        <p:spPr bwMode="blackWhite">
          <a:xfrm>
            <a:off x="2881449" y="1714488"/>
            <a:ext cx="1849582" cy="918094"/>
          </a:xfrm>
          <a:prstGeom prst="ellipse">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Charity</a:t>
            </a:r>
          </a:p>
        </p:txBody>
      </p:sp>
      <p:sp>
        <p:nvSpPr>
          <p:cNvPr id="74773" name="Line 20"/>
          <p:cNvSpPr>
            <a:spLocks noChangeShapeType="1"/>
          </p:cNvSpPr>
          <p:nvPr/>
        </p:nvSpPr>
        <p:spPr bwMode="auto">
          <a:xfrm>
            <a:off x="3836221" y="2631173"/>
            <a:ext cx="0" cy="630397"/>
          </a:xfrm>
          <a:prstGeom prst="line">
            <a:avLst/>
          </a:prstGeom>
          <a:noFill/>
          <a:ln w="9525">
            <a:solidFill>
              <a:srgbClr val="000000"/>
            </a:solidFill>
            <a:round/>
            <a:headEnd/>
            <a:tailEnd/>
          </a:ln>
        </p:spPr>
        <p:txBody>
          <a:bodyPr lIns="63500" tIns="0" rIns="0" bIns="0"/>
          <a:lstStyle/>
          <a:p>
            <a:endParaRPr lang="en-GB" dirty="0"/>
          </a:p>
        </p:txBody>
      </p:sp>
      <p:cxnSp>
        <p:nvCxnSpPr>
          <p:cNvPr id="74774" name="AutoShape 21"/>
          <p:cNvCxnSpPr>
            <a:cxnSpLocks noChangeShapeType="1"/>
            <a:stCxn id="74767" idx="1"/>
            <a:endCxn id="74768" idx="1"/>
          </p:cNvCxnSpPr>
          <p:nvPr/>
        </p:nvCxnSpPr>
        <p:spPr bwMode="auto">
          <a:xfrm rot="10800000" flipH="1" flipV="1">
            <a:off x="3304256" y="3598626"/>
            <a:ext cx="72261" cy="2001192"/>
          </a:xfrm>
          <a:prstGeom prst="curvedConnector3">
            <a:avLst>
              <a:gd name="adj1" fmla="val -306384"/>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4775" name="Text Box 22"/>
          <p:cNvSpPr txBox="1">
            <a:spLocks noChangeArrowheads="1"/>
          </p:cNvSpPr>
          <p:nvPr/>
        </p:nvSpPr>
        <p:spPr bwMode="auto">
          <a:xfrm>
            <a:off x="1666844" y="4360180"/>
            <a:ext cx="1534400" cy="306031"/>
          </a:xfrm>
          <a:prstGeom prst="rect">
            <a:avLst/>
          </a:prstGeom>
          <a:noFill/>
          <a:ln w="9525" algn="ctr">
            <a:noFill/>
            <a:miter lim="800000"/>
            <a:headEnd/>
            <a:tailEnd/>
          </a:ln>
        </p:spPr>
        <p:txBody>
          <a:bodyPr lIns="91431" tIns="45716" rIns="91431" bIns="45716">
            <a:spAutoFit/>
          </a:bodyPr>
          <a:lstStyle/>
          <a:p>
            <a:pPr algn="ctr">
              <a:spcBef>
                <a:spcPct val="50000"/>
              </a:spcBef>
            </a:pPr>
            <a:r>
              <a:rPr lang="en-GB" sz="1400" dirty="0">
                <a:solidFill>
                  <a:srgbClr val="000000"/>
                </a:solidFill>
              </a:rPr>
              <a:t>Lease</a:t>
            </a:r>
          </a:p>
        </p:txBody>
      </p:sp>
      <p:sp>
        <p:nvSpPr>
          <p:cNvPr id="30" name="Slide Number Placeholder 8"/>
          <p:cNvSpPr>
            <a:spLocks noGrp="1"/>
          </p:cNvSpPr>
          <p:nvPr>
            <p:ph type="sldNum" sz="quarter" idx="10"/>
          </p:nvPr>
        </p:nvSpPr>
        <p:spPr>
          <a:xfrm>
            <a:off x="1069602" y="6211246"/>
            <a:ext cx="2133600" cy="365125"/>
          </a:xfrm>
          <a:noFill/>
        </p:spPr>
        <p:txBody>
          <a:bodyPr/>
          <a:lstStyle/>
          <a:p>
            <a:r>
              <a:rPr lang="en-GB" sz="1200" dirty="0"/>
              <a:t>Slide </a:t>
            </a:r>
            <a:fld id="{546D7DC8-501D-48DE-A57B-6D366F0C1FCE}" type="slidenum">
              <a:rPr lang="en-GB" sz="1200"/>
              <a:pPr/>
              <a:t>26</a:t>
            </a:fld>
            <a:endParaRPr lang="en-GB" sz="1200" dirty="0"/>
          </a:p>
        </p:txBody>
      </p:sp>
      <p:sp>
        <p:nvSpPr>
          <p:cNvPr id="31" name="TextBox 30"/>
          <p:cNvSpPr txBox="1"/>
          <p:nvPr/>
        </p:nvSpPr>
        <p:spPr>
          <a:xfrm>
            <a:off x="4366650" y="4360179"/>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32" name="TextBox 31"/>
          <p:cNvSpPr txBox="1"/>
          <p:nvPr/>
        </p:nvSpPr>
        <p:spPr>
          <a:xfrm>
            <a:off x="2369266" y="4666210"/>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33" name="TextBox 32"/>
          <p:cNvSpPr txBox="1"/>
          <p:nvPr/>
        </p:nvSpPr>
        <p:spPr>
          <a:xfrm>
            <a:off x="6384032" y="4356791"/>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3</a:t>
            </a:r>
          </a:p>
        </p:txBody>
      </p:sp>
      <p:sp>
        <p:nvSpPr>
          <p:cNvPr id="2" name="TextBox 1"/>
          <p:cNvSpPr txBox="1"/>
          <p:nvPr/>
        </p:nvSpPr>
        <p:spPr>
          <a:xfrm>
            <a:off x="6925851" y="4275254"/>
            <a:ext cx="2986573" cy="646331"/>
          </a:xfrm>
          <a:prstGeom prst="rect">
            <a:avLst/>
          </a:prstGeom>
          <a:noFill/>
        </p:spPr>
        <p:txBody>
          <a:bodyPr wrap="square" rtlCol="0">
            <a:spAutoFit/>
          </a:bodyPr>
          <a:lstStyle/>
          <a:p>
            <a:r>
              <a:rPr lang="en-GB" dirty="0"/>
              <a:t>Sale of building by SPV back to Owner – not shown</a:t>
            </a:r>
          </a:p>
        </p:txBody>
      </p:sp>
      <p:sp>
        <p:nvSpPr>
          <p:cNvPr id="4" name="TextBox 3"/>
          <p:cNvSpPr txBox="1"/>
          <p:nvPr/>
        </p:nvSpPr>
        <p:spPr>
          <a:xfrm>
            <a:off x="5951128" y="2451960"/>
            <a:ext cx="1800200" cy="923330"/>
          </a:xfrm>
          <a:prstGeom prst="rect">
            <a:avLst/>
          </a:prstGeom>
          <a:noFill/>
        </p:spPr>
        <p:txBody>
          <a:bodyPr wrap="square" rtlCol="0">
            <a:spAutoFit/>
          </a:bodyPr>
          <a:lstStyle/>
          <a:p>
            <a:r>
              <a:rPr lang="en-GB" dirty="0"/>
              <a:t>Does SPV supply land to Investors ?</a:t>
            </a:r>
          </a:p>
        </p:txBody>
      </p:sp>
    </p:spTree>
    <p:extLst>
      <p:ext uri="{BB962C8B-B14F-4D97-AF65-F5344CB8AC3E}">
        <p14:creationId xmlns:p14="http://schemas.microsoft.com/office/powerpoint/2010/main" val="542322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38653"/>
            <a:ext cx="10972800" cy="1143000"/>
          </a:xfrm>
        </p:spPr>
        <p:txBody>
          <a:bodyPr/>
          <a:lstStyle/>
          <a:p>
            <a:r>
              <a:rPr lang="en-GB" dirty="0" smtClean="0"/>
              <a:t>Key issues</a:t>
            </a:r>
            <a:endParaRPr lang="en-GB" dirty="0"/>
          </a:p>
        </p:txBody>
      </p:sp>
      <p:sp>
        <p:nvSpPr>
          <p:cNvPr id="3" name="Content Placeholder 2"/>
          <p:cNvSpPr>
            <a:spLocks noGrp="1"/>
          </p:cNvSpPr>
          <p:nvPr>
            <p:ph idx="1"/>
          </p:nvPr>
        </p:nvSpPr>
        <p:spPr>
          <a:xfrm>
            <a:off x="1055440" y="1967231"/>
            <a:ext cx="10972800" cy="3910041"/>
          </a:xfrm>
        </p:spPr>
        <p:txBody>
          <a:bodyPr/>
          <a:lstStyle/>
          <a:p>
            <a:r>
              <a:rPr lang="en-GB" dirty="0" smtClean="0"/>
              <a:t>Financial services: taxable or exempt?</a:t>
            </a:r>
          </a:p>
          <a:p>
            <a:pPr lvl="1"/>
            <a:r>
              <a:rPr lang="en-GB" dirty="0" smtClean="0"/>
              <a:t>Usually exempt</a:t>
            </a:r>
          </a:p>
          <a:p>
            <a:pPr lvl="1"/>
            <a:r>
              <a:rPr lang="en-GB" dirty="0" smtClean="0"/>
              <a:t>Results in input tax restrictions on banks</a:t>
            </a:r>
          </a:p>
          <a:p>
            <a:r>
              <a:rPr lang="en-GB" dirty="0" smtClean="0"/>
              <a:t>Treatment of supplies in Islamic finance transaction</a:t>
            </a:r>
          </a:p>
          <a:p>
            <a:pPr lvl="1"/>
            <a:r>
              <a:rPr lang="en-GB" dirty="0" smtClean="0"/>
              <a:t>Countries differ in approach</a:t>
            </a:r>
          </a:p>
          <a:p>
            <a:pPr lvl="2"/>
            <a:r>
              <a:rPr lang="en-GB" dirty="0"/>
              <a:t>South Africa</a:t>
            </a:r>
          </a:p>
          <a:p>
            <a:pPr lvl="2"/>
            <a:r>
              <a:rPr lang="en-GB" dirty="0" smtClean="0"/>
              <a:t>Malaysia</a:t>
            </a:r>
          </a:p>
          <a:p>
            <a:pPr lvl="2"/>
            <a:r>
              <a:rPr lang="en-GB" dirty="0" smtClean="0"/>
              <a:t>UK</a:t>
            </a:r>
          </a:p>
          <a:p>
            <a:pPr lvl="2"/>
            <a:r>
              <a:rPr lang="en-GB" dirty="0" smtClean="0"/>
              <a:t>Singapore defines Islamic finance to exempt the finance charge</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27</a:t>
            </a:fld>
            <a:endParaRPr lang="en-GB" sz="1200" dirty="0"/>
          </a:p>
        </p:txBody>
      </p:sp>
    </p:spTree>
    <p:extLst>
      <p:ext uri="{BB962C8B-B14F-4D97-AF65-F5344CB8AC3E}">
        <p14:creationId xmlns:p14="http://schemas.microsoft.com/office/powerpoint/2010/main" val="1674354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7568" y="3068960"/>
            <a:ext cx="7632848" cy="858400"/>
          </a:xfrm>
        </p:spPr>
        <p:txBody>
          <a:bodyPr/>
          <a:lstStyle/>
          <a:p>
            <a:r>
              <a:rPr lang="en-GB" sz="4000" dirty="0"/>
              <a:t>Individual country approaches</a:t>
            </a:r>
          </a:p>
        </p:txBody>
      </p:sp>
      <p:sp>
        <p:nvSpPr>
          <p:cNvPr id="3" name="Slide Number Placeholder 8"/>
          <p:cNvSpPr txBox="1">
            <a:spLocks/>
          </p:cNvSpPr>
          <p:nvPr/>
        </p:nvSpPr>
        <p:spPr>
          <a:xfrm>
            <a:off x="983432" y="6309320"/>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28</a:t>
            </a:fld>
            <a:endParaRPr lang="en-GB" sz="1200" dirty="0"/>
          </a:p>
        </p:txBody>
      </p:sp>
    </p:spTree>
    <p:extLst>
      <p:ext uri="{BB962C8B-B14F-4D97-AF65-F5344CB8AC3E}">
        <p14:creationId xmlns:p14="http://schemas.microsoft.com/office/powerpoint/2010/main" val="2542981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109377"/>
            <a:ext cx="10972800" cy="794352"/>
          </a:xfrm>
        </p:spPr>
        <p:txBody>
          <a:bodyPr>
            <a:normAutofit fontScale="90000"/>
          </a:bodyPr>
          <a:lstStyle/>
          <a:p>
            <a:r>
              <a:rPr lang="en-GB" dirty="0" smtClean="0"/>
              <a:t>United Kingdom (1)</a:t>
            </a:r>
            <a:endParaRPr lang="en-GB" dirty="0"/>
          </a:p>
        </p:txBody>
      </p:sp>
      <p:sp>
        <p:nvSpPr>
          <p:cNvPr id="3" name="Content Placeholder 2"/>
          <p:cNvSpPr>
            <a:spLocks noGrp="1"/>
          </p:cNvSpPr>
          <p:nvPr>
            <p:ph idx="1"/>
          </p:nvPr>
        </p:nvSpPr>
        <p:spPr>
          <a:xfrm>
            <a:off x="1060029" y="2060848"/>
            <a:ext cx="10508579" cy="3293720"/>
          </a:xfrm>
        </p:spPr>
        <p:txBody>
          <a:bodyPr>
            <a:normAutofit lnSpcReduction="10000"/>
          </a:bodyPr>
          <a:lstStyle/>
          <a:p>
            <a:r>
              <a:rPr lang="en-GB" dirty="0" smtClean="0"/>
              <a:t>No special rules for Islamic finance</a:t>
            </a:r>
          </a:p>
          <a:p>
            <a:pPr lvl="1"/>
            <a:r>
              <a:rPr lang="en-GB" dirty="0" smtClean="0"/>
              <a:t>VAT law decided at EU level</a:t>
            </a:r>
          </a:p>
          <a:p>
            <a:r>
              <a:rPr lang="en-GB" dirty="0" smtClean="0"/>
              <a:t>Disclosed price increase treated as exempt supply of finance.</a:t>
            </a:r>
          </a:p>
          <a:p>
            <a:pPr lvl="1"/>
            <a:r>
              <a:rPr lang="en-GB" dirty="0" smtClean="0"/>
              <a:t>VATA </a:t>
            </a:r>
            <a:r>
              <a:rPr lang="en-GB" dirty="0" err="1" smtClean="0"/>
              <a:t>Sch</a:t>
            </a:r>
            <a:r>
              <a:rPr lang="en-GB" dirty="0" smtClean="0"/>
              <a:t> 9 Group 5 Item 3</a:t>
            </a:r>
          </a:p>
          <a:p>
            <a:pPr lvl="1"/>
            <a:r>
              <a:rPr lang="en-GB" dirty="0"/>
              <a:t>“The provision of the facility of instalment credit finance in a hire-purchase, conditional sale or credit sale agreement for which facility a separate charge is made and disclosed to the recipient of the supply of goods.”</a:t>
            </a:r>
          </a:p>
        </p:txBody>
      </p:sp>
      <p:sp>
        <p:nvSpPr>
          <p:cNvPr id="4" name="Slide Number Placeholder 8"/>
          <p:cNvSpPr txBox="1">
            <a:spLocks/>
          </p:cNvSpPr>
          <p:nvPr/>
        </p:nvSpPr>
        <p:spPr>
          <a:xfrm>
            <a:off x="1055440"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29</a:t>
            </a:fld>
            <a:endParaRPr lang="en-GB" sz="1200" dirty="0"/>
          </a:p>
        </p:txBody>
      </p:sp>
    </p:spTree>
    <p:extLst>
      <p:ext uri="{BB962C8B-B14F-4D97-AF65-F5344CB8AC3E}">
        <p14:creationId xmlns:p14="http://schemas.microsoft.com/office/powerpoint/2010/main" val="2561469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42226"/>
            <a:ext cx="10972800" cy="1143000"/>
          </a:xfrm>
        </p:spPr>
        <p:txBody>
          <a:bodyPr/>
          <a:lstStyle/>
          <a:p>
            <a:r>
              <a:rPr lang="en-GB" dirty="0" smtClean="0"/>
              <a:t>Disclaimer</a:t>
            </a:r>
            <a:endParaRPr lang="en-GB" dirty="0"/>
          </a:p>
        </p:txBody>
      </p:sp>
      <p:sp>
        <p:nvSpPr>
          <p:cNvPr id="3" name="Content Placeholder 2"/>
          <p:cNvSpPr>
            <a:spLocks noGrp="1"/>
          </p:cNvSpPr>
          <p:nvPr>
            <p:ph idx="1"/>
          </p:nvPr>
        </p:nvSpPr>
        <p:spPr>
          <a:xfrm>
            <a:off x="1076425" y="1885226"/>
            <a:ext cx="10972800" cy="4389120"/>
          </a:xfrm>
        </p:spPr>
        <p:txBody>
          <a:bodyPr/>
          <a:lstStyle/>
          <a:p>
            <a:r>
              <a:rPr lang="en-GB" dirty="0"/>
              <a:t>Taxation is a complex subject and almost all issues require specific professional advice.</a:t>
            </a:r>
          </a:p>
          <a:p>
            <a:r>
              <a:rPr lang="en-GB" dirty="0"/>
              <a:t>Nothing in this presentation is intended to constitute professional advice.</a:t>
            </a:r>
          </a:p>
          <a:p>
            <a:r>
              <a:rPr lang="en-GB" dirty="0" smtClean="0"/>
              <a:t>The </a:t>
            </a:r>
            <a:r>
              <a:rPr lang="en-GB" dirty="0"/>
              <a:t>speaker accepts no responsibility to anyone who may act, or refrain from acting, as a result of anything shown or said during this presentation.</a:t>
            </a:r>
          </a:p>
        </p:txBody>
      </p:sp>
      <p:sp>
        <p:nvSpPr>
          <p:cNvPr id="4" name="Slide Number Placeholder 8"/>
          <p:cNvSpPr>
            <a:spLocks noGrp="1"/>
          </p:cNvSpPr>
          <p:nvPr>
            <p:ph type="sldNum" sz="quarter" idx="10"/>
          </p:nvPr>
        </p:nvSpPr>
        <p:spPr>
          <a:xfrm>
            <a:off x="1071539" y="6289923"/>
            <a:ext cx="2133600" cy="365125"/>
          </a:xfrm>
          <a:noFill/>
        </p:spPr>
        <p:txBody>
          <a:bodyPr/>
          <a:lstStyle/>
          <a:p>
            <a:r>
              <a:rPr lang="en-GB" sz="1200" dirty="0"/>
              <a:t>Slide </a:t>
            </a:r>
            <a:fld id="{546D7DC8-501D-48DE-A57B-6D366F0C1FCE}" type="slidenum">
              <a:rPr lang="en-GB" sz="1200"/>
              <a:pPr/>
              <a:t>3</a:t>
            </a:fld>
            <a:endParaRPr lang="en-GB" sz="1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052735"/>
            <a:ext cx="10972800" cy="850993"/>
          </a:xfrm>
        </p:spPr>
        <p:txBody>
          <a:bodyPr/>
          <a:lstStyle/>
          <a:p>
            <a:r>
              <a:rPr lang="en-GB" dirty="0" smtClean="0"/>
              <a:t>United Kingdom (2)</a:t>
            </a:r>
            <a:endParaRPr lang="en-GB" dirty="0"/>
          </a:p>
        </p:txBody>
      </p:sp>
      <p:sp>
        <p:nvSpPr>
          <p:cNvPr id="3" name="Content Placeholder 2"/>
          <p:cNvSpPr>
            <a:spLocks noGrp="1"/>
          </p:cNvSpPr>
          <p:nvPr>
            <p:ph idx="1"/>
          </p:nvPr>
        </p:nvSpPr>
        <p:spPr>
          <a:xfrm>
            <a:off x="1055837" y="2132856"/>
            <a:ext cx="10972800" cy="2285608"/>
          </a:xfrm>
        </p:spPr>
        <p:txBody>
          <a:bodyPr/>
          <a:lstStyle/>
          <a:p>
            <a:r>
              <a:rPr lang="en-GB" dirty="0" smtClean="0"/>
              <a:t>Supplies of goods in Islamic finance remain taxable</a:t>
            </a:r>
          </a:p>
          <a:p>
            <a:r>
              <a:rPr lang="en-GB" dirty="0" smtClean="0"/>
              <a:t>Special rules for terminal markets (commodity warehouses)</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30</a:t>
            </a:fld>
            <a:endParaRPr lang="en-GB" sz="1200" dirty="0"/>
          </a:p>
        </p:txBody>
      </p:sp>
    </p:spTree>
    <p:extLst>
      <p:ext uri="{BB962C8B-B14F-4D97-AF65-F5344CB8AC3E}">
        <p14:creationId xmlns:p14="http://schemas.microsoft.com/office/powerpoint/2010/main" val="1921590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78286" y="920781"/>
            <a:ext cx="6793556" cy="755650"/>
          </a:xfrm>
        </p:spPr>
        <p:txBody>
          <a:bodyPr>
            <a:normAutofit/>
          </a:bodyPr>
          <a:lstStyle/>
          <a:p>
            <a:pPr eaLnBrk="1" hangingPunct="1"/>
            <a:r>
              <a:rPr lang="en-GB" sz="3200" b="1" dirty="0"/>
              <a:t>UK simple murabaha</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78286" y="6306651"/>
            <a:ext cx="2133600" cy="365125"/>
          </a:xfrm>
          <a:noFill/>
        </p:spPr>
        <p:txBody>
          <a:bodyPr/>
          <a:lstStyle/>
          <a:p>
            <a:r>
              <a:rPr lang="en-GB" sz="1200" dirty="0"/>
              <a:t>Slide </a:t>
            </a:r>
            <a:fld id="{546D7DC8-501D-48DE-A57B-6D366F0C1FCE}" type="slidenum">
              <a:rPr lang="en-GB" sz="1200"/>
              <a:pPr/>
              <a:t>31</a:t>
            </a:fld>
            <a:endParaRPr lang="en-GB" sz="1200" dirty="0"/>
          </a:p>
        </p:txBody>
      </p:sp>
      <p:sp>
        <p:nvSpPr>
          <p:cNvPr id="38" name="TextBox 37"/>
          <p:cNvSpPr txBox="1"/>
          <p:nvPr/>
        </p:nvSpPr>
        <p:spPr>
          <a:xfrm>
            <a:off x="2171563" y="3525799"/>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40" name="TextBox 39"/>
          <p:cNvSpPr txBox="1"/>
          <p:nvPr/>
        </p:nvSpPr>
        <p:spPr>
          <a:xfrm>
            <a:off x="5827439" y="1748926"/>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2" name="TextBox 1"/>
          <p:cNvSpPr txBox="1"/>
          <p:nvPr/>
        </p:nvSpPr>
        <p:spPr>
          <a:xfrm>
            <a:off x="2783632" y="3617402"/>
            <a:ext cx="2111896" cy="369332"/>
          </a:xfrm>
          <a:prstGeom prst="rect">
            <a:avLst/>
          </a:prstGeom>
          <a:noFill/>
        </p:spPr>
        <p:txBody>
          <a:bodyPr wrap="square" rtlCol="0">
            <a:spAutoFit/>
          </a:bodyPr>
          <a:lstStyle/>
          <a:p>
            <a:r>
              <a:rPr lang="en-GB" dirty="0"/>
              <a:t>100 + VAT = 120</a:t>
            </a:r>
          </a:p>
        </p:txBody>
      </p:sp>
      <p:sp>
        <p:nvSpPr>
          <p:cNvPr id="3" name="TextBox 2"/>
          <p:cNvSpPr txBox="1"/>
          <p:nvPr/>
        </p:nvSpPr>
        <p:spPr>
          <a:xfrm>
            <a:off x="5015880" y="2564904"/>
            <a:ext cx="3277390" cy="2308324"/>
          </a:xfrm>
          <a:prstGeom prst="rect">
            <a:avLst/>
          </a:prstGeom>
          <a:noFill/>
        </p:spPr>
        <p:txBody>
          <a:bodyPr wrap="square" rtlCol="0">
            <a:spAutoFit/>
          </a:bodyPr>
          <a:lstStyle/>
          <a:p>
            <a:r>
              <a:rPr lang="en-GB" dirty="0"/>
              <a:t>Price = </a:t>
            </a:r>
            <a:r>
              <a:rPr lang="en-GB" dirty="0" smtClean="0"/>
              <a:t>105</a:t>
            </a:r>
          </a:p>
          <a:p>
            <a:endParaRPr lang="en-GB" dirty="0"/>
          </a:p>
          <a:p>
            <a:r>
              <a:rPr lang="en-GB" dirty="0"/>
              <a:t>Exempt = 5</a:t>
            </a:r>
          </a:p>
          <a:p>
            <a:r>
              <a:rPr lang="en-GB" dirty="0"/>
              <a:t>Taxable = 100</a:t>
            </a:r>
          </a:p>
          <a:p>
            <a:endParaRPr lang="en-GB" dirty="0" smtClean="0"/>
          </a:p>
          <a:p>
            <a:r>
              <a:rPr lang="en-GB" dirty="0" smtClean="0"/>
              <a:t>VAT </a:t>
            </a:r>
            <a:r>
              <a:rPr lang="en-GB" dirty="0"/>
              <a:t>= 20</a:t>
            </a:r>
          </a:p>
          <a:p>
            <a:endParaRPr lang="en-GB" dirty="0" smtClean="0"/>
          </a:p>
          <a:p>
            <a:r>
              <a:rPr lang="en-GB" dirty="0" smtClean="0"/>
              <a:t>Customer </a:t>
            </a:r>
            <a:r>
              <a:rPr lang="en-GB" dirty="0"/>
              <a:t>pays 120 + 5 =125</a:t>
            </a:r>
          </a:p>
        </p:txBody>
      </p:sp>
    </p:spTree>
    <p:extLst>
      <p:ext uri="{BB962C8B-B14F-4D97-AF65-F5344CB8AC3E}">
        <p14:creationId xmlns:p14="http://schemas.microsoft.com/office/powerpoint/2010/main" val="3545881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918412"/>
            <a:ext cx="6793556" cy="755650"/>
          </a:xfrm>
        </p:spPr>
        <p:txBody>
          <a:bodyPr>
            <a:normAutofit/>
          </a:bodyPr>
          <a:lstStyle/>
          <a:p>
            <a:pPr eaLnBrk="1" hangingPunct="1"/>
            <a:r>
              <a:rPr lang="en-GB" sz="3200" b="1" dirty="0"/>
              <a:t>UK commodity murabaha</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8" name="Rectangle 8"/>
          <p:cNvSpPr>
            <a:spLocks noChangeArrowheads="1"/>
          </p:cNvSpPr>
          <p:nvPr/>
        </p:nvSpPr>
        <p:spPr bwMode="blackWhite">
          <a:xfrm>
            <a:off x="7968208" y="494887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buyer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5" name="Line 15"/>
          <p:cNvSpPr>
            <a:spLocks noChangeShapeType="1"/>
          </p:cNvSpPr>
          <p:nvPr/>
        </p:nvSpPr>
        <p:spPr bwMode="blackWhite">
          <a:xfrm>
            <a:off x="9480376" y="2678438"/>
            <a:ext cx="0" cy="225464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55440" y="6252794"/>
            <a:ext cx="2133600" cy="365125"/>
          </a:xfrm>
          <a:noFill/>
        </p:spPr>
        <p:txBody>
          <a:bodyPr/>
          <a:lstStyle/>
          <a:p>
            <a:r>
              <a:rPr lang="en-GB" sz="1200" dirty="0"/>
              <a:t>Slide </a:t>
            </a:r>
            <a:fld id="{546D7DC8-501D-48DE-A57B-6D366F0C1FCE}" type="slidenum">
              <a:rPr lang="en-GB" sz="1200"/>
              <a:pPr/>
              <a:t>32</a:t>
            </a:fld>
            <a:endParaRPr lang="en-GB" sz="1200" dirty="0"/>
          </a:p>
        </p:txBody>
      </p:sp>
      <p:sp>
        <p:nvSpPr>
          <p:cNvPr id="38" name="TextBox 37"/>
          <p:cNvSpPr txBox="1"/>
          <p:nvPr/>
        </p:nvSpPr>
        <p:spPr>
          <a:xfrm>
            <a:off x="2207568" y="356419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39" name="TextBox 38"/>
          <p:cNvSpPr txBox="1"/>
          <p:nvPr/>
        </p:nvSpPr>
        <p:spPr>
          <a:xfrm>
            <a:off x="9696401" y="356419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3</a:t>
            </a:r>
          </a:p>
        </p:txBody>
      </p:sp>
      <p:sp>
        <p:nvSpPr>
          <p:cNvPr id="40" name="TextBox 39"/>
          <p:cNvSpPr txBox="1"/>
          <p:nvPr/>
        </p:nvSpPr>
        <p:spPr>
          <a:xfrm>
            <a:off x="5827439" y="1748926"/>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15" name="TextBox 14"/>
          <p:cNvSpPr txBox="1"/>
          <p:nvPr/>
        </p:nvSpPr>
        <p:spPr>
          <a:xfrm>
            <a:off x="2783632" y="3617402"/>
            <a:ext cx="2111896" cy="369332"/>
          </a:xfrm>
          <a:prstGeom prst="rect">
            <a:avLst/>
          </a:prstGeom>
          <a:noFill/>
        </p:spPr>
        <p:txBody>
          <a:bodyPr wrap="square" rtlCol="0">
            <a:spAutoFit/>
          </a:bodyPr>
          <a:lstStyle/>
          <a:p>
            <a:r>
              <a:rPr lang="en-GB" dirty="0"/>
              <a:t>100 + VAT = 120</a:t>
            </a:r>
          </a:p>
        </p:txBody>
      </p:sp>
      <p:sp>
        <p:nvSpPr>
          <p:cNvPr id="2" name="TextBox 1"/>
          <p:cNvSpPr txBox="1"/>
          <p:nvPr/>
        </p:nvSpPr>
        <p:spPr>
          <a:xfrm>
            <a:off x="4727848" y="2564904"/>
            <a:ext cx="2880320" cy="369332"/>
          </a:xfrm>
          <a:prstGeom prst="rect">
            <a:avLst/>
          </a:prstGeom>
          <a:noFill/>
        </p:spPr>
        <p:txBody>
          <a:bodyPr wrap="square" rtlCol="0">
            <a:spAutoFit/>
          </a:bodyPr>
          <a:lstStyle/>
          <a:p>
            <a:r>
              <a:rPr lang="en-GB" dirty="0"/>
              <a:t>Customer pays 120 + 5</a:t>
            </a:r>
          </a:p>
        </p:txBody>
      </p:sp>
      <p:sp>
        <p:nvSpPr>
          <p:cNvPr id="3" name="TextBox 2"/>
          <p:cNvSpPr txBox="1"/>
          <p:nvPr/>
        </p:nvSpPr>
        <p:spPr>
          <a:xfrm>
            <a:off x="5519937" y="3356993"/>
            <a:ext cx="3816424" cy="1200329"/>
          </a:xfrm>
          <a:prstGeom prst="rect">
            <a:avLst/>
          </a:prstGeom>
          <a:noFill/>
        </p:spPr>
        <p:txBody>
          <a:bodyPr wrap="square" rtlCol="0">
            <a:spAutoFit/>
          </a:bodyPr>
          <a:lstStyle/>
          <a:p>
            <a:r>
              <a:rPr lang="en-GB" dirty="0"/>
              <a:t>Sale for 100</a:t>
            </a:r>
          </a:p>
          <a:p>
            <a:r>
              <a:rPr lang="en-GB" dirty="0"/>
              <a:t>+ VAT 20 if Customer in business</a:t>
            </a:r>
          </a:p>
          <a:p>
            <a:endParaRPr lang="en-GB" dirty="0"/>
          </a:p>
          <a:p>
            <a:r>
              <a:rPr lang="en-GB" b="1" dirty="0">
                <a:solidFill>
                  <a:srgbClr val="FF0000"/>
                </a:solidFill>
              </a:rPr>
              <a:t>If Customer not in business?</a:t>
            </a:r>
          </a:p>
        </p:txBody>
      </p:sp>
    </p:spTree>
    <p:extLst>
      <p:ext uri="{BB962C8B-B14F-4D97-AF65-F5344CB8AC3E}">
        <p14:creationId xmlns:p14="http://schemas.microsoft.com/office/powerpoint/2010/main" val="150602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792480"/>
            <a:ext cx="10972800" cy="1143000"/>
          </a:xfrm>
        </p:spPr>
        <p:txBody>
          <a:bodyPr/>
          <a:lstStyle/>
          <a:p>
            <a:r>
              <a:rPr lang="en-GB" dirty="0" smtClean="0"/>
              <a:t>Malaysian GST law</a:t>
            </a:r>
            <a:endParaRPr lang="en-GB" dirty="0"/>
          </a:p>
        </p:txBody>
      </p:sp>
      <p:sp>
        <p:nvSpPr>
          <p:cNvPr id="3" name="Content Placeholder 2"/>
          <p:cNvSpPr>
            <a:spLocks noGrp="1"/>
          </p:cNvSpPr>
          <p:nvPr>
            <p:ph idx="1"/>
          </p:nvPr>
        </p:nvSpPr>
        <p:spPr>
          <a:xfrm>
            <a:off x="1055440" y="1965568"/>
            <a:ext cx="10009112" cy="2213600"/>
          </a:xfrm>
        </p:spPr>
        <p:txBody>
          <a:bodyPr/>
          <a:lstStyle/>
          <a:p>
            <a:r>
              <a:rPr lang="en-GB" dirty="0" smtClean="0"/>
              <a:t>Goods and Services Tax Act 2014 section 5</a:t>
            </a:r>
          </a:p>
          <a:p>
            <a:pPr lvl="1"/>
            <a:r>
              <a:rPr lang="en-GB" dirty="0"/>
              <a:t>5. </a:t>
            </a:r>
            <a:r>
              <a:rPr lang="en-GB" dirty="0" smtClean="0"/>
              <a:t>Where </a:t>
            </a:r>
            <a:r>
              <a:rPr lang="en-GB" dirty="0"/>
              <a:t>any person makes a supply of goods or services </a:t>
            </a:r>
            <a:r>
              <a:rPr lang="en-GB" b="1" dirty="0">
                <a:solidFill>
                  <a:srgbClr val="FF0000"/>
                </a:solidFill>
              </a:rPr>
              <a:t>under an Islamic financial arrangement</a:t>
            </a:r>
            <a:r>
              <a:rPr lang="en-GB" dirty="0"/>
              <a:t>, any supply made in such arrangement other than the provision of financing shall be treated as neither a supply of goods nor a supply of services.</a:t>
            </a:r>
          </a:p>
        </p:txBody>
      </p:sp>
      <p:sp>
        <p:nvSpPr>
          <p:cNvPr id="4" name="Slide Number Placeholder 8"/>
          <p:cNvSpPr>
            <a:spLocks noGrp="1"/>
          </p:cNvSpPr>
          <p:nvPr>
            <p:ph type="sldNum" sz="quarter" idx="10"/>
          </p:nvPr>
        </p:nvSpPr>
        <p:spPr>
          <a:xfrm>
            <a:off x="1045965" y="6309320"/>
            <a:ext cx="2133600" cy="365125"/>
          </a:xfrm>
          <a:noFill/>
        </p:spPr>
        <p:txBody>
          <a:bodyPr/>
          <a:lstStyle/>
          <a:p>
            <a:r>
              <a:rPr lang="en-GB" sz="1200" dirty="0"/>
              <a:t>Slide </a:t>
            </a:r>
            <a:fld id="{546D7DC8-501D-48DE-A57B-6D366F0C1FCE}" type="slidenum">
              <a:rPr lang="en-GB" sz="1200"/>
              <a:pPr/>
              <a:t>33</a:t>
            </a:fld>
            <a:endParaRPr lang="en-GB" sz="1200" dirty="0"/>
          </a:p>
        </p:txBody>
      </p:sp>
    </p:spTree>
    <p:extLst>
      <p:ext uri="{BB962C8B-B14F-4D97-AF65-F5344CB8AC3E}">
        <p14:creationId xmlns:p14="http://schemas.microsoft.com/office/powerpoint/2010/main" val="4186864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889090"/>
            <a:ext cx="6793556" cy="755650"/>
          </a:xfrm>
        </p:spPr>
        <p:txBody>
          <a:bodyPr>
            <a:normAutofit/>
          </a:bodyPr>
          <a:lstStyle/>
          <a:p>
            <a:pPr eaLnBrk="1" hangingPunct="1"/>
            <a:r>
              <a:rPr lang="en-GB" sz="3200" b="1" dirty="0"/>
              <a:t>Malaysia commodity murabaha</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8" name="Rectangle 8"/>
          <p:cNvSpPr>
            <a:spLocks noChangeArrowheads="1"/>
          </p:cNvSpPr>
          <p:nvPr/>
        </p:nvSpPr>
        <p:spPr bwMode="blackWhite">
          <a:xfrm>
            <a:off x="7968208" y="494887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buyer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5" name="Line 15"/>
          <p:cNvSpPr>
            <a:spLocks noChangeShapeType="1"/>
          </p:cNvSpPr>
          <p:nvPr/>
        </p:nvSpPr>
        <p:spPr bwMode="blackWhite">
          <a:xfrm>
            <a:off x="9480376" y="2678438"/>
            <a:ext cx="0" cy="225464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78311" y="6296443"/>
            <a:ext cx="2133600" cy="365125"/>
          </a:xfrm>
          <a:noFill/>
        </p:spPr>
        <p:txBody>
          <a:bodyPr/>
          <a:lstStyle/>
          <a:p>
            <a:r>
              <a:rPr lang="en-GB" sz="1200" dirty="0"/>
              <a:t>Slide </a:t>
            </a:r>
            <a:fld id="{546D7DC8-501D-48DE-A57B-6D366F0C1FCE}" type="slidenum">
              <a:rPr lang="en-GB" sz="1200"/>
              <a:pPr/>
              <a:t>34</a:t>
            </a:fld>
            <a:endParaRPr lang="en-GB" sz="1200" dirty="0"/>
          </a:p>
        </p:txBody>
      </p:sp>
      <p:sp>
        <p:nvSpPr>
          <p:cNvPr id="38" name="TextBox 37"/>
          <p:cNvSpPr txBox="1"/>
          <p:nvPr/>
        </p:nvSpPr>
        <p:spPr>
          <a:xfrm>
            <a:off x="2207568" y="356419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39" name="TextBox 38"/>
          <p:cNvSpPr txBox="1"/>
          <p:nvPr/>
        </p:nvSpPr>
        <p:spPr>
          <a:xfrm>
            <a:off x="9696401" y="356419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3</a:t>
            </a:r>
          </a:p>
        </p:txBody>
      </p:sp>
      <p:sp>
        <p:nvSpPr>
          <p:cNvPr id="40" name="TextBox 39"/>
          <p:cNvSpPr txBox="1"/>
          <p:nvPr/>
        </p:nvSpPr>
        <p:spPr>
          <a:xfrm>
            <a:off x="5827439" y="1748926"/>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15" name="TextBox 14"/>
          <p:cNvSpPr txBox="1"/>
          <p:nvPr/>
        </p:nvSpPr>
        <p:spPr>
          <a:xfrm>
            <a:off x="2783632" y="3617402"/>
            <a:ext cx="2111896" cy="369332"/>
          </a:xfrm>
          <a:prstGeom prst="rect">
            <a:avLst/>
          </a:prstGeom>
          <a:noFill/>
        </p:spPr>
        <p:txBody>
          <a:bodyPr wrap="square" rtlCol="0">
            <a:spAutoFit/>
          </a:bodyPr>
          <a:lstStyle/>
          <a:p>
            <a:r>
              <a:rPr lang="en-GB" dirty="0"/>
              <a:t>100. No GST</a:t>
            </a:r>
          </a:p>
        </p:txBody>
      </p:sp>
      <p:sp>
        <p:nvSpPr>
          <p:cNvPr id="2" name="TextBox 1"/>
          <p:cNvSpPr txBox="1"/>
          <p:nvPr/>
        </p:nvSpPr>
        <p:spPr>
          <a:xfrm>
            <a:off x="4727848" y="2564904"/>
            <a:ext cx="2880320" cy="369332"/>
          </a:xfrm>
          <a:prstGeom prst="rect">
            <a:avLst/>
          </a:prstGeom>
          <a:noFill/>
        </p:spPr>
        <p:txBody>
          <a:bodyPr wrap="square" rtlCol="0">
            <a:spAutoFit/>
          </a:bodyPr>
          <a:lstStyle/>
          <a:p>
            <a:r>
              <a:rPr lang="en-GB" dirty="0"/>
              <a:t>105. No GST</a:t>
            </a:r>
          </a:p>
        </p:txBody>
      </p:sp>
      <p:sp>
        <p:nvSpPr>
          <p:cNvPr id="3" name="TextBox 2"/>
          <p:cNvSpPr txBox="1"/>
          <p:nvPr/>
        </p:nvSpPr>
        <p:spPr>
          <a:xfrm>
            <a:off x="7775850" y="3518745"/>
            <a:ext cx="1704527" cy="369332"/>
          </a:xfrm>
          <a:prstGeom prst="rect">
            <a:avLst/>
          </a:prstGeom>
          <a:noFill/>
        </p:spPr>
        <p:txBody>
          <a:bodyPr wrap="square" rtlCol="0">
            <a:spAutoFit/>
          </a:bodyPr>
          <a:lstStyle/>
          <a:p>
            <a:r>
              <a:rPr lang="en-GB" dirty="0"/>
              <a:t>100. No GST</a:t>
            </a:r>
            <a:endParaRPr lang="en-GB" b="1" dirty="0">
              <a:solidFill>
                <a:srgbClr val="FF0000"/>
              </a:solidFill>
            </a:endParaRPr>
          </a:p>
        </p:txBody>
      </p:sp>
    </p:spTree>
    <p:extLst>
      <p:ext uri="{BB962C8B-B14F-4D97-AF65-F5344CB8AC3E}">
        <p14:creationId xmlns:p14="http://schemas.microsoft.com/office/powerpoint/2010/main" val="1046341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861393"/>
            <a:ext cx="6793556" cy="755650"/>
          </a:xfrm>
        </p:spPr>
        <p:txBody>
          <a:bodyPr>
            <a:normAutofit/>
          </a:bodyPr>
          <a:lstStyle/>
          <a:p>
            <a:pPr eaLnBrk="1" hangingPunct="1"/>
            <a:r>
              <a:rPr lang="en-GB" sz="3200" b="1" dirty="0"/>
              <a:t>Malaysia simple murabaha?</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102644" y="6261972"/>
            <a:ext cx="2133600" cy="365125"/>
          </a:xfrm>
          <a:noFill/>
        </p:spPr>
        <p:txBody>
          <a:bodyPr/>
          <a:lstStyle/>
          <a:p>
            <a:r>
              <a:rPr lang="en-GB" sz="1200" dirty="0"/>
              <a:t>Slide </a:t>
            </a:r>
            <a:fld id="{546D7DC8-501D-48DE-A57B-6D366F0C1FCE}" type="slidenum">
              <a:rPr lang="en-GB" sz="1200"/>
              <a:pPr/>
              <a:t>35</a:t>
            </a:fld>
            <a:endParaRPr lang="en-GB" sz="1200" dirty="0"/>
          </a:p>
        </p:txBody>
      </p:sp>
      <p:sp>
        <p:nvSpPr>
          <p:cNvPr id="38" name="TextBox 37"/>
          <p:cNvSpPr txBox="1"/>
          <p:nvPr/>
        </p:nvSpPr>
        <p:spPr>
          <a:xfrm>
            <a:off x="2171563" y="3525799"/>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40" name="TextBox 39"/>
          <p:cNvSpPr txBox="1"/>
          <p:nvPr/>
        </p:nvSpPr>
        <p:spPr>
          <a:xfrm>
            <a:off x="5827439" y="1748926"/>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2" name="TextBox 1"/>
          <p:cNvSpPr txBox="1"/>
          <p:nvPr/>
        </p:nvSpPr>
        <p:spPr>
          <a:xfrm>
            <a:off x="2783632" y="3617402"/>
            <a:ext cx="2111896" cy="369332"/>
          </a:xfrm>
          <a:prstGeom prst="rect">
            <a:avLst/>
          </a:prstGeom>
          <a:noFill/>
        </p:spPr>
        <p:txBody>
          <a:bodyPr wrap="square" rtlCol="0">
            <a:spAutoFit/>
          </a:bodyPr>
          <a:lstStyle/>
          <a:p>
            <a:r>
              <a:rPr lang="en-GB" dirty="0"/>
              <a:t>100. No GST?</a:t>
            </a:r>
          </a:p>
        </p:txBody>
      </p:sp>
      <p:sp>
        <p:nvSpPr>
          <p:cNvPr id="3" name="TextBox 2"/>
          <p:cNvSpPr txBox="1"/>
          <p:nvPr/>
        </p:nvSpPr>
        <p:spPr>
          <a:xfrm>
            <a:off x="5015880" y="2564904"/>
            <a:ext cx="2232248" cy="369332"/>
          </a:xfrm>
          <a:prstGeom prst="rect">
            <a:avLst/>
          </a:prstGeom>
          <a:noFill/>
        </p:spPr>
        <p:txBody>
          <a:bodyPr wrap="square" rtlCol="0">
            <a:spAutoFit/>
          </a:bodyPr>
          <a:lstStyle/>
          <a:p>
            <a:r>
              <a:rPr lang="en-GB" dirty="0"/>
              <a:t>100 + 5. No GST?</a:t>
            </a:r>
          </a:p>
        </p:txBody>
      </p:sp>
      <p:sp>
        <p:nvSpPr>
          <p:cNvPr id="4" name="TextBox 3"/>
          <p:cNvSpPr txBox="1"/>
          <p:nvPr/>
        </p:nvSpPr>
        <p:spPr>
          <a:xfrm>
            <a:off x="7248128" y="3140968"/>
            <a:ext cx="3024336" cy="923330"/>
          </a:xfrm>
          <a:prstGeom prst="rect">
            <a:avLst/>
          </a:prstGeom>
          <a:noFill/>
        </p:spPr>
        <p:txBody>
          <a:bodyPr wrap="square" rtlCol="0">
            <a:spAutoFit/>
          </a:bodyPr>
          <a:lstStyle/>
          <a:p>
            <a:r>
              <a:rPr lang="en-GB" dirty="0"/>
              <a:t>Customer would have paid 100+ 20 GST + 5 interest = 125 with conventional loan</a:t>
            </a:r>
          </a:p>
        </p:txBody>
      </p:sp>
    </p:spTree>
    <p:extLst>
      <p:ext uri="{BB962C8B-B14F-4D97-AF65-F5344CB8AC3E}">
        <p14:creationId xmlns:p14="http://schemas.microsoft.com/office/powerpoint/2010/main" val="3341822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68220" y="749141"/>
            <a:ext cx="7548060" cy="755650"/>
          </a:xfrm>
        </p:spPr>
        <p:txBody>
          <a:bodyPr>
            <a:normAutofit fontScale="90000"/>
          </a:bodyPr>
          <a:lstStyle/>
          <a:p>
            <a:pPr eaLnBrk="1" hangingPunct="1"/>
            <a:r>
              <a:rPr lang="en-GB" sz="3200" b="1" dirty="0"/>
              <a:t>Malaysia simple murabaha as practiced</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9" name="Rectangle 9"/>
          <p:cNvSpPr>
            <a:spLocks noChangeArrowheads="1"/>
          </p:cNvSpPr>
          <p:nvPr/>
        </p:nvSpPr>
        <p:spPr bwMode="blackWhite">
          <a:xfrm>
            <a:off x="8184189" y="1964279"/>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6" name="Line 16"/>
          <p:cNvSpPr>
            <a:spLocks noChangeShapeType="1"/>
          </p:cNvSpPr>
          <p:nvPr/>
        </p:nvSpPr>
        <p:spPr bwMode="blackWhite">
          <a:xfrm flipV="1">
            <a:off x="4570462" y="2806903"/>
            <a:ext cx="4549874" cy="211879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H="1">
            <a:off x="4570462" y="2468338"/>
            <a:ext cx="3397742" cy="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68220" y="6283268"/>
            <a:ext cx="2133600" cy="365125"/>
          </a:xfrm>
          <a:noFill/>
        </p:spPr>
        <p:txBody>
          <a:bodyPr/>
          <a:lstStyle/>
          <a:p>
            <a:r>
              <a:rPr lang="en-GB" sz="1200" dirty="0"/>
              <a:t>Slide </a:t>
            </a:r>
            <a:fld id="{546D7DC8-501D-48DE-A57B-6D366F0C1FCE}" type="slidenum">
              <a:rPr lang="en-GB" sz="1200"/>
              <a:pPr/>
              <a:t>36</a:t>
            </a:fld>
            <a:endParaRPr lang="en-GB" sz="1200" dirty="0"/>
          </a:p>
        </p:txBody>
      </p:sp>
      <p:sp>
        <p:nvSpPr>
          <p:cNvPr id="38" name="TextBox 37"/>
          <p:cNvSpPr txBox="1"/>
          <p:nvPr/>
        </p:nvSpPr>
        <p:spPr>
          <a:xfrm>
            <a:off x="8400256" y="3257008"/>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1</a:t>
            </a:r>
          </a:p>
        </p:txBody>
      </p:sp>
      <p:sp>
        <p:nvSpPr>
          <p:cNvPr id="40" name="TextBox 39"/>
          <p:cNvSpPr txBox="1"/>
          <p:nvPr/>
        </p:nvSpPr>
        <p:spPr>
          <a:xfrm>
            <a:off x="5837285" y="2591548"/>
            <a:ext cx="432048" cy="441341"/>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2</a:t>
            </a:r>
          </a:p>
        </p:txBody>
      </p:sp>
      <p:sp>
        <p:nvSpPr>
          <p:cNvPr id="2" name="TextBox 1"/>
          <p:cNvSpPr txBox="1"/>
          <p:nvPr/>
        </p:nvSpPr>
        <p:spPr>
          <a:xfrm>
            <a:off x="6856162" y="3866300"/>
            <a:ext cx="3240360" cy="646331"/>
          </a:xfrm>
          <a:prstGeom prst="rect">
            <a:avLst/>
          </a:prstGeom>
          <a:noFill/>
        </p:spPr>
        <p:txBody>
          <a:bodyPr wrap="square" rtlCol="0">
            <a:spAutoFit/>
          </a:bodyPr>
          <a:lstStyle/>
          <a:p>
            <a:r>
              <a:rPr lang="en-GB" dirty="0"/>
              <a:t>Seller sells to customer. GST applies. 100 + 20 GST = 120</a:t>
            </a:r>
          </a:p>
        </p:txBody>
      </p:sp>
      <p:sp>
        <p:nvSpPr>
          <p:cNvPr id="15" name="Line 14"/>
          <p:cNvSpPr>
            <a:spLocks noChangeShapeType="1"/>
          </p:cNvSpPr>
          <p:nvPr/>
        </p:nvSpPr>
        <p:spPr bwMode="blackWhite">
          <a:xfrm>
            <a:off x="4636397" y="2157911"/>
            <a:ext cx="3331808"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16" name="TextBox 15"/>
          <p:cNvSpPr txBox="1"/>
          <p:nvPr/>
        </p:nvSpPr>
        <p:spPr>
          <a:xfrm>
            <a:off x="5816654" y="1626814"/>
            <a:ext cx="432048" cy="441340"/>
          </a:xfrm>
          <a:prstGeom prst="rect">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nchor="ctr"/>
          <a:lstStyle>
            <a:defPPr>
              <a:defRPr lang="en-US"/>
            </a:defPPr>
          </a:lstStyle>
          <a:p>
            <a:pPr algn="ctr"/>
            <a:r>
              <a:rPr lang="en-GB" dirty="0"/>
              <a:t>3</a:t>
            </a:r>
          </a:p>
        </p:txBody>
      </p:sp>
      <p:sp>
        <p:nvSpPr>
          <p:cNvPr id="5" name="TextBox 4"/>
          <p:cNvSpPr txBox="1"/>
          <p:nvPr/>
        </p:nvSpPr>
        <p:spPr>
          <a:xfrm>
            <a:off x="6456040" y="2678438"/>
            <a:ext cx="1224136" cy="369332"/>
          </a:xfrm>
          <a:prstGeom prst="rect">
            <a:avLst/>
          </a:prstGeom>
          <a:noFill/>
        </p:spPr>
        <p:txBody>
          <a:bodyPr wrap="square" rtlCol="0">
            <a:spAutoFit/>
          </a:bodyPr>
          <a:lstStyle/>
          <a:p>
            <a:r>
              <a:rPr lang="en-GB" dirty="0"/>
              <a:t>120</a:t>
            </a:r>
          </a:p>
        </p:txBody>
      </p:sp>
      <p:sp>
        <p:nvSpPr>
          <p:cNvPr id="6" name="TextBox 5"/>
          <p:cNvSpPr txBox="1"/>
          <p:nvPr/>
        </p:nvSpPr>
        <p:spPr>
          <a:xfrm>
            <a:off x="6240458" y="1564076"/>
            <a:ext cx="2052246" cy="369332"/>
          </a:xfrm>
          <a:prstGeom prst="rect">
            <a:avLst/>
          </a:prstGeom>
          <a:noFill/>
        </p:spPr>
        <p:txBody>
          <a:bodyPr wrap="square" rtlCol="0">
            <a:spAutoFit/>
          </a:bodyPr>
          <a:lstStyle/>
          <a:p>
            <a:r>
              <a:rPr lang="en-GB" dirty="0"/>
              <a:t>120 + 5 = 125</a:t>
            </a:r>
          </a:p>
        </p:txBody>
      </p:sp>
      <p:sp>
        <p:nvSpPr>
          <p:cNvPr id="19" name="Line 14"/>
          <p:cNvSpPr>
            <a:spLocks noChangeShapeType="1"/>
          </p:cNvSpPr>
          <p:nvPr/>
        </p:nvSpPr>
        <p:spPr bwMode="blackWhite">
          <a:xfrm flipH="1">
            <a:off x="2504011" y="2710554"/>
            <a:ext cx="11755" cy="2183028"/>
          </a:xfrm>
          <a:prstGeom prst="line">
            <a:avLst/>
          </a:prstGeom>
          <a:noFill/>
          <a:ln w="28575">
            <a:solidFill>
              <a:srgbClr val="00B05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7" name="TextBox 6"/>
          <p:cNvSpPr txBox="1"/>
          <p:nvPr/>
        </p:nvSpPr>
        <p:spPr>
          <a:xfrm>
            <a:off x="2632930" y="3389677"/>
            <a:ext cx="1800200" cy="646331"/>
          </a:xfrm>
          <a:prstGeom prst="rect">
            <a:avLst/>
          </a:prstGeom>
          <a:noFill/>
        </p:spPr>
        <p:txBody>
          <a:bodyPr wrap="square" rtlCol="0">
            <a:spAutoFit/>
          </a:bodyPr>
          <a:lstStyle/>
          <a:p>
            <a:r>
              <a:rPr lang="en-GB" dirty="0"/>
              <a:t>Bank pays seller 120</a:t>
            </a:r>
          </a:p>
        </p:txBody>
      </p:sp>
    </p:spTree>
    <p:extLst>
      <p:ext uri="{BB962C8B-B14F-4D97-AF65-F5344CB8AC3E}">
        <p14:creationId xmlns:p14="http://schemas.microsoft.com/office/powerpoint/2010/main" val="1138862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38653"/>
            <a:ext cx="10972800" cy="1143000"/>
          </a:xfrm>
        </p:spPr>
        <p:txBody>
          <a:bodyPr/>
          <a:lstStyle/>
          <a:p>
            <a:r>
              <a:rPr lang="en-GB" dirty="0" smtClean="0"/>
              <a:t>South Africa</a:t>
            </a:r>
            <a:endParaRPr lang="en-GB" dirty="0"/>
          </a:p>
        </p:txBody>
      </p:sp>
      <p:sp>
        <p:nvSpPr>
          <p:cNvPr id="3" name="Content Placeholder 2"/>
          <p:cNvSpPr>
            <a:spLocks noGrp="1"/>
          </p:cNvSpPr>
          <p:nvPr>
            <p:ph idx="1"/>
          </p:nvPr>
        </p:nvSpPr>
        <p:spPr>
          <a:xfrm>
            <a:off x="1055440" y="2060848"/>
            <a:ext cx="10972800" cy="2717656"/>
          </a:xfrm>
        </p:spPr>
        <p:txBody>
          <a:bodyPr/>
          <a:lstStyle/>
          <a:p>
            <a:r>
              <a:rPr lang="en-GB" dirty="0" smtClean="0"/>
              <a:t>Value Added Tax Act 1991 section 8A</a:t>
            </a:r>
          </a:p>
          <a:p>
            <a:r>
              <a:rPr lang="en-GB" dirty="0" smtClean="0"/>
              <a:t>Bank deemed not to acquire the goods</a:t>
            </a:r>
          </a:p>
          <a:p>
            <a:r>
              <a:rPr lang="en-GB" dirty="0" smtClean="0"/>
              <a:t>Client deemed to acquire the goods from seller</a:t>
            </a:r>
          </a:p>
          <a:p>
            <a:r>
              <a:rPr lang="en-GB" dirty="0" smtClean="0"/>
              <a:t>Deemed price = amount paid by bank to seller</a:t>
            </a:r>
          </a:p>
          <a:p>
            <a:r>
              <a:rPr lang="en-GB" dirty="0" err="1" smtClean="0"/>
              <a:t>Markup</a:t>
            </a:r>
            <a:r>
              <a:rPr lang="en-GB" dirty="0" smtClean="0"/>
              <a:t> = exempt financial service</a:t>
            </a:r>
          </a:p>
          <a:p>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37</a:t>
            </a:fld>
            <a:endParaRPr lang="en-GB" sz="1200" dirty="0"/>
          </a:p>
        </p:txBody>
      </p:sp>
    </p:spTree>
    <p:extLst>
      <p:ext uri="{BB962C8B-B14F-4D97-AF65-F5344CB8AC3E}">
        <p14:creationId xmlns:p14="http://schemas.microsoft.com/office/powerpoint/2010/main" val="1857561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02644" y="869960"/>
            <a:ext cx="6793556" cy="755650"/>
          </a:xfrm>
        </p:spPr>
        <p:txBody>
          <a:bodyPr>
            <a:normAutofit fontScale="90000"/>
          </a:bodyPr>
          <a:lstStyle/>
          <a:p>
            <a:pPr eaLnBrk="1" hangingPunct="1"/>
            <a:r>
              <a:rPr lang="en-GB" sz="3200" b="1" dirty="0"/>
              <a:t>South Africa simple murabaha - actual</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6" name="Line 16"/>
          <p:cNvSpPr>
            <a:spLocks noChangeShapeType="1"/>
          </p:cNvSpPr>
          <p:nvPr/>
        </p:nvSpPr>
        <p:spPr bwMode="blackWhite">
          <a:xfrm flipV="1">
            <a:off x="2783632" y="2678438"/>
            <a:ext cx="0" cy="217993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36019" y="6328431"/>
            <a:ext cx="2133600" cy="365125"/>
          </a:xfrm>
          <a:noFill/>
        </p:spPr>
        <p:txBody>
          <a:bodyPr/>
          <a:lstStyle/>
          <a:p>
            <a:r>
              <a:rPr lang="en-GB" sz="1200" dirty="0"/>
              <a:t>Slide </a:t>
            </a:r>
            <a:fld id="{546D7DC8-501D-48DE-A57B-6D366F0C1FCE}" type="slidenum">
              <a:rPr lang="en-GB" sz="1200"/>
              <a:pPr/>
              <a:t>38</a:t>
            </a:fld>
            <a:endParaRPr lang="en-GB" sz="1200" dirty="0"/>
          </a:p>
        </p:txBody>
      </p:sp>
      <p:sp>
        <p:nvSpPr>
          <p:cNvPr id="2" name="TextBox 1"/>
          <p:cNvSpPr txBox="1"/>
          <p:nvPr/>
        </p:nvSpPr>
        <p:spPr>
          <a:xfrm>
            <a:off x="2783632" y="3617403"/>
            <a:ext cx="2111896" cy="646331"/>
          </a:xfrm>
          <a:prstGeom prst="rect">
            <a:avLst/>
          </a:prstGeom>
          <a:noFill/>
        </p:spPr>
        <p:txBody>
          <a:bodyPr wrap="square" rtlCol="0">
            <a:spAutoFit/>
          </a:bodyPr>
          <a:lstStyle/>
          <a:p>
            <a:r>
              <a:rPr lang="en-GB" dirty="0"/>
              <a:t>Sale for 100</a:t>
            </a:r>
          </a:p>
          <a:p>
            <a:r>
              <a:rPr lang="en-GB" dirty="0"/>
              <a:t>GST? </a:t>
            </a:r>
          </a:p>
        </p:txBody>
      </p:sp>
      <p:sp>
        <p:nvSpPr>
          <p:cNvPr id="3" name="TextBox 2"/>
          <p:cNvSpPr txBox="1"/>
          <p:nvPr/>
        </p:nvSpPr>
        <p:spPr>
          <a:xfrm>
            <a:off x="5015880" y="2564905"/>
            <a:ext cx="2232248" cy="646331"/>
          </a:xfrm>
          <a:prstGeom prst="rect">
            <a:avLst/>
          </a:prstGeom>
          <a:noFill/>
        </p:spPr>
        <p:txBody>
          <a:bodyPr wrap="square" rtlCol="0">
            <a:spAutoFit/>
          </a:bodyPr>
          <a:lstStyle/>
          <a:p>
            <a:r>
              <a:rPr lang="en-GB" dirty="0"/>
              <a:t>Sale for 105</a:t>
            </a:r>
          </a:p>
          <a:p>
            <a:r>
              <a:rPr lang="en-GB" dirty="0"/>
              <a:t>GST?</a:t>
            </a:r>
          </a:p>
        </p:txBody>
      </p:sp>
    </p:spTree>
    <p:extLst>
      <p:ext uri="{BB962C8B-B14F-4D97-AF65-F5344CB8AC3E}">
        <p14:creationId xmlns:p14="http://schemas.microsoft.com/office/powerpoint/2010/main" val="2562898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55440" y="880532"/>
            <a:ext cx="7260028" cy="755650"/>
          </a:xfrm>
        </p:spPr>
        <p:txBody>
          <a:bodyPr>
            <a:normAutofit fontScale="90000"/>
          </a:bodyPr>
          <a:lstStyle/>
          <a:p>
            <a:pPr eaLnBrk="1" hangingPunct="1"/>
            <a:r>
              <a:rPr lang="en-GB" sz="3200" b="1" dirty="0"/>
              <a:t>South Africa simple murabaha - deemed</a:t>
            </a:r>
          </a:p>
        </p:txBody>
      </p:sp>
      <p:sp>
        <p:nvSpPr>
          <p:cNvPr id="27651" name="Text Box 3"/>
          <p:cNvSpPr txBox="1">
            <a:spLocks noChangeArrowheads="1"/>
          </p:cNvSpPr>
          <p:nvPr>
            <p:custDataLst>
              <p:tags r:id="rId1"/>
            </p:custDataLst>
          </p:nvPr>
        </p:nvSpPr>
        <p:spPr bwMode="blackWhite">
          <a:xfrm>
            <a:off x="1535114" y="12701"/>
            <a:ext cx="1285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493" tIns="0" rIns="64793" bIns="0">
            <a:spAutoFit/>
          </a:bodyPr>
          <a:lstStyle>
            <a:lvl1pPr eaLnBrk="0" hangingPunct="0">
              <a:defRPr sz="2000">
                <a:solidFill>
                  <a:schemeClr val="bg2"/>
                </a:solidFill>
                <a:latin typeface="Arial" charset="0"/>
                <a:cs typeface="Arial" charset="0"/>
              </a:defRPr>
            </a:lvl1pPr>
            <a:lvl2pPr marL="742950" indent="-285750" eaLnBrk="0" hangingPunct="0">
              <a:defRPr sz="2000">
                <a:solidFill>
                  <a:schemeClr val="bg2"/>
                </a:solidFill>
                <a:latin typeface="Arial" charset="0"/>
                <a:cs typeface="Arial" charset="0"/>
              </a:defRPr>
            </a:lvl2pPr>
            <a:lvl3pPr marL="1143000" indent="-228600" eaLnBrk="0" hangingPunct="0">
              <a:defRPr sz="2000">
                <a:solidFill>
                  <a:schemeClr val="bg2"/>
                </a:solidFill>
                <a:latin typeface="Arial" charset="0"/>
                <a:cs typeface="Arial" charset="0"/>
              </a:defRPr>
            </a:lvl3pPr>
            <a:lvl4pPr marL="1600200" indent="-228600" eaLnBrk="0" hangingPunct="0">
              <a:defRPr sz="2000">
                <a:solidFill>
                  <a:schemeClr val="bg2"/>
                </a:solidFill>
                <a:latin typeface="Arial" charset="0"/>
                <a:cs typeface="Arial" charset="0"/>
              </a:defRPr>
            </a:lvl4pPr>
            <a:lvl5pPr marL="2057400" indent="-228600" eaLnBrk="0" hangingPunct="0">
              <a:defRPr sz="2000">
                <a:solidFill>
                  <a:schemeClr val="bg2"/>
                </a:solidFill>
                <a:latin typeface="Arial" charset="0"/>
                <a:cs typeface="Arial" charset="0"/>
              </a:defRPr>
            </a:lvl5pPr>
            <a:lvl6pPr marL="2514600" indent="-228600" eaLnBrk="0" fontAlgn="base" hangingPunct="0">
              <a:spcBef>
                <a:spcPct val="20000"/>
              </a:spcBef>
              <a:spcAft>
                <a:spcPct val="20000"/>
              </a:spcAft>
              <a:buSzPct val="90000"/>
              <a:defRPr sz="2000">
                <a:solidFill>
                  <a:schemeClr val="bg2"/>
                </a:solidFill>
                <a:latin typeface="Arial" charset="0"/>
                <a:cs typeface="Arial" charset="0"/>
              </a:defRPr>
            </a:lvl6pPr>
            <a:lvl7pPr marL="2971800" indent="-228600" eaLnBrk="0" fontAlgn="base" hangingPunct="0">
              <a:spcBef>
                <a:spcPct val="20000"/>
              </a:spcBef>
              <a:spcAft>
                <a:spcPct val="20000"/>
              </a:spcAft>
              <a:buSzPct val="90000"/>
              <a:defRPr sz="2000">
                <a:solidFill>
                  <a:schemeClr val="bg2"/>
                </a:solidFill>
                <a:latin typeface="Arial" charset="0"/>
                <a:cs typeface="Arial" charset="0"/>
              </a:defRPr>
            </a:lvl7pPr>
            <a:lvl8pPr marL="3429000" indent="-228600" eaLnBrk="0" fontAlgn="base" hangingPunct="0">
              <a:spcBef>
                <a:spcPct val="20000"/>
              </a:spcBef>
              <a:spcAft>
                <a:spcPct val="20000"/>
              </a:spcAft>
              <a:buSzPct val="90000"/>
              <a:defRPr sz="2000">
                <a:solidFill>
                  <a:schemeClr val="bg2"/>
                </a:solidFill>
                <a:latin typeface="Arial" charset="0"/>
                <a:cs typeface="Arial" charset="0"/>
              </a:defRPr>
            </a:lvl8pPr>
            <a:lvl9pPr marL="3886200" indent="-228600" eaLnBrk="0" fontAlgn="base" hangingPunct="0">
              <a:spcBef>
                <a:spcPct val="20000"/>
              </a:spcBef>
              <a:spcAft>
                <a:spcPct val="20000"/>
              </a:spcAft>
              <a:buSzPct val="90000"/>
              <a:defRPr sz="2000">
                <a:solidFill>
                  <a:schemeClr val="bg2"/>
                </a:solidFill>
                <a:latin typeface="Arial" charset="0"/>
                <a:cs typeface="Arial" charset="0"/>
              </a:defRPr>
            </a:lvl9pPr>
          </a:lstStyle>
          <a:p>
            <a:pPr eaLnBrk="1" hangingPunct="1"/>
            <a:endParaRPr lang="en-US" dirty="0">
              <a:solidFill>
                <a:schemeClr val="folHlink"/>
              </a:solidFill>
            </a:endParaRPr>
          </a:p>
        </p:txBody>
      </p:sp>
      <p:sp>
        <p:nvSpPr>
          <p:cNvPr id="27656" name="Rectangle 6"/>
          <p:cNvSpPr>
            <a:spLocks noChangeArrowheads="1"/>
          </p:cNvSpPr>
          <p:nvPr/>
        </p:nvSpPr>
        <p:spPr bwMode="blackWhite">
          <a:xfrm>
            <a:off x="2495601" y="1959024"/>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Bank</a:t>
            </a:r>
          </a:p>
        </p:txBody>
      </p:sp>
      <p:sp>
        <p:nvSpPr>
          <p:cNvPr id="27657" name="Rectangle 7"/>
          <p:cNvSpPr>
            <a:spLocks noChangeArrowheads="1"/>
          </p:cNvSpPr>
          <p:nvPr/>
        </p:nvSpPr>
        <p:spPr bwMode="blackWhite">
          <a:xfrm>
            <a:off x="2495600" y="4925698"/>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Commodity seller</a:t>
            </a:r>
          </a:p>
        </p:txBody>
      </p:sp>
      <p:sp>
        <p:nvSpPr>
          <p:cNvPr id="27659" name="Rectangle 9"/>
          <p:cNvSpPr>
            <a:spLocks noChangeArrowheads="1"/>
          </p:cNvSpPr>
          <p:nvPr/>
        </p:nvSpPr>
        <p:spPr bwMode="blackWhite">
          <a:xfrm>
            <a:off x="7968206" y="1969596"/>
            <a:ext cx="2074863" cy="719414"/>
          </a:xfrm>
          <a:prstGeom prst="rect">
            <a:avLst/>
          </a:prstGeom>
          <a:solidFill>
            <a:schemeClr val="accent1">
              <a:alpha val="15000"/>
            </a:schemeClr>
          </a:solidFill>
          <a:ln w="9525">
            <a:solidFill>
              <a:schemeClr val="folHlink"/>
            </a:solidFill>
            <a:round/>
            <a:headEnd/>
            <a:tailEnd/>
          </a:ln>
        </p:spPr>
        <p:txBody>
          <a:bodyPr wrap="none" lIns="63493" tIns="0" rIns="64793" bIns="0" anchor="ctr"/>
          <a:lstStyle/>
          <a:p>
            <a:pPr algn="ctr"/>
            <a:r>
              <a:rPr lang="en-GB" dirty="0">
                <a:solidFill>
                  <a:srgbClr val="000000"/>
                </a:solidFill>
              </a:rPr>
              <a:t>Customer</a:t>
            </a:r>
          </a:p>
        </p:txBody>
      </p:sp>
      <p:sp>
        <p:nvSpPr>
          <p:cNvPr id="27666" name="Line 16"/>
          <p:cNvSpPr>
            <a:spLocks noChangeShapeType="1"/>
          </p:cNvSpPr>
          <p:nvPr/>
        </p:nvSpPr>
        <p:spPr bwMode="blackWhite">
          <a:xfrm flipV="1">
            <a:off x="4608893" y="2780928"/>
            <a:ext cx="3575339" cy="214477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21" name="Line 14"/>
          <p:cNvSpPr>
            <a:spLocks noChangeShapeType="1"/>
          </p:cNvSpPr>
          <p:nvPr/>
        </p:nvSpPr>
        <p:spPr bwMode="blackWhite">
          <a:xfrm flipV="1">
            <a:off x="4622774" y="2318732"/>
            <a:ext cx="3273426" cy="4961"/>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63500" tIns="0" rIns="64800" bIns="0"/>
          <a:lstStyle/>
          <a:p>
            <a:endParaRPr lang="en-GB" dirty="0"/>
          </a:p>
        </p:txBody>
      </p:sp>
      <p:sp>
        <p:nvSpPr>
          <p:cNvPr id="37" name="Slide Number Placeholder 8"/>
          <p:cNvSpPr>
            <a:spLocks noGrp="1"/>
          </p:cNvSpPr>
          <p:nvPr>
            <p:ph type="sldNum" sz="quarter" idx="10"/>
          </p:nvPr>
        </p:nvSpPr>
        <p:spPr>
          <a:xfrm>
            <a:off x="1084065" y="6309320"/>
            <a:ext cx="2133600" cy="365125"/>
          </a:xfrm>
          <a:noFill/>
        </p:spPr>
        <p:txBody>
          <a:bodyPr/>
          <a:lstStyle/>
          <a:p>
            <a:r>
              <a:rPr lang="en-GB" sz="1200" dirty="0"/>
              <a:t>Slide </a:t>
            </a:r>
            <a:fld id="{546D7DC8-501D-48DE-A57B-6D366F0C1FCE}" type="slidenum">
              <a:rPr lang="en-GB" sz="1200"/>
              <a:pPr/>
              <a:t>39</a:t>
            </a:fld>
            <a:endParaRPr lang="en-GB" sz="1200" dirty="0"/>
          </a:p>
        </p:txBody>
      </p:sp>
      <p:sp>
        <p:nvSpPr>
          <p:cNvPr id="2" name="TextBox 1"/>
          <p:cNvSpPr txBox="1"/>
          <p:nvPr/>
        </p:nvSpPr>
        <p:spPr>
          <a:xfrm>
            <a:off x="6312024" y="4041503"/>
            <a:ext cx="2111896" cy="646331"/>
          </a:xfrm>
          <a:prstGeom prst="rect">
            <a:avLst/>
          </a:prstGeom>
          <a:noFill/>
        </p:spPr>
        <p:txBody>
          <a:bodyPr wrap="square" rtlCol="0">
            <a:spAutoFit/>
          </a:bodyPr>
          <a:lstStyle/>
          <a:p>
            <a:r>
              <a:rPr lang="en-GB" dirty="0"/>
              <a:t>Deemed sale for 100 + 20 GST</a:t>
            </a:r>
          </a:p>
        </p:txBody>
      </p:sp>
      <p:sp>
        <p:nvSpPr>
          <p:cNvPr id="3" name="TextBox 2"/>
          <p:cNvSpPr txBox="1"/>
          <p:nvPr/>
        </p:nvSpPr>
        <p:spPr>
          <a:xfrm>
            <a:off x="4608892" y="1954156"/>
            <a:ext cx="2985394" cy="369332"/>
          </a:xfrm>
          <a:prstGeom prst="rect">
            <a:avLst/>
          </a:prstGeom>
          <a:noFill/>
        </p:spPr>
        <p:txBody>
          <a:bodyPr wrap="square" rtlCol="0">
            <a:spAutoFit/>
          </a:bodyPr>
          <a:lstStyle/>
          <a:p>
            <a:r>
              <a:rPr lang="en-GB" dirty="0"/>
              <a:t>Exempt financial service 5</a:t>
            </a:r>
          </a:p>
        </p:txBody>
      </p:sp>
    </p:spTree>
    <p:extLst>
      <p:ext uri="{BB962C8B-B14F-4D97-AF65-F5344CB8AC3E}">
        <p14:creationId xmlns:p14="http://schemas.microsoft.com/office/powerpoint/2010/main" val="398755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5600" y="2996952"/>
            <a:ext cx="6984776" cy="1362456"/>
          </a:xfrm>
        </p:spPr>
        <p:txBody>
          <a:bodyPr/>
          <a:lstStyle/>
          <a:p>
            <a:r>
              <a:rPr lang="en-GB" dirty="0" smtClean="0"/>
              <a:t>Project organisation</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4</a:t>
            </a:fld>
            <a:endParaRPr lang="en-GB" sz="1200" dirty="0"/>
          </a:p>
        </p:txBody>
      </p:sp>
    </p:spTree>
    <p:extLst>
      <p:ext uri="{BB962C8B-B14F-4D97-AF65-F5344CB8AC3E}">
        <p14:creationId xmlns:p14="http://schemas.microsoft.com/office/powerpoint/2010/main" val="2790202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2564904"/>
            <a:ext cx="7772400" cy="1362456"/>
          </a:xfrm>
        </p:spPr>
        <p:txBody>
          <a:bodyPr/>
          <a:lstStyle/>
          <a:p>
            <a:r>
              <a:rPr lang="en-GB" sz="4400" dirty="0"/>
              <a:t>Principal recommendations</a:t>
            </a:r>
          </a:p>
        </p:txBody>
      </p:sp>
      <p:sp>
        <p:nvSpPr>
          <p:cNvPr id="3" name="Slide Number Placeholder 8"/>
          <p:cNvSpPr txBox="1">
            <a:spLocks/>
          </p:cNvSpPr>
          <p:nvPr/>
        </p:nvSpPr>
        <p:spPr>
          <a:xfrm>
            <a:off x="983432"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40</a:t>
            </a:fld>
            <a:endParaRPr lang="en-GB" sz="1200" dirty="0"/>
          </a:p>
        </p:txBody>
      </p:sp>
    </p:spTree>
    <p:extLst>
      <p:ext uri="{BB962C8B-B14F-4D97-AF65-F5344CB8AC3E}">
        <p14:creationId xmlns:p14="http://schemas.microsoft.com/office/powerpoint/2010/main" val="33429342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60729"/>
            <a:ext cx="10972800" cy="1143000"/>
          </a:xfrm>
        </p:spPr>
        <p:txBody>
          <a:bodyPr>
            <a:normAutofit/>
          </a:bodyPr>
          <a:lstStyle/>
          <a:p>
            <a:r>
              <a:rPr lang="en-GB" dirty="0" smtClean="0"/>
              <a:t>Define IF transactions</a:t>
            </a:r>
            <a:endParaRPr lang="en-GB" dirty="0"/>
          </a:p>
        </p:txBody>
      </p:sp>
      <p:sp>
        <p:nvSpPr>
          <p:cNvPr id="3" name="Content Placeholder 2"/>
          <p:cNvSpPr>
            <a:spLocks noGrp="1"/>
          </p:cNvSpPr>
          <p:nvPr>
            <p:ph idx="1"/>
          </p:nvPr>
        </p:nvSpPr>
        <p:spPr>
          <a:xfrm>
            <a:off x="1090514" y="2060848"/>
            <a:ext cx="10972800" cy="3077696"/>
          </a:xfrm>
        </p:spPr>
        <p:txBody>
          <a:bodyPr/>
          <a:lstStyle/>
          <a:p>
            <a:r>
              <a:rPr lang="en-GB" dirty="0" smtClean="0"/>
              <a:t>Key Phase 1 finding</a:t>
            </a:r>
          </a:p>
          <a:p>
            <a:pPr lvl="1"/>
            <a:r>
              <a:rPr lang="en-GB" dirty="0" smtClean="0"/>
              <a:t>Malaysian government defines what is Islamic finance</a:t>
            </a:r>
          </a:p>
          <a:p>
            <a:pPr lvl="1"/>
            <a:r>
              <a:rPr lang="en-GB" dirty="0" smtClean="0"/>
              <a:t>UK tax law never mentions Islamic finance</a:t>
            </a:r>
          </a:p>
          <a:p>
            <a:r>
              <a:rPr lang="en-GB" dirty="0" smtClean="0"/>
              <a:t>Reason for defining IF transactions</a:t>
            </a:r>
          </a:p>
          <a:p>
            <a:pPr lvl="1"/>
            <a:r>
              <a:rPr lang="en-GB" dirty="0" smtClean="0"/>
              <a:t>Enables much simpler drafting of tax law</a:t>
            </a:r>
          </a:p>
          <a:p>
            <a:pPr lvl="1"/>
            <a:r>
              <a:rPr lang="en-GB" dirty="0" smtClean="0"/>
              <a:t>Ensures special tax rules only apply to Islamic finance transactions</a:t>
            </a:r>
          </a:p>
        </p:txBody>
      </p:sp>
      <p:sp>
        <p:nvSpPr>
          <p:cNvPr id="4" name="Slide Number Placeholder 8"/>
          <p:cNvSpPr>
            <a:spLocks noGrp="1"/>
          </p:cNvSpPr>
          <p:nvPr>
            <p:ph type="sldNum" sz="quarter" idx="10"/>
          </p:nvPr>
        </p:nvSpPr>
        <p:spPr>
          <a:xfrm>
            <a:off x="1090514" y="6309320"/>
            <a:ext cx="2133600" cy="365125"/>
          </a:xfrm>
          <a:noFill/>
        </p:spPr>
        <p:txBody>
          <a:bodyPr/>
          <a:lstStyle/>
          <a:p>
            <a:r>
              <a:rPr lang="en-GB" sz="1200" dirty="0"/>
              <a:t>Slide </a:t>
            </a:r>
            <a:fld id="{546D7DC8-501D-48DE-A57B-6D366F0C1FCE}" type="slidenum">
              <a:rPr lang="en-GB" sz="1200"/>
              <a:pPr/>
              <a:t>41</a:t>
            </a:fld>
            <a:endParaRPr lang="en-GB" sz="1200" dirty="0"/>
          </a:p>
        </p:txBody>
      </p:sp>
    </p:spTree>
    <p:extLst>
      <p:ext uri="{BB962C8B-B14F-4D97-AF65-F5344CB8AC3E}">
        <p14:creationId xmlns:p14="http://schemas.microsoft.com/office/powerpoint/2010/main" val="2482938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181385"/>
            <a:ext cx="10972800" cy="722344"/>
          </a:xfrm>
        </p:spPr>
        <p:txBody>
          <a:bodyPr>
            <a:normAutofit fontScale="90000"/>
          </a:bodyPr>
          <a:lstStyle/>
          <a:p>
            <a:r>
              <a:rPr lang="en-GB" dirty="0" smtClean="0"/>
              <a:t>Role of regulated</a:t>
            </a:r>
            <a:r>
              <a:rPr lang="en-GB" baseline="0" dirty="0" smtClean="0"/>
              <a:t> entities (1)</a:t>
            </a:r>
            <a:endParaRPr lang="en-GB" dirty="0"/>
          </a:p>
        </p:txBody>
      </p:sp>
      <p:sp>
        <p:nvSpPr>
          <p:cNvPr id="3" name="Content Placeholder 2"/>
          <p:cNvSpPr>
            <a:spLocks noGrp="1"/>
          </p:cNvSpPr>
          <p:nvPr>
            <p:ph idx="1"/>
          </p:nvPr>
        </p:nvSpPr>
        <p:spPr>
          <a:xfrm>
            <a:off x="1052786" y="2060848"/>
            <a:ext cx="10083774" cy="3365728"/>
          </a:xfrm>
        </p:spPr>
        <p:txBody>
          <a:bodyPr>
            <a:normAutofit lnSpcReduction="10000"/>
          </a:bodyPr>
          <a:lstStyle/>
          <a:p>
            <a:r>
              <a:rPr lang="en-GB" dirty="0" smtClean="0"/>
              <a:t>Banks and takaful operators</a:t>
            </a:r>
            <a:r>
              <a:rPr lang="en-GB" baseline="0" dirty="0" smtClean="0"/>
              <a:t> are always licensed and regulated.</a:t>
            </a:r>
          </a:p>
          <a:p>
            <a:r>
              <a:rPr lang="en-GB" dirty="0" smtClean="0"/>
              <a:t>Require regulated Islamic financial institution (IFI) to certify participation of all its counterparties in IF transaction.</a:t>
            </a:r>
          </a:p>
          <a:p>
            <a:r>
              <a:rPr lang="en-GB" dirty="0" smtClean="0"/>
              <a:t>Law can then enable:</a:t>
            </a:r>
          </a:p>
          <a:p>
            <a:pPr lvl="1"/>
            <a:r>
              <a:rPr lang="en-GB" dirty="0" smtClean="0"/>
              <a:t>Sale from Supplier to IFI without VAT.</a:t>
            </a:r>
          </a:p>
          <a:p>
            <a:pPr lvl="1"/>
            <a:r>
              <a:rPr lang="en-GB" dirty="0" smtClean="0"/>
              <a:t>Sale from IFI to Customer without VAT.</a:t>
            </a:r>
          </a:p>
          <a:p>
            <a:pPr lvl="1"/>
            <a:r>
              <a:rPr lang="en-GB" dirty="0" smtClean="0"/>
              <a:t>Sale by Customer to market without VAT </a:t>
            </a:r>
            <a:r>
              <a:rPr lang="en-GB" b="1" dirty="0" smtClean="0">
                <a:solidFill>
                  <a:srgbClr val="FF0000"/>
                </a:solidFill>
              </a:rPr>
              <a:t>if </a:t>
            </a:r>
            <a:r>
              <a:rPr lang="en-GB" dirty="0"/>
              <a:t>bank acts as Customer’s agent</a:t>
            </a:r>
            <a:r>
              <a:rPr lang="en-GB" dirty="0" smtClean="0"/>
              <a:t>.</a:t>
            </a:r>
          </a:p>
        </p:txBody>
      </p:sp>
      <p:sp>
        <p:nvSpPr>
          <p:cNvPr id="4" name="Slide Number Placeholder 8"/>
          <p:cNvSpPr>
            <a:spLocks noGrp="1"/>
          </p:cNvSpPr>
          <p:nvPr>
            <p:ph type="sldNum" sz="quarter" idx="10"/>
          </p:nvPr>
        </p:nvSpPr>
        <p:spPr>
          <a:xfrm>
            <a:off x="1052786" y="6309320"/>
            <a:ext cx="2133600" cy="365125"/>
          </a:xfrm>
          <a:noFill/>
        </p:spPr>
        <p:txBody>
          <a:bodyPr/>
          <a:lstStyle/>
          <a:p>
            <a:r>
              <a:rPr lang="en-GB" sz="1200" dirty="0"/>
              <a:t>Slide </a:t>
            </a:r>
            <a:fld id="{546D7DC8-501D-48DE-A57B-6D366F0C1FCE}" type="slidenum">
              <a:rPr lang="en-GB" sz="1200"/>
              <a:pPr/>
              <a:t>42</a:t>
            </a:fld>
            <a:endParaRPr lang="en-GB" sz="1200" dirty="0"/>
          </a:p>
        </p:txBody>
      </p:sp>
    </p:spTree>
    <p:extLst>
      <p:ext uri="{BB962C8B-B14F-4D97-AF65-F5344CB8AC3E}">
        <p14:creationId xmlns:p14="http://schemas.microsoft.com/office/powerpoint/2010/main" val="2402299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76605"/>
            <a:ext cx="10972800" cy="1143000"/>
          </a:xfrm>
        </p:spPr>
        <p:txBody>
          <a:bodyPr/>
          <a:lstStyle/>
          <a:p>
            <a:r>
              <a:rPr lang="en-GB" dirty="0" smtClean="0"/>
              <a:t>Role of regulated</a:t>
            </a:r>
            <a:r>
              <a:rPr lang="en-GB" baseline="0" dirty="0" smtClean="0"/>
              <a:t> entities (2)</a:t>
            </a:r>
            <a:endParaRPr lang="en-GB" dirty="0"/>
          </a:p>
        </p:txBody>
      </p:sp>
      <p:sp>
        <p:nvSpPr>
          <p:cNvPr id="3" name="Content Placeholder 2"/>
          <p:cNvSpPr>
            <a:spLocks noGrp="1"/>
          </p:cNvSpPr>
          <p:nvPr>
            <p:ph idx="1"/>
          </p:nvPr>
        </p:nvSpPr>
        <p:spPr>
          <a:xfrm>
            <a:off x="1034505" y="2060848"/>
            <a:ext cx="10462095" cy="2285608"/>
          </a:xfrm>
        </p:spPr>
        <p:txBody>
          <a:bodyPr/>
          <a:lstStyle/>
          <a:p>
            <a:r>
              <a:rPr lang="en-GB" dirty="0" smtClean="0"/>
              <a:t>Regulated IFI can report all transactions and counterparties to tax authorities.</a:t>
            </a:r>
          </a:p>
          <a:p>
            <a:r>
              <a:rPr lang="en-GB" dirty="0" smtClean="0"/>
              <a:t>Minimises compliance</a:t>
            </a:r>
            <a:r>
              <a:rPr lang="en-GB" baseline="0" dirty="0" smtClean="0"/>
              <a:t> risk of permitting Islamic finance sales without VAT </a:t>
            </a:r>
            <a:r>
              <a:rPr lang="en-GB" b="1" baseline="0" dirty="0" smtClean="0">
                <a:solidFill>
                  <a:srgbClr val="FF0000"/>
                </a:solidFill>
              </a:rPr>
              <a:t>when</a:t>
            </a:r>
            <a:r>
              <a:rPr lang="en-GB" baseline="0" dirty="0" smtClean="0"/>
              <a:t> regulated IFI involved.</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43</a:t>
            </a:fld>
            <a:endParaRPr lang="en-GB" sz="1200" dirty="0"/>
          </a:p>
        </p:txBody>
      </p:sp>
    </p:spTree>
    <p:extLst>
      <p:ext uri="{BB962C8B-B14F-4D97-AF65-F5344CB8AC3E}">
        <p14:creationId xmlns:p14="http://schemas.microsoft.com/office/powerpoint/2010/main" val="226440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92480"/>
            <a:ext cx="10972800" cy="1143000"/>
          </a:xfrm>
        </p:spPr>
        <p:txBody>
          <a:bodyPr/>
          <a:lstStyle/>
          <a:p>
            <a:r>
              <a:rPr lang="en-GB" dirty="0" smtClean="0"/>
              <a:t>When no regulated entity?</a:t>
            </a:r>
            <a:endParaRPr lang="en-GB" dirty="0"/>
          </a:p>
        </p:txBody>
      </p:sp>
      <p:sp>
        <p:nvSpPr>
          <p:cNvPr id="3" name="Content Placeholder 2"/>
          <p:cNvSpPr>
            <a:spLocks noGrp="1"/>
          </p:cNvSpPr>
          <p:nvPr>
            <p:ph idx="1"/>
          </p:nvPr>
        </p:nvSpPr>
        <p:spPr>
          <a:xfrm>
            <a:off x="1055440" y="2060848"/>
            <a:ext cx="10153128" cy="3293720"/>
          </a:xfrm>
        </p:spPr>
        <p:txBody>
          <a:bodyPr/>
          <a:lstStyle/>
          <a:p>
            <a:r>
              <a:rPr lang="en-GB" dirty="0" smtClean="0"/>
              <a:t>UK direct tax law for Islamic finance requires a (regulated) financial institution, apart from sukuk provisions.</a:t>
            </a:r>
          </a:p>
          <a:p>
            <a:pPr lvl="1"/>
            <a:r>
              <a:rPr lang="en-GB" dirty="0" smtClean="0"/>
              <a:t>Otherwise relevant tax provisions not applicable.</a:t>
            </a:r>
          </a:p>
          <a:p>
            <a:r>
              <a:rPr lang="en-GB" dirty="0" smtClean="0"/>
              <a:t>Islamic finance between persons in business who are VAT registered basically works.</a:t>
            </a:r>
          </a:p>
          <a:p>
            <a:r>
              <a:rPr lang="en-GB" dirty="0" smtClean="0"/>
              <a:t>Use UK approach of treating </a:t>
            </a:r>
            <a:r>
              <a:rPr lang="en-GB" dirty="0" err="1" smtClean="0"/>
              <a:t>markups</a:t>
            </a:r>
            <a:r>
              <a:rPr lang="en-GB" dirty="0" smtClean="0"/>
              <a:t> (for payment delays) as exempt supplies.</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44</a:t>
            </a:fld>
            <a:endParaRPr lang="en-GB" sz="1200" dirty="0"/>
          </a:p>
        </p:txBody>
      </p:sp>
    </p:spTree>
    <p:extLst>
      <p:ext uri="{BB962C8B-B14F-4D97-AF65-F5344CB8AC3E}">
        <p14:creationId xmlns:p14="http://schemas.microsoft.com/office/powerpoint/2010/main" val="1111020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92480"/>
            <a:ext cx="10972800" cy="1143000"/>
          </a:xfrm>
        </p:spPr>
        <p:txBody>
          <a:bodyPr/>
          <a:lstStyle/>
          <a:p>
            <a:r>
              <a:rPr lang="en-GB" dirty="0" smtClean="0"/>
              <a:t>Participants not in business</a:t>
            </a:r>
            <a:endParaRPr lang="en-GB" dirty="0"/>
          </a:p>
        </p:txBody>
      </p:sp>
      <p:sp>
        <p:nvSpPr>
          <p:cNvPr id="3" name="Content Placeholder 2"/>
          <p:cNvSpPr>
            <a:spLocks noGrp="1"/>
          </p:cNvSpPr>
          <p:nvPr>
            <p:ph idx="1"/>
          </p:nvPr>
        </p:nvSpPr>
        <p:spPr>
          <a:xfrm>
            <a:off x="1049363" y="2060848"/>
            <a:ext cx="10159205" cy="3653760"/>
          </a:xfrm>
        </p:spPr>
        <p:txBody>
          <a:bodyPr/>
          <a:lstStyle/>
          <a:p>
            <a:r>
              <a:rPr lang="en-GB" dirty="0" smtClean="0"/>
              <a:t>What if Customer (retail individual) not in business</a:t>
            </a:r>
          </a:p>
          <a:p>
            <a:r>
              <a:rPr lang="en-GB" dirty="0" smtClean="0"/>
              <a:t>See previous commodity murabaha problems.</a:t>
            </a:r>
          </a:p>
          <a:p>
            <a:r>
              <a:rPr lang="en-GB" dirty="0" smtClean="0"/>
              <a:t>Proposal:</a:t>
            </a:r>
          </a:p>
          <a:p>
            <a:pPr lvl="1"/>
            <a:r>
              <a:rPr lang="en-GB" dirty="0" smtClean="0"/>
              <a:t>Enable Customer to charge VAT on his sale, up to amount of VAT paid on Customer’s purchase.</a:t>
            </a:r>
          </a:p>
          <a:p>
            <a:pPr lvl="2"/>
            <a:r>
              <a:rPr lang="en-GB" dirty="0" smtClean="0"/>
              <a:t>Avoids penalising Customer.</a:t>
            </a:r>
          </a:p>
          <a:p>
            <a:pPr lvl="2"/>
            <a:r>
              <a:rPr lang="en-GB" dirty="0" smtClean="0"/>
              <a:t>Minimises compliance risk. Customer pays VAT to his supplier, collects only same amount (or less) from person buying from him.</a:t>
            </a:r>
            <a:endParaRPr lang="en-GB" dirty="0"/>
          </a:p>
        </p:txBody>
      </p:sp>
      <p:sp>
        <p:nvSpPr>
          <p:cNvPr id="4" name="Slide Number Placeholder 8"/>
          <p:cNvSpPr>
            <a:spLocks noGrp="1"/>
          </p:cNvSpPr>
          <p:nvPr>
            <p:ph type="sldNum" sz="quarter" idx="10"/>
          </p:nvPr>
        </p:nvSpPr>
        <p:spPr>
          <a:xfrm>
            <a:off x="1049363" y="6309320"/>
            <a:ext cx="2133600" cy="365125"/>
          </a:xfrm>
          <a:noFill/>
        </p:spPr>
        <p:txBody>
          <a:bodyPr/>
          <a:lstStyle/>
          <a:p>
            <a:r>
              <a:rPr lang="en-GB" sz="1200" dirty="0"/>
              <a:t>Slide </a:t>
            </a:r>
            <a:fld id="{546D7DC8-501D-48DE-A57B-6D366F0C1FCE}" type="slidenum">
              <a:rPr lang="en-GB" sz="1200"/>
              <a:pPr/>
              <a:t>45</a:t>
            </a:fld>
            <a:endParaRPr lang="en-GB" sz="1200" dirty="0"/>
          </a:p>
        </p:txBody>
      </p:sp>
    </p:spTree>
    <p:extLst>
      <p:ext uri="{BB962C8B-B14F-4D97-AF65-F5344CB8AC3E}">
        <p14:creationId xmlns:p14="http://schemas.microsoft.com/office/powerpoint/2010/main" val="27793696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76605"/>
            <a:ext cx="10972800" cy="1143000"/>
          </a:xfrm>
        </p:spPr>
        <p:txBody>
          <a:bodyPr/>
          <a:lstStyle/>
          <a:p>
            <a:r>
              <a:rPr lang="en-GB" dirty="0" smtClean="0"/>
              <a:t>Watch for new developments	</a:t>
            </a:r>
            <a:endParaRPr lang="en-GB" dirty="0"/>
          </a:p>
        </p:txBody>
      </p:sp>
      <p:sp>
        <p:nvSpPr>
          <p:cNvPr id="3" name="Content Placeholder 2"/>
          <p:cNvSpPr>
            <a:spLocks noGrp="1"/>
          </p:cNvSpPr>
          <p:nvPr>
            <p:ph idx="1"/>
          </p:nvPr>
        </p:nvSpPr>
        <p:spPr>
          <a:xfrm>
            <a:off x="1055440" y="2060848"/>
            <a:ext cx="10153128" cy="2789664"/>
          </a:xfrm>
        </p:spPr>
        <p:txBody>
          <a:bodyPr/>
          <a:lstStyle/>
          <a:p>
            <a:r>
              <a:rPr lang="en-GB" dirty="0" smtClean="0"/>
              <a:t>Tax authorities need to monitor development of new Islamic finance transactions.</a:t>
            </a:r>
          </a:p>
          <a:p>
            <a:r>
              <a:rPr lang="en-GB" dirty="0" smtClean="0"/>
              <a:t>Specific legislation may be required at times.</a:t>
            </a:r>
          </a:p>
          <a:p>
            <a:r>
              <a:rPr lang="en-GB" dirty="0" smtClean="0"/>
              <a:t>Islamic finance transactions fall into different logical types.</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46</a:t>
            </a:fld>
            <a:endParaRPr lang="en-GB" sz="1200" dirty="0"/>
          </a:p>
        </p:txBody>
      </p:sp>
    </p:spTree>
    <p:extLst>
      <p:ext uri="{BB962C8B-B14F-4D97-AF65-F5344CB8AC3E}">
        <p14:creationId xmlns:p14="http://schemas.microsoft.com/office/powerpoint/2010/main" val="3243438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38828"/>
            <a:ext cx="10972800" cy="1143000"/>
          </a:xfrm>
        </p:spPr>
        <p:txBody>
          <a:bodyPr/>
          <a:lstStyle/>
          <a:p>
            <a:r>
              <a:rPr lang="en-GB" dirty="0" smtClean="0"/>
              <a:t>Categories of IF transactions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0885987"/>
              </p:ext>
            </p:extLst>
          </p:nvPr>
        </p:nvGraphicFramePr>
        <p:xfrm>
          <a:off x="1021582" y="2060848"/>
          <a:ext cx="9394898" cy="2950586"/>
        </p:xfrm>
        <a:graphic>
          <a:graphicData uri="http://schemas.openxmlformats.org/drawingml/2006/table">
            <a:tbl>
              <a:tblPr firstRow="1" bandRow="1">
                <a:tableStyleId>{5C22544A-7EE6-4342-B048-85BDC9FD1C3A}</a:tableStyleId>
              </a:tblPr>
              <a:tblGrid>
                <a:gridCol w="4697449">
                  <a:extLst>
                    <a:ext uri="{9D8B030D-6E8A-4147-A177-3AD203B41FA5}">
                      <a16:colId xmlns:a16="http://schemas.microsoft.com/office/drawing/2014/main" val="20000"/>
                    </a:ext>
                  </a:extLst>
                </a:gridCol>
                <a:gridCol w="4697449">
                  <a:extLst>
                    <a:ext uri="{9D8B030D-6E8A-4147-A177-3AD203B41FA5}">
                      <a16:colId xmlns:a16="http://schemas.microsoft.com/office/drawing/2014/main" val="20001"/>
                    </a:ext>
                  </a:extLst>
                </a:gridCol>
              </a:tblGrid>
              <a:tr h="426520">
                <a:tc>
                  <a:txBody>
                    <a:bodyPr/>
                    <a:lstStyle/>
                    <a:p>
                      <a:r>
                        <a:rPr lang="en-GB" dirty="0" smtClean="0"/>
                        <a:t>Transaction</a:t>
                      </a:r>
                      <a:r>
                        <a:rPr lang="en-GB" baseline="0" dirty="0" smtClean="0"/>
                        <a:t> category</a:t>
                      </a:r>
                      <a:endParaRPr lang="en-GB" dirty="0"/>
                    </a:p>
                  </a:txBody>
                  <a:tcPr/>
                </a:tc>
                <a:tc>
                  <a:txBody>
                    <a:bodyPr/>
                    <a:lstStyle/>
                    <a:p>
                      <a:r>
                        <a:rPr lang="en-GB" dirty="0" smtClean="0"/>
                        <a:t>Legislators’ approach</a:t>
                      </a:r>
                      <a:endParaRPr lang="en-GB" dirty="0"/>
                    </a:p>
                  </a:txBody>
                  <a:tcPr/>
                </a:tc>
                <a:extLst>
                  <a:ext uri="{0D108BD9-81ED-4DB2-BD59-A6C34878D82A}">
                    <a16:rowId xmlns:a16="http://schemas.microsoft.com/office/drawing/2014/main" val="10000"/>
                  </a:ext>
                </a:extLst>
              </a:tr>
              <a:tr h="736186">
                <a:tc>
                  <a:txBody>
                    <a:bodyPr/>
                    <a:lstStyle/>
                    <a:p>
                      <a:pPr marL="342900" indent="-342900">
                        <a:buFont typeface="+mj-lt"/>
                        <a:buAutoNum type="alphaUcPeriod"/>
                      </a:pPr>
                      <a:r>
                        <a:rPr lang="en-GB" dirty="0" smtClean="0"/>
                        <a:t>Very similar</a:t>
                      </a:r>
                      <a:r>
                        <a:rPr lang="en-GB" baseline="0" dirty="0" smtClean="0"/>
                        <a:t> to conventional finance transactions</a:t>
                      </a:r>
                      <a:endParaRPr lang="en-GB" dirty="0"/>
                    </a:p>
                  </a:txBody>
                  <a:tcPr/>
                </a:tc>
                <a:tc>
                  <a:txBody>
                    <a:bodyPr/>
                    <a:lstStyle/>
                    <a:p>
                      <a:r>
                        <a:rPr lang="en-GB" dirty="0" smtClean="0"/>
                        <a:t>Special</a:t>
                      </a:r>
                      <a:r>
                        <a:rPr lang="en-GB" baseline="0" dirty="0" smtClean="0"/>
                        <a:t> consideration probably not needed.</a:t>
                      </a:r>
                      <a:endParaRPr lang="en-GB" dirty="0"/>
                    </a:p>
                  </a:txBody>
                  <a:tcPr/>
                </a:tc>
                <a:extLst>
                  <a:ext uri="{0D108BD9-81ED-4DB2-BD59-A6C34878D82A}">
                    <a16:rowId xmlns:a16="http://schemas.microsoft.com/office/drawing/2014/main" val="10001"/>
                  </a:ext>
                </a:extLst>
              </a:tr>
              <a:tr h="736186">
                <a:tc>
                  <a:txBody>
                    <a:bodyPr/>
                    <a:lstStyle/>
                    <a:p>
                      <a:pPr marL="342900" indent="-342900">
                        <a:buFont typeface="+mj-lt"/>
                        <a:buAutoNum type="alphaUcPeriod" startAt="2"/>
                      </a:pPr>
                      <a:r>
                        <a:rPr lang="en-GB" dirty="0" smtClean="0"/>
                        <a:t>Peripheral</a:t>
                      </a:r>
                      <a:r>
                        <a:rPr lang="en-GB" baseline="0" dirty="0" smtClean="0"/>
                        <a:t> transactions associated with an IF structure</a:t>
                      </a:r>
                      <a:endParaRPr lang="en-GB" dirty="0"/>
                    </a:p>
                  </a:txBody>
                  <a:tcPr/>
                </a:tc>
                <a:tc>
                  <a:txBody>
                    <a:bodyPr/>
                    <a:lstStyle/>
                    <a:p>
                      <a:r>
                        <a:rPr lang="en-GB" dirty="0" smtClean="0"/>
                        <a:t>Analyse,</a:t>
                      </a:r>
                      <a:r>
                        <a:rPr lang="en-GB" baseline="0" dirty="0" smtClean="0"/>
                        <a:t> check for unexpected problems,</a:t>
                      </a:r>
                      <a:endParaRPr lang="en-GB" dirty="0"/>
                    </a:p>
                  </a:txBody>
                  <a:tcPr/>
                </a:tc>
                <a:extLst>
                  <a:ext uri="{0D108BD9-81ED-4DB2-BD59-A6C34878D82A}">
                    <a16:rowId xmlns:a16="http://schemas.microsoft.com/office/drawing/2014/main" val="10002"/>
                  </a:ext>
                </a:extLst>
              </a:tr>
              <a:tr h="1051694">
                <a:tc>
                  <a:txBody>
                    <a:bodyPr/>
                    <a:lstStyle/>
                    <a:p>
                      <a:pPr marL="342900" indent="-342900">
                        <a:buFont typeface="+mj-lt"/>
                        <a:buAutoNum type="alphaUcPeriod" startAt="3"/>
                      </a:pPr>
                      <a:r>
                        <a:rPr lang="en-GB" dirty="0" smtClean="0"/>
                        <a:t>IF transaction has very different structure to conventional transaction</a:t>
                      </a:r>
                      <a:endParaRPr lang="en-GB" dirty="0"/>
                    </a:p>
                  </a:txBody>
                  <a:tcPr/>
                </a:tc>
                <a:tc>
                  <a:txBody>
                    <a:bodyPr/>
                    <a:lstStyle/>
                    <a:p>
                      <a:r>
                        <a:rPr lang="en-GB" dirty="0" smtClean="0"/>
                        <a:t>Careful analysis</a:t>
                      </a:r>
                      <a:r>
                        <a:rPr lang="en-GB" baseline="0" dirty="0" smtClean="0"/>
                        <a:t> needed to avoid VAT costs for exempt businesses and retail consumers</a:t>
                      </a:r>
                      <a:endParaRPr lang="en-GB" dirty="0"/>
                    </a:p>
                  </a:txBody>
                  <a:tcPr/>
                </a:tc>
                <a:extLst>
                  <a:ext uri="{0D108BD9-81ED-4DB2-BD59-A6C34878D82A}">
                    <a16:rowId xmlns:a16="http://schemas.microsoft.com/office/drawing/2014/main" val="10003"/>
                  </a:ext>
                </a:extLst>
              </a:tr>
            </a:tbl>
          </a:graphicData>
        </a:graphic>
      </p:graphicFrame>
      <p:sp>
        <p:nvSpPr>
          <p:cNvPr id="5" name="Slide Number Placeholder 8"/>
          <p:cNvSpPr txBox="1">
            <a:spLocks/>
          </p:cNvSpPr>
          <p:nvPr/>
        </p:nvSpPr>
        <p:spPr>
          <a:xfrm>
            <a:off x="1021582"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47</a:t>
            </a:fld>
            <a:endParaRPr lang="en-GB" sz="1200" dirty="0"/>
          </a:p>
        </p:txBody>
      </p:sp>
      <p:sp>
        <p:nvSpPr>
          <p:cNvPr id="3" name="TextBox 2"/>
          <p:cNvSpPr txBox="1"/>
          <p:nvPr/>
        </p:nvSpPr>
        <p:spPr>
          <a:xfrm>
            <a:off x="1055440" y="5301208"/>
            <a:ext cx="7848872" cy="646331"/>
          </a:xfrm>
          <a:prstGeom prst="rect">
            <a:avLst/>
          </a:prstGeom>
          <a:noFill/>
          <a:ln w="25400">
            <a:solidFill>
              <a:srgbClr val="FF0000"/>
            </a:solidFill>
          </a:ln>
        </p:spPr>
        <p:txBody>
          <a:bodyPr wrap="square" rtlCol="0">
            <a:spAutoFit/>
          </a:bodyPr>
          <a:lstStyle/>
          <a:p>
            <a:r>
              <a:rPr lang="en-US" dirty="0"/>
              <a:t>* Jurisdictions adopting a “legal form” approach are likely to encounter more areas of difficulty than those adopting an “economic substance” approach. </a:t>
            </a:r>
            <a:endParaRPr lang="en-GB" dirty="0"/>
          </a:p>
        </p:txBody>
      </p:sp>
    </p:spTree>
    <p:extLst>
      <p:ext uri="{BB962C8B-B14F-4D97-AF65-F5344CB8AC3E}">
        <p14:creationId xmlns:p14="http://schemas.microsoft.com/office/powerpoint/2010/main" val="3203253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3872" y="2852936"/>
            <a:ext cx="1872208" cy="1362456"/>
          </a:xfrm>
        </p:spPr>
        <p:txBody>
          <a:bodyPr/>
          <a:lstStyle/>
          <a:p>
            <a:r>
              <a:rPr lang="en-GB" dirty="0" smtClean="0"/>
              <a:t>Q&amp;A</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48</a:t>
            </a:fld>
            <a:endParaRPr lang="en-GB" sz="1200" dirty="0"/>
          </a:p>
        </p:txBody>
      </p:sp>
    </p:spTree>
    <p:extLst>
      <p:ext uri="{BB962C8B-B14F-4D97-AF65-F5344CB8AC3E}">
        <p14:creationId xmlns:p14="http://schemas.microsoft.com/office/powerpoint/2010/main" val="664471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991" y="1268760"/>
            <a:ext cx="10972800" cy="638944"/>
          </a:xfrm>
        </p:spPr>
        <p:txBody>
          <a:bodyPr>
            <a:normAutofit fontScale="90000"/>
          </a:bodyPr>
          <a:lstStyle/>
          <a:p>
            <a:r>
              <a:rPr lang="en-GB" dirty="0" smtClean="0"/>
              <a:t>Participants and goals</a:t>
            </a:r>
            <a:endParaRPr lang="en-GB" dirty="0"/>
          </a:p>
        </p:txBody>
      </p:sp>
      <p:sp>
        <p:nvSpPr>
          <p:cNvPr id="3" name="Content Placeholder 2"/>
          <p:cNvSpPr>
            <a:spLocks noGrp="1"/>
          </p:cNvSpPr>
          <p:nvPr>
            <p:ph idx="1"/>
          </p:nvPr>
        </p:nvSpPr>
        <p:spPr>
          <a:xfrm>
            <a:off x="1080989" y="1988840"/>
            <a:ext cx="10972800" cy="3365728"/>
          </a:xfrm>
        </p:spPr>
        <p:txBody>
          <a:bodyPr/>
          <a:lstStyle/>
          <a:p>
            <a:r>
              <a:rPr lang="en-GB" dirty="0" smtClean="0"/>
              <a:t>Sponsored by Qatar Financial Centre</a:t>
            </a:r>
          </a:p>
          <a:p>
            <a:r>
              <a:rPr lang="en-GB" dirty="0" smtClean="0"/>
              <a:t>Organised by International Tax and Investment </a:t>
            </a:r>
            <a:r>
              <a:rPr lang="en-GB" dirty="0" err="1" smtClean="0"/>
              <a:t>Center</a:t>
            </a:r>
            <a:endParaRPr lang="en-GB" dirty="0" smtClean="0"/>
          </a:p>
          <a:p>
            <a:r>
              <a:rPr lang="en-GB" dirty="0" smtClean="0"/>
              <a:t>Principal researcher Mohammed Amin</a:t>
            </a:r>
          </a:p>
          <a:p>
            <a:r>
              <a:rPr lang="en-GB" dirty="0" smtClean="0"/>
              <a:t>Outputs</a:t>
            </a:r>
          </a:p>
          <a:p>
            <a:pPr lvl="1"/>
            <a:r>
              <a:rPr lang="en-GB" dirty="0" smtClean="0"/>
              <a:t>Report on VAT and Islamic finance</a:t>
            </a:r>
          </a:p>
          <a:p>
            <a:pPr lvl="1"/>
            <a:r>
              <a:rPr lang="en-GB" dirty="0" smtClean="0"/>
              <a:t>This presentation</a:t>
            </a:r>
          </a:p>
          <a:p>
            <a:endParaRPr lang="en-GB" dirty="0"/>
          </a:p>
        </p:txBody>
      </p:sp>
      <p:sp>
        <p:nvSpPr>
          <p:cNvPr id="6"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5</a:t>
            </a:fld>
            <a:endParaRPr lang="en-GB" sz="1200" dirty="0"/>
          </a:p>
        </p:txBody>
      </p:sp>
    </p:spTree>
    <p:extLst>
      <p:ext uri="{BB962C8B-B14F-4D97-AF65-F5344CB8AC3E}">
        <p14:creationId xmlns:p14="http://schemas.microsoft.com/office/powerpoint/2010/main" val="64695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92480"/>
            <a:ext cx="10972800" cy="1143000"/>
          </a:xfrm>
        </p:spPr>
        <p:txBody>
          <a:bodyPr/>
          <a:lstStyle/>
          <a:p>
            <a:r>
              <a:rPr lang="en-US" dirty="0" smtClean="0"/>
              <a:t>Project path</a:t>
            </a:r>
            <a:endParaRPr lang="en-GB" dirty="0"/>
          </a:p>
        </p:txBody>
      </p:sp>
      <p:sp>
        <p:nvSpPr>
          <p:cNvPr id="3" name="Content Placeholder 2"/>
          <p:cNvSpPr>
            <a:spLocks noGrp="1"/>
          </p:cNvSpPr>
          <p:nvPr>
            <p:ph idx="1"/>
          </p:nvPr>
        </p:nvSpPr>
        <p:spPr>
          <a:xfrm>
            <a:off x="1055440" y="2060848"/>
            <a:ext cx="10972800" cy="3437736"/>
          </a:xfrm>
        </p:spPr>
        <p:txBody>
          <a:bodyPr>
            <a:normAutofit/>
          </a:bodyPr>
          <a:lstStyle/>
          <a:p>
            <a:r>
              <a:rPr lang="en-US" dirty="0" smtClean="0"/>
              <a:t>Project initiated in 2011 – with goal to</a:t>
            </a:r>
            <a:r>
              <a:rPr lang="en-GB" dirty="0" smtClean="0"/>
              <a:t> </a:t>
            </a:r>
          </a:p>
          <a:p>
            <a:pPr lvl="1"/>
            <a:r>
              <a:rPr lang="en-GB" dirty="0" smtClean="0"/>
              <a:t>Identify </a:t>
            </a:r>
            <a:r>
              <a:rPr lang="en-GB" dirty="0"/>
              <a:t>tax obstacles to Islamic </a:t>
            </a:r>
            <a:r>
              <a:rPr lang="en-GB" dirty="0" smtClean="0"/>
              <a:t>finance</a:t>
            </a:r>
            <a:endParaRPr lang="en-GB" dirty="0"/>
          </a:p>
          <a:p>
            <a:pPr lvl="1"/>
            <a:r>
              <a:rPr lang="en-GB" dirty="0" smtClean="0"/>
              <a:t>Provide policy </a:t>
            </a:r>
            <a:r>
              <a:rPr lang="en-GB" dirty="0"/>
              <a:t>recommendations</a:t>
            </a:r>
            <a:endParaRPr lang="en-US" dirty="0" smtClean="0"/>
          </a:p>
          <a:p>
            <a:r>
              <a:rPr lang="en-US" dirty="0" smtClean="0"/>
              <a:t>Project team – Mohammed Amin, Hafiz Choudhury and Salah Gueydi</a:t>
            </a:r>
          </a:p>
          <a:p>
            <a:r>
              <a:rPr lang="en-US" dirty="0" smtClean="0"/>
              <a:t>Phase I completed in 2013 with London workshop</a:t>
            </a:r>
          </a:p>
          <a:p>
            <a:r>
              <a:rPr lang="en-US" dirty="0" smtClean="0"/>
              <a:t>Phase II now builds on Final Section of Phase I Report</a:t>
            </a:r>
          </a:p>
          <a:p>
            <a:r>
              <a:rPr lang="en-US" dirty="0" smtClean="0"/>
              <a:t>Focus on VAT and cross border tax treatment</a:t>
            </a:r>
          </a:p>
          <a:p>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6</a:t>
            </a:fld>
            <a:endParaRPr lang="en-GB" sz="1200" dirty="0"/>
          </a:p>
        </p:txBody>
      </p:sp>
    </p:spTree>
    <p:extLst>
      <p:ext uri="{BB962C8B-B14F-4D97-AF65-F5344CB8AC3E}">
        <p14:creationId xmlns:p14="http://schemas.microsoft.com/office/powerpoint/2010/main" val="668843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792480"/>
            <a:ext cx="10972800" cy="1143000"/>
          </a:xfrm>
        </p:spPr>
        <p:txBody>
          <a:bodyPr/>
          <a:lstStyle/>
          <a:p>
            <a:r>
              <a:rPr lang="en-GB" dirty="0" smtClean="0"/>
              <a:t>VAT approach in Phase II</a:t>
            </a:r>
            <a:endParaRPr lang="en-GB" dirty="0"/>
          </a:p>
        </p:txBody>
      </p:sp>
      <p:sp>
        <p:nvSpPr>
          <p:cNvPr id="3" name="Content Placeholder 2"/>
          <p:cNvSpPr>
            <a:spLocks noGrp="1"/>
          </p:cNvSpPr>
          <p:nvPr>
            <p:ph idx="1"/>
          </p:nvPr>
        </p:nvSpPr>
        <p:spPr>
          <a:xfrm>
            <a:off x="1049363" y="2060848"/>
            <a:ext cx="10972800" cy="4013800"/>
          </a:xfrm>
        </p:spPr>
        <p:txBody>
          <a:bodyPr/>
          <a:lstStyle/>
          <a:p>
            <a:r>
              <a:rPr lang="en-GB" dirty="0" smtClean="0"/>
              <a:t>Theoretical analysis</a:t>
            </a:r>
          </a:p>
          <a:p>
            <a:r>
              <a:rPr lang="en-GB" dirty="0" smtClean="0"/>
              <a:t>Informed by country reviews</a:t>
            </a:r>
          </a:p>
          <a:p>
            <a:pPr lvl="1"/>
            <a:r>
              <a:rPr lang="en-GB" dirty="0" smtClean="0"/>
              <a:t>South Africa</a:t>
            </a:r>
          </a:p>
          <a:p>
            <a:pPr lvl="1"/>
            <a:r>
              <a:rPr lang="en-GB" dirty="0" smtClean="0"/>
              <a:t>Singapore</a:t>
            </a:r>
          </a:p>
          <a:p>
            <a:pPr lvl="1"/>
            <a:r>
              <a:rPr lang="en-GB" dirty="0" smtClean="0"/>
              <a:t>Malaysia</a:t>
            </a:r>
          </a:p>
          <a:p>
            <a:pPr lvl="2"/>
            <a:r>
              <a:rPr lang="en-GB" dirty="0" smtClean="0"/>
              <a:t>All three have specific VAT legislation for Islamic finance</a:t>
            </a:r>
          </a:p>
          <a:p>
            <a:pPr lvl="1"/>
            <a:r>
              <a:rPr lang="en-GB" dirty="0" smtClean="0"/>
              <a:t>United Kingdom</a:t>
            </a:r>
          </a:p>
          <a:p>
            <a:pPr lvl="2"/>
            <a:r>
              <a:rPr lang="en-GB" dirty="0" smtClean="0"/>
              <a:t>Governed by European Union harmonised VAT law</a:t>
            </a:r>
          </a:p>
          <a:p>
            <a:pPr lvl="2"/>
            <a:r>
              <a:rPr lang="en-GB" dirty="0" smtClean="0"/>
              <a:t>No specific</a:t>
            </a:r>
            <a:r>
              <a:rPr lang="en-GB" dirty="0"/>
              <a:t> VAT legislation for Islamic finance</a:t>
            </a:r>
          </a:p>
        </p:txBody>
      </p:sp>
      <p:sp>
        <p:nvSpPr>
          <p:cNvPr id="4" name="Slide Number Placeholder 8"/>
          <p:cNvSpPr>
            <a:spLocks noGrp="1"/>
          </p:cNvSpPr>
          <p:nvPr>
            <p:ph type="sldNum" sz="quarter" idx="10"/>
          </p:nvPr>
        </p:nvSpPr>
        <p:spPr>
          <a:xfrm>
            <a:off x="1049363" y="6309320"/>
            <a:ext cx="2133600" cy="365125"/>
          </a:xfrm>
          <a:noFill/>
        </p:spPr>
        <p:txBody>
          <a:bodyPr/>
          <a:lstStyle/>
          <a:p>
            <a:r>
              <a:rPr lang="en-GB" sz="1200" dirty="0"/>
              <a:t>Slide </a:t>
            </a:r>
            <a:fld id="{546D7DC8-501D-48DE-A57B-6D366F0C1FCE}" type="slidenum">
              <a:rPr lang="en-GB" sz="1200"/>
              <a:pPr/>
              <a:t>7</a:t>
            </a:fld>
            <a:endParaRPr lang="en-GB" sz="1200" dirty="0"/>
          </a:p>
        </p:txBody>
      </p:sp>
    </p:spTree>
    <p:extLst>
      <p:ext uri="{BB962C8B-B14F-4D97-AF65-F5344CB8AC3E}">
        <p14:creationId xmlns:p14="http://schemas.microsoft.com/office/powerpoint/2010/main" val="222199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130" y="1122480"/>
            <a:ext cx="8229600" cy="650336"/>
          </a:xfrm>
        </p:spPr>
        <p:txBody>
          <a:bodyPr>
            <a:noAutofit/>
          </a:bodyPr>
          <a:lstStyle/>
          <a:p>
            <a:r>
              <a:rPr lang="en-GB" sz="4400" dirty="0"/>
              <a:t>Sponsor: Qatar Financial </a:t>
            </a:r>
            <a:r>
              <a:rPr lang="en-GB" sz="4400" dirty="0" smtClean="0"/>
              <a:t>Centre</a:t>
            </a:r>
            <a:endParaRPr lang="en-GB" sz="4400" dirty="0"/>
          </a:p>
        </p:txBody>
      </p:sp>
      <p:sp>
        <p:nvSpPr>
          <p:cNvPr id="3" name="Content Placeholder 2"/>
          <p:cNvSpPr>
            <a:spLocks noGrp="1"/>
          </p:cNvSpPr>
          <p:nvPr>
            <p:ph idx="1"/>
          </p:nvPr>
        </p:nvSpPr>
        <p:spPr>
          <a:xfrm>
            <a:off x="1040582" y="1916832"/>
            <a:ext cx="9155360" cy="3888432"/>
          </a:xfrm>
        </p:spPr>
        <p:txBody>
          <a:bodyPr>
            <a:normAutofit fontScale="77500" lnSpcReduction="20000"/>
          </a:bodyPr>
          <a:lstStyle/>
          <a:p>
            <a:pPr marL="0" indent="0">
              <a:lnSpc>
                <a:spcPct val="120000"/>
              </a:lnSpc>
              <a:spcBef>
                <a:spcPts val="1800"/>
              </a:spcBef>
              <a:buNone/>
            </a:pPr>
            <a:r>
              <a:rPr lang="en-GB" dirty="0"/>
              <a:t>The Qatar Financial Centre (QFC) is an onshore business and financial centre located in Doha, providing an excellent platform for firms to do business in Qatar and the region. The QFC offers its own legal, regulatory, tax and business environment, which allows 100% foreign ownership, 100% repatriation of profits, and charges a competitive rate of 10% Corporate Tax on locally sourced profits.</a:t>
            </a:r>
          </a:p>
          <a:p>
            <a:pPr marL="0" indent="0">
              <a:lnSpc>
                <a:spcPct val="120000"/>
              </a:lnSpc>
              <a:spcBef>
                <a:spcPts val="1800"/>
              </a:spcBef>
              <a:buNone/>
            </a:pPr>
            <a:r>
              <a:rPr lang="en-GB" dirty="0"/>
              <a:t>The QFC welcomes a broad range of financial and non-financial services firms.</a:t>
            </a:r>
          </a:p>
          <a:p>
            <a:pPr marL="0" indent="0">
              <a:lnSpc>
                <a:spcPct val="120000"/>
              </a:lnSpc>
              <a:spcBef>
                <a:spcPts val="1800"/>
              </a:spcBef>
              <a:buNone/>
            </a:pPr>
            <a:r>
              <a:rPr lang="en-GB" dirty="0"/>
              <a:t>For more information about the permitted activities and the benefits of setting up in the QFC, please visit qfc.qa  </a:t>
            </a:r>
          </a:p>
          <a:p>
            <a:pPr marL="0" indent="0">
              <a:lnSpc>
                <a:spcPct val="120000"/>
              </a:lnSpc>
              <a:spcBef>
                <a:spcPts val="1800"/>
              </a:spcBef>
              <a:buNone/>
            </a:pPr>
            <a:r>
              <a:rPr lang="en-GB" dirty="0"/>
              <a:t>@</a:t>
            </a:r>
            <a:r>
              <a:rPr lang="en-GB" dirty="0" err="1"/>
              <a:t>QFCAuthority</a:t>
            </a:r>
            <a:r>
              <a:rPr lang="en-GB" dirty="0"/>
              <a:t> | #</a:t>
            </a:r>
            <a:r>
              <a:rPr lang="en-GB" dirty="0" err="1" smtClean="0"/>
              <a:t>Facilitatingsuccess</a:t>
            </a:r>
            <a:endParaRPr lang="en-GB" dirty="0"/>
          </a:p>
        </p:txBody>
      </p:sp>
      <p:sp>
        <p:nvSpPr>
          <p:cNvPr id="4" name="Slide Number Placeholder 8"/>
          <p:cNvSpPr>
            <a:spLocks noGrp="1"/>
          </p:cNvSpPr>
          <p:nvPr>
            <p:ph type="sldNum" sz="quarter" idx="10"/>
          </p:nvPr>
        </p:nvSpPr>
        <p:spPr>
          <a:xfrm>
            <a:off x="1055440" y="6309320"/>
            <a:ext cx="2133600" cy="365125"/>
          </a:xfrm>
          <a:noFill/>
        </p:spPr>
        <p:txBody>
          <a:bodyPr/>
          <a:lstStyle/>
          <a:p>
            <a:r>
              <a:rPr lang="en-GB" sz="1200" dirty="0"/>
              <a:t>Slide </a:t>
            </a:r>
            <a:fld id="{546D7DC8-501D-48DE-A57B-6D366F0C1FCE}" type="slidenum">
              <a:rPr lang="en-GB" sz="1200"/>
              <a:pPr/>
              <a:t>8</a:t>
            </a:fld>
            <a:endParaRPr lang="en-GB" sz="1200" dirty="0"/>
          </a:p>
        </p:txBody>
      </p:sp>
    </p:spTree>
    <p:extLst>
      <p:ext uri="{BB962C8B-B14F-4D97-AF65-F5344CB8AC3E}">
        <p14:creationId xmlns:p14="http://schemas.microsoft.com/office/powerpoint/2010/main" val="325239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55440" y="1266339"/>
            <a:ext cx="8456641" cy="595312"/>
          </a:xfrm>
        </p:spPr>
        <p:txBody>
          <a:bodyPr>
            <a:noAutofit/>
          </a:bodyPr>
          <a:lstStyle/>
          <a:p>
            <a:pPr eaLnBrk="1" hangingPunct="1"/>
            <a:r>
              <a:rPr lang="en-GB" dirty="0" smtClean="0"/>
              <a:t>Mohammed Amin</a:t>
            </a:r>
          </a:p>
        </p:txBody>
      </p:sp>
      <p:sp>
        <p:nvSpPr>
          <p:cNvPr id="7172" name="Rectangle 3"/>
          <p:cNvSpPr>
            <a:spLocks noChangeArrowheads="1"/>
          </p:cNvSpPr>
          <p:nvPr/>
        </p:nvSpPr>
        <p:spPr bwMode="auto">
          <a:xfrm>
            <a:off x="3503712" y="1988840"/>
            <a:ext cx="7272808" cy="3672408"/>
          </a:xfrm>
          <a:prstGeom prst="rect">
            <a:avLst/>
          </a:prstGeom>
          <a:noFill/>
          <a:ln w="9525">
            <a:noFill/>
            <a:miter lim="800000"/>
            <a:headEnd/>
            <a:tailEnd/>
          </a:ln>
        </p:spPr>
        <p:txBody>
          <a:bodyPr lIns="0" tIns="0" rIns="0" bIns="0"/>
          <a:lstStyle/>
          <a:p>
            <a:pPr defTabSz="695325"/>
            <a:r>
              <a:rPr lang="en-GB" dirty="0"/>
              <a:t>Mohammed Amin is an Islamic finance consultant. Previously he was a partner in PricewaterhouseCoopers LLP and led their Islamic finance practice in the UK.</a:t>
            </a:r>
          </a:p>
          <a:p>
            <a:pPr defTabSz="695325"/>
            <a:endParaRPr lang="en-GB" dirty="0"/>
          </a:p>
          <a:p>
            <a:pPr defTabSz="695325"/>
            <a:r>
              <a:rPr lang="en-GB" dirty="0"/>
              <a:t>He is:</a:t>
            </a:r>
          </a:p>
          <a:p>
            <a:pPr marL="358775" lvl="1" indent="-357188" defTabSz="695325">
              <a:spcBef>
                <a:spcPct val="0"/>
              </a:spcBef>
              <a:buFontTx/>
              <a:buChar char="•"/>
            </a:pPr>
            <a:r>
              <a:rPr lang="en-GB" dirty="0"/>
              <a:t>a chartered accountant </a:t>
            </a:r>
          </a:p>
          <a:p>
            <a:pPr marL="358775" lvl="1" indent="-357188" defTabSz="695325">
              <a:spcBef>
                <a:spcPct val="0"/>
              </a:spcBef>
              <a:buFontTx/>
              <a:buChar char="•"/>
            </a:pPr>
            <a:r>
              <a:rPr lang="en-GB" dirty="0"/>
              <a:t>a chartered tax adviser</a:t>
            </a:r>
          </a:p>
          <a:p>
            <a:pPr marL="358775" lvl="1" indent="-357188" defTabSz="695325">
              <a:spcBef>
                <a:spcPct val="0"/>
              </a:spcBef>
              <a:buFontTx/>
              <a:buChar char="•"/>
            </a:pPr>
            <a:r>
              <a:rPr lang="en-GB" dirty="0"/>
              <a:t>a qualified corporate treasurer</a:t>
            </a:r>
          </a:p>
          <a:p>
            <a:pPr marL="358775" lvl="1" indent="-357188" defTabSz="695325">
              <a:spcBef>
                <a:spcPct val="0"/>
              </a:spcBef>
              <a:buFontTx/>
              <a:buChar char="•"/>
            </a:pPr>
            <a:endParaRPr lang="en-GB" dirty="0"/>
          </a:p>
          <a:p>
            <a:pPr marL="0" lvl="1" defTabSz="695325">
              <a:spcBef>
                <a:spcPct val="0"/>
              </a:spcBef>
            </a:pPr>
            <a:r>
              <a:rPr lang="en-GB" dirty="0"/>
              <a:t>Amin has spoken on Islamic finance in over 20 cities covering  every continent except Antarctica. Many of his articles and presentations on Islamic finance can be found on his website: </a:t>
            </a:r>
          </a:p>
          <a:p>
            <a:pPr defTabSz="695325"/>
            <a:endParaRPr lang="en-GB" dirty="0"/>
          </a:p>
          <a:p>
            <a:pPr defTabSz="695325"/>
            <a:r>
              <a:rPr lang="en-GB" dirty="0">
                <a:solidFill>
                  <a:srgbClr val="FF0000"/>
                </a:solidFill>
              </a:rPr>
              <a:t>www.mohammedamin.com</a:t>
            </a:r>
            <a:endParaRPr lang="en-GB" dirty="0"/>
          </a:p>
        </p:txBody>
      </p:sp>
      <p:pic>
        <p:nvPicPr>
          <p:cNvPr id="7174" name="Picture 6" descr="Mohammed Amin_0146_final"/>
          <p:cNvPicPr>
            <a:picLocks noChangeAspect="1" noChangeArrowheads="1"/>
          </p:cNvPicPr>
          <p:nvPr/>
        </p:nvPicPr>
        <p:blipFill>
          <a:blip r:embed="rId4" cstate="print"/>
          <a:srcRect/>
          <a:stretch>
            <a:fillRect/>
          </a:stretch>
        </p:blipFill>
        <p:spPr bwMode="auto">
          <a:xfrm>
            <a:off x="1055440" y="1988840"/>
            <a:ext cx="2314575" cy="3240087"/>
          </a:xfrm>
          <a:prstGeom prst="rect">
            <a:avLst/>
          </a:prstGeom>
          <a:noFill/>
          <a:ln w="9525">
            <a:noFill/>
            <a:miter lim="800000"/>
            <a:headEnd/>
            <a:tailEnd/>
          </a:ln>
        </p:spPr>
      </p:pic>
      <p:sp>
        <p:nvSpPr>
          <p:cNvPr id="7175" name="Text Box 7"/>
          <p:cNvSpPr txBox="1">
            <a:spLocks noChangeArrowheads="1"/>
          </p:cNvSpPr>
          <p:nvPr>
            <p:custDataLst>
              <p:tags r:id="rId1"/>
            </p:custDataLst>
          </p:nvPr>
        </p:nvSpPr>
        <p:spPr bwMode="blackWhite">
          <a:xfrm>
            <a:off x="1535114" y="12701"/>
            <a:ext cx="128587" cy="276999"/>
          </a:xfrm>
          <a:prstGeom prst="rect">
            <a:avLst/>
          </a:prstGeom>
          <a:noFill/>
          <a:ln w="9525" algn="ctr">
            <a:noFill/>
            <a:miter lim="800000"/>
            <a:headEnd/>
            <a:tailEnd/>
          </a:ln>
        </p:spPr>
        <p:txBody>
          <a:bodyPr lIns="63500" tIns="0" rIns="64800" bIns="0">
            <a:spAutoFit/>
          </a:bodyPr>
          <a:lstStyle/>
          <a:p>
            <a:endParaRPr lang="en-US" dirty="0"/>
          </a:p>
        </p:txBody>
      </p:sp>
      <p:sp>
        <p:nvSpPr>
          <p:cNvPr id="9" name="Slide Number Placeholder 8"/>
          <p:cNvSpPr txBox="1">
            <a:spLocks/>
          </p:cNvSpPr>
          <p:nvPr/>
        </p:nvSpPr>
        <p:spPr>
          <a:xfrm>
            <a:off x="1026915" y="6237312"/>
            <a:ext cx="21336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Slide </a:t>
            </a:r>
            <a:fld id="{546D7DC8-501D-48DE-A57B-6D366F0C1FCE}" type="slidenum">
              <a:rPr lang="en-GB" sz="1200"/>
              <a:pPr/>
              <a:t>9</a:t>
            </a:fld>
            <a:endParaRPr lang="en-GB" sz="1200" dirty="0"/>
          </a:p>
        </p:txBody>
      </p:sp>
    </p:spTree>
    <p:extLst>
      <p:ext uri="{BB962C8B-B14F-4D97-AF65-F5344CB8AC3E}">
        <p14:creationId xmlns:p14="http://schemas.microsoft.com/office/powerpoint/2010/main" val="9352763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ags/tag10.xml><?xml version="1.0" encoding="utf-8"?>
<p:tagLst xmlns:a="http://schemas.openxmlformats.org/drawingml/2006/main" xmlns:r="http://schemas.openxmlformats.org/officeDocument/2006/relationships" xmlns:p="http://schemas.openxmlformats.org/presentationml/2006/main">
  <p:tag name="SLIDEELEMTYPE" val="41"/>
</p:tagLst>
</file>

<file path=ppt/tags/tag11.xml><?xml version="1.0" encoding="utf-8"?>
<p:tagLst xmlns:a="http://schemas.openxmlformats.org/drawingml/2006/main" xmlns:r="http://schemas.openxmlformats.org/officeDocument/2006/relationships" xmlns:p="http://schemas.openxmlformats.org/presentationml/2006/main">
  <p:tag name="SLIDEELEMTYPE" val="41"/>
</p:tagLst>
</file>

<file path=ppt/tags/tag12.xml><?xml version="1.0" encoding="utf-8"?>
<p:tagLst xmlns:a="http://schemas.openxmlformats.org/drawingml/2006/main" xmlns:r="http://schemas.openxmlformats.org/officeDocument/2006/relationships" xmlns:p="http://schemas.openxmlformats.org/presentationml/2006/main">
  <p:tag name="SLIDEELEMTYPE" val="41"/>
</p:tagLst>
</file>

<file path=ppt/tags/tag13.xml><?xml version="1.0" encoding="utf-8"?>
<p:tagLst xmlns:a="http://schemas.openxmlformats.org/drawingml/2006/main" xmlns:r="http://schemas.openxmlformats.org/officeDocument/2006/relationships" xmlns:p="http://schemas.openxmlformats.org/presentationml/2006/main">
  <p:tag name="SLIDEELEMTYPE" val="41"/>
</p:tagLst>
</file>

<file path=ppt/tags/tag14.xml><?xml version="1.0" encoding="utf-8"?>
<p:tagLst xmlns:a="http://schemas.openxmlformats.org/drawingml/2006/main" xmlns:r="http://schemas.openxmlformats.org/officeDocument/2006/relationships" xmlns:p="http://schemas.openxmlformats.org/presentationml/2006/main">
  <p:tag name="SLIDEELEMTYPE" val="41"/>
</p:tagLst>
</file>

<file path=ppt/tags/tag15.xml><?xml version="1.0" encoding="utf-8"?>
<p:tagLst xmlns:a="http://schemas.openxmlformats.org/drawingml/2006/main" xmlns:r="http://schemas.openxmlformats.org/officeDocument/2006/relationships" xmlns:p="http://schemas.openxmlformats.org/presentationml/2006/main">
  <p:tag name="SLIDEELEMTYPE" val="41"/>
</p:tagLst>
</file>

<file path=ppt/tags/tag16.xml><?xml version="1.0" encoding="utf-8"?>
<p:tagLst xmlns:a="http://schemas.openxmlformats.org/drawingml/2006/main" xmlns:r="http://schemas.openxmlformats.org/officeDocument/2006/relationships" xmlns:p="http://schemas.openxmlformats.org/presentationml/2006/main">
  <p:tag name="SLIDEELEMTYPE" val="41"/>
</p:tagLst>
</file>

<file path=ppt/tags/tag17.xml><?xml version="1.0" encoding="utf-8"?>
<p:tagLst xmlns:a="http://schemas.openxmlformats.org/drawingml/2006/main" xmlns:r="http://schemas.openxmlformats.org/officeDocument/2006/relationships" xmlns:p="http://schemas.openxmlformats.org/presentationml/2006/main">
  <p:tag name="SLIDEELEMTYPE" val="41"/>
</p:tagLst>
</file>

<file path=ppt/tags/tag2.xml><?xml version="1.0" encoding="utf-8"?>
<p:tagLst xmlns:a="http://schemas.openxmlformats.org/drawingml/2006/main" xmlns:r="http://schemas.openxmlformats.org/officeDocument/2006/relationships" xmlns:p="http://schemas.openxmlformats.org/presentationml/2006/main">
  <p:tag name="SLIDEELEMTYPE" val="41"/>
</p:tagLst>
</file>

<file path=ppt/tags/tag3.xml><?xml version="1.0" encoding="utf-8"?>
<p:tagLst xmlns:a="http://schemas.openxmlformats.org/drawingml/2006/main" xmlns:r="http://schemas.openxmlformats.org/officeDocument/2006/relationships" xmlns:p="http://schemas.openxmlformats.org/presentationml/2006/main">
  <p:tag name="SLIDEELEMTYPE" val="41"/>
</p:tagLst>
</file>

<file path=ppt/tags/tag4.xml><?xml version="1.0" encoding="utf-8"?>
<p:tagLst xmlns:a="http://schemas.openxmlformats.org/drawingml/2006/main" xmlns:r="http://schemas.openxmlformats.org/officeDocument/2006/relationships" xmlns:p="http://schemas.openxmlformats.org/presentationml/2006/main">
  <p:tag name="SLIDEELEMTYPE" val="41"/>
</p:tagLst>
</file>

<file path=ppt/tags/tag5.xml><?xml version="1.0" encoding="utf-8"?>
<p:tagLst xmlns:a="http://schemas.openxmlformats.org/drawingml/2006/main" xmlns:r="http://schemas.openxmlformats.org/officeDocument/2006/relationships" xmlns:p="http://schemas.openxmlformats.org/presentationml/2006/main">
  <p:tag name="SLIDEELEMTYPE" val="41"/>
</p:tagLst>
</file>

<file path=ppt/tags/tag6.xml><?xml version="1.0" encoding="utf-8"?>
<p:tagLst xmlns:a="http://schemas.openxmlformats.org/drawingml/2006/main" xmlns:r="http://schemas.openxmlformats.org/officeDocument/2006/relationships" xmlns:p="http://schemas.openxmlformats.org/presentationml/2006/main">
  <p:tag name="SLIDEELEMTYPE" val="41"/>
</p:tagLst>
</file>

<file path=ppt/tags/tag7.xml><?xml version="1.0" encoding="utf-8"?>
<p:tagLst xmlns:a="http://schemas.openxmlformats.org/drawingml/2006/main" xmlns:r="http://schemas.openxmlformats.org/officeDocument/2006/relationships" xmlns:p="http://schemas.openxmlformats.org/presentationml/2006/main">
  <p:tag name="SLIDEELEMTYPE" val="41"/>
</p:tagLst>
</file>

<file path=ppt/tags/tag8.xml><?xml version="1.0" encoding="utf-8"?>
<p:tagLst xmlns:a="http://schemas.openxmlformats.org/drawingml/2006/main" xmlns:r="http://schemas.openxmlformats.org/officeDocument/2006/relationships" xmlns:p="http://schemas.openxmlformats.org/presentationml/2006/main">
  <p:tag name="SLIDEELEMTYPE" val="41"/>
</p:tagLst>
</file>

<file path=ppt/tags/tag9.xml><?xml version="1.0" encoding="utf-8"?>
<p:tagLst xmlns:a="http://schemas.openxmlformats.org/drawingml/2006/main" xmlns:r="http://schemas.openxmlformats.org/officeDocument/2006/relationships" xmlns:p="http://schemas.openxmlformats.org/presentationml/2006/main">
  <p:tag name="SLIDEELEMTYPE" val="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1973</TotalTime>
  <Words>1994</Words>
  <Application>Microsoft Office PowerPoint</Application>
  <PresentationFormat>Widescreen</PresentationFormat>
  <Paragraphs>457</Paragraphs>
  <Slides>48</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Wingdings 2</vt:lpstr>
      <vt:lpstr>Flow</vt:lpstr>
      <vt:lpstr>VAT and Islamic finance Challenges and policy approaches</vt:lpstr>
      <vt:lpstr>Presentation outline</vt:lpstr>
      <vt:lpstr>Disclaimer</vt:lpstr>
      <vt:lpstr>Project organisation</vt:lpstr>
      <vt:lpstr>Participants and goals</vt:lpstr>
      <vt:lpstr>Project path</vt:lpstr>
      <vt:lpstr>VAT approach in Phase II</vt:lpstr>
      <vt:lpstr>Sponsor: Qatar Financial Centre</vt:lpstr>
      <vt:lpstr>Mohammed Amin</vt:lpstr>
      <vt:lpstr>Recap on VAT</vt:lpstr>
      <vt:lpstr>Value added tax </vt:lpstr>
      <vt:lpstr>The value chain</vt:lpstr>
      <vt:lpstr>VAT for miner</vt:lpstr>
      <vt:lpstr>VAT for manufacturer</vt:lpstr>
      <vt:lpstr>Four modelled transactions</vt:lpstr>
      <vt:lpstr>PowerPoint Presentation</vt:lpstr>
      <vt:lpstr>Commodity murabaha or tawarruq</vt:lpstr>
      <vt:lpstr>Ijarah sukuk with onshore SPV</vt:lpstr>
      <vt:lpstr>Ijarah sukuk with offshore SPV</vt:lpstr>
      <vt:lpstr>Salaam</vt:lpstr>
      <vt:lpstr>Istisna</vt:lpstr>
      <vt:lpstr>VAT issues</vt:lpstr>
      <vt:lpstr>Commodity murabaha supplies</vt:lpstr>
      <vt:lpstr>Salaam supplies</vt:lpstr>
      <vt:lpstr>Istisna supplies</vt:lpstr>
      <vt:lpstr>Ijarah sukuk supplies</vt:lpstr>
      <vt:lpstr>Key issues</vt:lpstr>
      <vt:lpstr>Individual country approaches</vt:lpstr>
      <vt:lpstr>United Kingdom (1)</vt:lpstr>
      <vt:lpstr>United Kingdom (2)</vt:lpstr>
      <vt:lpstr>UK simple murabaha</vt:lpstr>
      <vt:lpstr>UK commodity murabaha</vt:lpstr>
      <vt:lpstr>Malaysian GST law</vt:lpstr>
      <vt:lpstr>Malaysia commodity murabaha</vt:lpstr>
      <vt:lpstr>Malaysia simple murabaha?</vt:lpstr>
      <vt:lpstr>Malaysia simple murabaha as practiced</vt:lpstr>
      <vt:lpstr>South Africa</vt:lpstr>
      <vt:lpstr>South Africa simple murabaha - actual</vt:lpstr>
      <vt:lpstr>South Africa simple murabaha - deemed</vt:lpstr>
      <vt:lpstr>Principal recommendations</vt:lpstr>
      <vt:lpstr>Define IF transactions</vt:lpstr>
      <vt:lpstr>Role of regulated entities (1)</vt:lpstr>
      <vt:lpstr>Role of regulated entities (2)</vt:lpstr>
      <vt:lpstr>When no regulated entity?</vt:lpstr>
      <vt:lpstr>Participants not in business</vt:lpstr>
      <vt:lpstr>Watch for new developments </vt:lpstr>
      <vt:lpstr>Categories of IF transactions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Sukuk Taxation Issues from a UK Market Perspective</dc:title>
  <dc:creator>Mohammed Amin</dc:creator>
  <cp:lastModifiedBy>Mohammed Amin</cp:lastModifiedBy>
  <cp:revision>202</cp:revision>
  <cp:lastPrinted>2015-12-19T22:04:26Z</cp:lastPrinted>
  <dcterms:created xsi:type="dcterms:W3CDTF">2010-04-20T14:08:55Z</dcterms:created>
  <dcterms:modified xsi:type="dcterms:W3CDTF">2015-12-19T22:05:13Z</dcterms:modified>
</cp:coreProperties>
</file>