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534" r:id="rId2"/>
    <p:sldId id="257" r:id="rId3"/>
    <p:sldId id="305" r:id="rId4"/>
    <p:sldId id="320" r:id="rId5"/>
    <p:sldId id="535" r:id="rId6"/>
    <p:sldId id="543" r:id="rId7"/>
    <p:sldId id="545" r:id="rId8"/>
    <p:sldId id="536" r:id="rId9"/>
    <p:sldId id="546" r:id="rId10"/>
    <p:sldId id="537" r:id="rId11"/>
    <p:sldId id="547" r:id="rId12"/>
    <p:sldId id="538" r:id="rId13"/>
    <p:sldId id="548" r:id="rId14"/>
    <p:sldId id="549" r:id="rId15"/>
    <p:sldId id="539" r:id="rId16"/>
    <p:sldId id="540" r:id="rId17"/>
    <p:sldId id="550" r:id="rId18"/>
    <p:sldId id="541" r:id="rId19"/>
    <p:sldId id="551" r:id="rId20"/>
    <p:sldId id="544" r:id="rId21"/>
    <p:sldId id="552" r:id="rId22"/>
    <p:sldId id="553" r:id="rId23"/>
    <p:sldId id="554" r:id="rId24"/>
    <p:sldId id="555" r:id="rId25"/>
    <p:sldId id="542" r:id="rId26"/>
    <p:sldId id="558" r:id="rId27"/>
    <p:sldId id="559" r:id="rId28"/>
    <p:sldId id="560" r:id="rId29"/>
    <p:sldId id="561" r:id="rId30"/>
    <p:sldId id="562" r:id="rId31"/>
    <p:sldId id="556" r:id="rId32"/>
    <p:sldId id="557" r:id="rId33"/>
    <p:sldId id="563" r:id="rId34"/>
    <p:sldId id="564" r:id="rId35"/>
    <p:sldId id="565" r:id="rId36"/>
    <p:sldId id="407" r:id="rId37"/>
  </p:sldIdLst>
  <p:sldSz cx="12192000" cy="6858000"/>
  <p:notesSz cx="7102475" cy="10233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94598" autoAdjust="0"/>
  </p:normalViewPr>
  <p:slideViewPr>
    <p:cSldViewPr>
      <p:cViewPr varScale="1">
        <p:scale>
          <a:sx n="101" d="100"/>
          <a:sy n="101" d="100"/>
        </p:scale>
        <p:origin x="546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99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2"/>
          </a:xfrm>
          <a:prstGeom prst="rect">
            <a:avLst/>
          </a:prstGeom>
        </p:spPr>
        <p:txBody>
          <a:bodyPr vert="horz" lIns="99055" tIns="49528" rIns="99055" bIns="49528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1652"/>
          </a:xfrm>
          <a:prstGeom prst="rect">
            <a:avLst/>
          </a:prstGeom>
        </p:spPr>
        <p:txBody>
          <a:bodyPr vert="horz" lIns="99055" tIns="49528" rIns="99055" bIns="49528" rtlCol="0"/>
          <a:lstStyle>
            <a:lvl1pPr algn="r">
              <a:defRPr sz="1300"/>
            </a:lvl1pPr>
          </a:lstStyle>
          <a:p>
            <a:fld id="{C89B0AB8-3F60-4EF1-B932-F961F95F794B}" type="datetimeFigureOut">
              <a:rPr lang="en-US" smtClean="0"/>
              <a:pPr/>
              <a:t>5/22/2020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5" tIns="49528" rIns="99055" bIns="4952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9055" tIns="49528" rIns="99055" bIns="495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2"/>
          </a:xfrm>
          <a:prstGeom prst="rect">
            <a:avLst/>
          </a:prstGeom>
        </p:spPr>
        <p:txBody>
          <a:bodyPr vert="horz" lIns="99055" tIns="49528" rIns="99055" bIns="49528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1652"/>
          </a:xfrm>
          <a:prstGeom prst="rect">
            <a:avLst/>
          </a:prstGeom>
        </p:spPr>
        <p:txBody>
          <a:bodyPr vert="horz" lIns="99055" tIns="49528" rIns="99055" bIns="49528" rtlCol="0" anchor="b"/>
          <a:lstStyle>
            <a:lvl1pPr algn="r">
              <a:defRPr sz="1300"/>
            </a:lvl1pPr>
          </a:lstStyle>
          <a:p>
            <a:fld id="{26416A4B-906D-4CC9-BAEE-FE38323E0D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6227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8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16A4B-906D-4CC9-BAEE-FE38323E0DB3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783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8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16A4B-906D-4CC9-BAEE-FE38323E0DB3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156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8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16A4B-906D-4CC9-BAEE-FE38323E0DB3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710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dirty="0"/>
              <a:t>Date</a:t>
            </a:r>
          </a:p>
        </p:txBody>
      </p:sp>
      <p:sp>
        <p:nvSpPr>
          <p:cNvPr id="808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A0FF7-33CA-4C78-8D32-DDB614B1B5FF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050" y="768350"/>
            <a:ext cx="6823075" cy="3838575"/>
          </a:xfrm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893" y="4860687"/>
            <a:ext cx="5678691" cy="4604861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38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8530" y="2132856"/>
            <a:ext cx="10478070" cy="1343036"/>
          </a:xfrm>
        </p:spPr>
        <p:txBody>
          <a:bodyPr>
            <a:noAutofit/>
          </a:bodyPr>
          <a:lstStyle/>
          <a:p>
            <a:pPr algn="l"/>
            <a:r>
              <a:rPr lang="en-GB" sz="4800" dirty="0"/>
              <a:t>Some tax aspects of SIPPs and charitable giving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0386" y="3861048"/>
            <a:ext cx="9386093" cy="1152128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Mohammed Amin </a:t>
            </a:r>
            <a:r>
              <a:rPr lang="it-IT" sz="1800" dirty="0"/>
              <a:t>MBE FRSA MA FCA AMCT CTA(Fellow)</a:t>
            </a:r>
            <a:endParaRPr lang="en-GB" sz="1800" dirty="0"/>
          </a:p>
          <a:p>
            <a:pPr algn="l"/>
            <a:r>
              <a:rPr lang="en-GB" dirty="0"/>
              <a:t>23 May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1424" y="764704"/>
            <a:ext cx="8340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Clare College Samuel Blythe Society</a:t>
            </a:r>
          </a:p>
        </p:txBody>
      </p:sp>
    </p:spTree>
    <p:extLst>
      <p:ext uri="{BB962C8B-B14F-4D97-AF65-F5344CB8AC3E}">
        <p14:creationId xmlns:p14="http://schemas.microsoft.com/office/powerpoint/2010/main" val="3543580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60087-7C2D-4553-BBEA-02A7CE92E0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Giving cash or shares to charity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27C082-DB20-4584-8280-B5BE025B9F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sz="5400" dirty="0"/>
              <a:t>Giving cash</a:t>
            </a:r>
          </a:p>
          <a:p>
            <a:endParaRPr lang="en-GB" dirty="0"/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4F4200AF-F115-47F2-8A44-337F9E3D24C5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AB4C2BE7-968E-4327-862E-832216ADE95F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927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9AB49-8BB1-4D2E-AD0C-FE8F3728A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764704"/>
            <a:ext cx="11074400" cy="650336"/>
          </a:xfrm>
        </p:spPr>
        <p:txBody>
          <a:bodyPr>
            <a:normAutofit fontScale="90000"/>
          </a:bodyPr>
          <a:lstStyle/>
          <a:p>
            <a:r>
              <a:rPr lang="en-GB" dirty="0"/>
              <a:t>Cash donation to charity with gift aid</a:t>
            </a:r>
          </a:p>
        </p:txBody>
      </p:sp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84EDAA41-BC2A-445C-AA39-FBB8E3EFA800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AB4C2BE7-968E-4327-862E-832216ADE95F}" type="slidenum">
              <a:rPr lang="en-GB" smtClean="0"/>
              <a:pPr/>
              <a:t>11</a:t>
            </a:fld>
            <a:endParaRPr lang="en-GB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B7C7D9C-67E0-4320-85DE-AE46B03F97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018735"/>
              </p:ext>
            </p:extLst>
          </p:nvPr>
        </p:nvGraphicFramePr>
        <p:xfrm>
          <a:off x="1055440" y="1429922"/>
          <a:ext cx="10081120" cy="4663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Worksheet" r:id="rId3" imgW="7143654" imgH="3486252" progId="Excel.Sheet.12">
                  <p:embed/>
                </p:oleObj>
              </mc:Choice>
              <mc:Fallback>
                <p:oleObj name="Worksheet" r:id="rId3" imgW="7143654" imgH="348625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5440" y="1429922"/>
                        <a:ext cx="10081120" cy="46633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8776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60087-7C2D-4553-BBEA-02A7CE92E0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Giving cash or shares to charity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27C082-DB20-4584-8280-B5BE025B9F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sz="5400" dirty="0"/>
              <a:t>Shares</a:t>
            </a:r>
          </a:p>
          <a:p>
            <a:endParaRPr lang="en-GB" dirty="0"/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6CB67168-6D74-442D-871F-A3E580D2CF48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AB4C2BE7-968E-4327-862E-832216ADE95F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877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7035E-4757-4D76-A067-8102AED85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764704"/>
            <a:ext cx="11074400" cy="650336"/>
          </a:xfrm>
        </p:spPr>
        <p:txBody>
          <a:bodyPr>
            <a:normAutofit fontScale="90000"/>
          </a:bodyPr>
          <a:lstStyle/>
          <a:p>
            <a:r>
              <a:rPr lang="en-GB" dirty="0"/>
              <a:t>Sell shares, pay tax, give remaining cash</a:t>
            </a:r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6F1CBF03-D465-48D6-8E9C-6DBB893CC57E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AB4C2BE7-968E-4327-862E-832216ADE95F}" type="slidenum">
              <a:rPr lang="en-GB" smtClean="0"/>
              <a:pPr/>
              <a:t>13</a:t>
            </a:fld>
            <a:endParaRPr lang="en-GB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29D99D3-C3E8-4074-9C67-1D5A164BFE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095853"/>
              </p:ext>
            </p:extLst>
          </p:nvPr>
        </p:nvGraphicFramePr>
        <p:xfrm>
          <a:off x="1079128" y="1415039"/>
          <a:ext cx="8473255" cy="4777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Worksheet" r:id="rId3" imgW="7905807" imgH="4457700" progId="Excel.Sheet.12">
                  <p:embed/>
                </p:oleObj>
              </mc:Choice>
              <mc:Fallback>
                <p:oleObj name="Worksheet" r:id="rId3" imgW="7905807" imgH="4457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9128" y="1415039"/>
                        <a:ext cx="8473255" cy="47776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4726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5F9CE-1757-489E-A926-B13049F74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764704"/>
            <a:ext cx="11074400" cy="578328"/>
          </a:xfrm>
        </p:spPr>
        <p:txBody>
          <a:bodyPr>
            <a:normAutofit fontScale="90000"/>
          </a:bodyPr>
          <a:lstStyle/>
          <a:p>
            <a:r>
              <a:rPr lang="en-GB" dirty="0"/>
              <a:t>Give the shares directly to charity instead</a:t>
            </a:r>
          </a:p>
        </p:txBody>
      </p:sp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C9BEF59B-942B-4229-B96C-79F0BF882E26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AB4C2BE7-968E-4327-862E-832216ADE95F}" type="slidenum">
              <a:rPr lang="en-GB" smtClean="0"/>
              <a:pPr/>
              <a:t>14</a:t>
            </a:fld>
            <a:endParaRPr lang="en-GB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881EC18-FC84-429C-A155-990D72C554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092731"/>
              </p:ext>
            </p:extLst>
          </p:nvPr>
        </p:nvGraphicFramePr>
        <p:xfrm>
          <a:off x="1079128" y="1484784"/>
          <a:ext cx="10057431" cy="4104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Worksheet" r:id="rId3" imgW="7143654" imgH="2143125" progId="Excel.Sheet.12">
                  <p:embed/>
                </p:oleObj>
              </mc:Choice>
              <mc:Fallback>
                <p:oleObj name="Worksheet" r:id="rId3" imgW="7143654" imgH="21431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9128" y="1484784"/>
                        <a:ext cx="10057431" cy="41044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4766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60087-7C2D-4553-BBEA-02A7CE92E0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6636" y="1988840"/>
            <a:ext cx="10468864" cy="1828800"/>
          </a:xfrm>
        </p:spPr>
        <p:txBody>
          <a:bodyPr/>
          <a:lstStyle/>
          <a:p>
            <a:pPr algn="ctr"/>
            <a:r>
              <a:rPr lang="en-GB" dirty="0"/>
              <a:t>SIPPs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27C082-DB20-4584-8280-B5BE025B9F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2B8A6991-64BE-493D-841C-EDCE198F0C90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AB4C2BE7-968E-4327-862E-832216ADE95F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728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60087-7C2D-4553-BBEA-02A7CE92E0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SIPPs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27C082-DB20-4584-8280-B5BE025B9F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sz="5400" dirty="0"/>
              <a:t>Basic rules</a:t>
            </a:r>
            <a:endParaRPr lang="en-GB" dirty="0"/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9A81936E-C802-4F43-8D97-AD0E8BDA97A8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AB4C2BE7-968E-4327-862E-832216ADE95F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270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6EEE3-385D-48F2-A614-A18CF399A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620688"/>
            <a:ext cx="11074400" cy="722344"/>
          </a:xfrm>
        </p:spPr>
        <p:txBody>
          <a:bodyPr>
            <a:normAutofit fontScale="90000"/>
          </a:bodyPr>
          <a:lstStyle/>
          <a:p>
            <a:r>
              <a:rPr lang="en-GB" dirty="0"/>
              <a:t>The basic concept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04B40B-E784-4DB2-8401-690F0E10FE4D}"/>
              </a:ext>
            </a:extLst>
          </p:cNvPr>
          <p:cNvSpPr txBox="1"/>
          <p:nvPr/>
        </p:nvSpPr>
        <p:spPr>
          <a:xfrm>
            <a:off x="983432" y="3861048"/>
            <a:ext cx="122413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/>
              <a:t>You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59AD3B-F9FA-45A5-8871-4A5DA3294AF6}"/>
              </a:ext>
            </a:extLst>
          </p:cNvPr>
          <p:cNvSpPr txBox="1"/>
          <p:nvPr/>
        </p:nvSpPr>
        <p:spPr>
          <a:xfrm>
            <a:off x="10000109" y="3861047"/>
            <a:ext cx="122413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800"/>
            </a:lvl1pPr>
          </a:lstStyle>
          <a:p>
            <a:r>
              <a:rPr lang="en-GB" dirty="0"/>
              <a:t>You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8D9757-601D-444B-9374-12BCF0152666}"/>
              </a:ext>
            </a:extLst>
          </p:cNvPr>
          <p:cNvSpPr txBox="1"/>
          <p:nvPr/>
        </p:nvSpPr>
        <p:spPr>
          <a:xfrm>
            <a:off x="5375920" y="5157192"/>
            <a:ext cx="162018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/>
              <a:t>SIPP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29B899-2F20-4CDB-AE4E-0D98048EB8D8}"/>
              </a:ext>
            </a:extLst>
          </p:cNvPr>
          <p:cNvSpPr/>
          <p:nvPr/>
        </p:nvSpPr>
        <p:spPr>
          <a:xfrm>
            <a:off x="5375920" y="3645024"/>
            <a:ext cx="1620180" cy="1512168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Contributions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991C86-CE9B-4721-86C5-8188F54200A7}"/>
              </a:ext>
            </a:extLst>
          </p:cNvPr>
          <p:cNvSpPr/>
          <p:nvPr/>
        </p:nvSpPr>
        <p:spPr>
          <a:xfrm>
            <a:off x="5375920" y="1700808"/>
            <a:ext cx="1620180" cy="1944216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Tax free growth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2668DAB-7233-48D0-883F-2522F06901A7}"/>
              </a:ext>
            </a:extLst>
          </p:cNvPr>
          <p:cNvCxnSpPr/>
          <p:nvPr/>
        </p:nvCxnSpPr>
        <p:spPr>
          <a:xfrm>
            <a:off x="2423592" y="4437112"/>
            <a:ext cx="2808312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BCCA0CA-4E05-421D-994D-41BE8417C066}"/>
              </a:ext>
            </a:extLst>
          </p:cNvPr>
          <p:cNvSpPr txBox="1"/>
          <p:nvPr/>
        </p:nvSpPr>
        <p:spPr>
          <a:xfrm>
            <a:off x="2481392" y="3844216"/>
            <a:ext cx="2692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Contributions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DFE97D-9B3B-4180-9A56-8433CF7D1A8A}"/>
              </a:ext>
            </a:extLst>
          </p:cNvPr>
          <p:cNvSpPr txBox="1"/>
          <p:nvPr/>
        </p:nvSpPr>
        <p:spPr>
          <a:xfrm>
            <a:off x="2467184" y="459041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/>
            </a:lvl1pPr>
          </a:lstStyle>
          <a:p>
            <a:r>
              <a:rPr lang="en-GB" dirty="0"/>
              <a:t>Complex limits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501EA81-07A6-47D6-B063-604C98A11B5A}"/>
              </a:ext>
            </a:extLst>
          </p:cNvPr>
          <p:cNvCxnSpPr/>
          <p:nvPr/>
        </p:nvCxnSpPr>
        <p:spPr>
          <a:xfrm>
            <a:off x="7104112" y="4401108"/>
            <a:ext cx="2808312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B932971-30DD-4D36-A891-819FA06A6EB3}"/>
              </a:ext>
            </a:extLst>
          </p:cNvPr>
          <p:cNvSpPr txBox="1"/>
          <p:nvPr/>
        </p:nvSpPr>
        <p:spPr>
          <a:xfrm>
            <a:off x="7327724" y="3816333"/>
            <a:ext cx="2692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Benefits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E8271F-9614-4E45-9FA1-8971BD47CDC1}"/>
              </a:ext>
            </a:extLst>
          </p:cNvPr>
          <p:cNvSpPr txBox="1"/>
          <p:nvPr/>
        </p:nvSpPr>
        <p:spPr>
          <a:xfrm>
            <a:off x="7542376" y="1311120"/>
            <a:ext cx="40324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Benefits: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25% tax free lump sum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Purchase annuity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Drawdown with flexible pension withdrawals</a:t>
            </a:r>
          </a:p>
        </p:txBody>
      </p:sp>
      <p:sp>
        <p:nvSpPr>
          <p:cNvPr id="16" name="Slide Number Placeholder 8">
            <a:extLst>
              <a:ext uri="{FF2B5EF4-FFF2-40B4-BE49-F238E27FC236}">
                <a16:creationId xmlns:a16="http://schemas.microsoft.com/office/drawing/2014/main" id="{2D3586F0-FBBA-4ACC-87D5-99D1DA09DB3B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AB4C2BE7-968E-4327-862E-832216ADE95F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6495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60087-7C2D-4553-BBEA-02A7CE92E0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SIPPs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27C082-DB20-4584-8280-B5BE025B9F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sz="5400" dirty="0"/>
              <a:t>The Lifetime Allowance</a:t>
            </a:r>
            <a:endParaRPr lang="en-GB" dirty="0"/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23F34101-46E8-43D9-ADAF-D7AF3CF2D463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AB4C2BE7-968E-4327-862E-832216ADE95F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694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F7F0A-4B68-42B7-8816-666ABBEC1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188640"/>
            <a:ext cx="11074400" cy="1143000"/>
          </a:xfrm>
        </p:spPr>
        <p:txBody>
          <a:bodyPr/>
          <a:lstStyle/>
          <a:p>
            <a:r>
              <a:rPr lang="en-GB" dirty="0"/>
              <a:t>Basic idea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7E58C7D-2781-482C-868E-E2A5DB6B2547}"/>
              </a:ext>
            </a:extLst>
          </p:cNvPr>
          <p:cNvGrpSpPr/>
          <p:nvPr/>
        </p:nvGrpSpPr>
        <p:grpSpPr>
          <a:xfrm>
            <a:off x="1919536" y="1772816"/>
            <a:ext cx="1620180" cy="4287381"/>
            <a:chOff x="5375920" y="1700808"/>
            <a:chExt cx="1620180" cy="4287381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558B61DF-1C0E-43D8-AB98-BE1449C3C0AA}"/>
                </a:ext>
              </a:extLst>
            </p:cNvPr>
            <p:cNvSpPr txBox="1"/>
            <p:nvPr/>
          </p:nvSpPr>
          <p:spPr>
            <a:xfrm>
              <a:off x="5375920" y="5157192"/>
              <a:ext cx="1620180" cy="83099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4800" dirty="0"/>
                <a:t>SIPP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7E791B7-E62E-458B-A917-EC919E95D78F}"/>
                </a:ext>
              </a:extLst>
            </p:cNvPr>
            <p:cNvSpPr/>
            <p:nvPr/>
          </p:nvSpPr>
          <p:spPr>
            <a:xfrm>
              <a:off x="5375920" y="3645024"/>
              <a:ext cx="1620180" cy="1512168"/>
            </a:xfrm>
            <a:prstGeom prst="rect">
              <a:avLst/>
            </a:prstGeom>
            <a:solidFill>
              <a:srgbClr val="00B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Contributions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7F7CC2D-EB71-491D-8698-828A610F0EBE}"/>
                </a:ext>
              </a:extLst>
            </p:cNvPr>
            <p:cNvSpPr/>
            <p:nvPr/>
          </p:nvSpPr>
          <p:spPr>
            <a:xfrm>
              <a:off x="5375920" y="1700808"/>
              <a:ext cx="1620180" cy="1944216"/>
            </a:xfrm>
            <a:prstGeom prst="rect">
              <a:avLst/>
            </a:prstGeom>
            <a:solidFill>
              <a:srgbClr val="00B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Tax free growth</a:t>
              </a:r>
            </a:p>
          </p:txBody>
        </p:sp>
      </p:grpSp>
      <p:sp>
        <p:nvSpPr>
          <p:cNvPr id="7" name="Oval 6">
            <a:extLst>
              <a:ext uri="{FF2B5EF4-FFF2-40B4-BE49-F238E27FC236}">
                <a16:creationId xmlns:a16="http://schemas.microsoft.com/office/drawing/2014/main" id="{22D882C9-1B53-4618-B2B8-6DA3196B4268}"/>
              </a:ext>
            </a:extLst>
          </p:cNvPr>
          <p:cNvSpPr/>
          <p:nvPr/>
        </p:nvSpPr>
        <p:spPr>
          <a:xfrm>
            <a:off x="983432" y="1331640"/>
            <a:ext cx="3456384" cy="53377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0962F5-8483-494A-B279-37F97F217C90}"/>
              </a:ext>
            </a:extLst>
          </p:cNvPr>
          <p:cNvSpPr txBox="1"/>
          <p:nvPr/>
        </p:nvSpPr>
        <p:spPr>
          <a:xfrm>
            <a:off x="4638576" y="1624236"/>
            <a:ext cx="743408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dirty="0"/>
              <a:t>Is this too big?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dirty="0"/>
              <a:t>Limit = Lifetime allowance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dirty="0"/>
              <a:t>Tested twice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4400" dirty="0"/>
              <a:t>When benefits crystallised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4400" dirty="0"/>
              <a:t>Again at 75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1527F9-9AC7-4CE0-81D5-3AA6AE735ADB}"/>
              </a:ext>
            </a:extLst>
          </p:cNvPr>
          <p:cNvSpPr txBox="1">
            <a:spLocks/>
          </p:cNvSpPr>
          <p:nvPr/>
        </p:nvSpPr>
        <p:spPr>
          <a:xfrm>
            <a:off x="10141768" y="6304235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AB4C2BE7-968E-4327-862E-832216ADE95F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88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861" y="620688"/>
            <a:ext cx="10972800" cy="738727"/>
          </a:xfrm>
        </p:spPr>
        <p:txBody>
          <a:bodyPr>
            <a:normAutofit fontScale="90000"/>
          </a:bodyPr>
          <a:lstStyle/>
          <a:p>
            <a:r>
              <a:rPr lang="en-GB" baseline="0" dirty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861" y="1359415"/>
            <a:ext cx="8229600" cy="3869784"/>
          </a:xfrm>
        </p:spPr>
        <p:txBody>
          <a:bodyPr>
            <a:normAutofit/>
          </a:bodyPr>
          <a:lstStyle/>
          <a:p>
            <a:r>
              <a:rPr lang="en-GB" dirty="0"/>
              <a:t>Disclaimer</a:t>
            </a:r>
          </a:p>
          <a:p>
            <a:r>
              <a:rPr lang="en-GB" dirty="0"/>
              <a:t>The speaker</a:t>
            </a:r>
          </a:p>
          <a:p>
            <a:r>
              <a:rPr lang="en-GB" dirty="0"/>
              <a:t>Basic tax rules</a:t>
            </a:r>
          </a:p>
          <a:p>
            <a:r>
              <a:rPr lang="en-GB" dirty="0"/>
              <a:t>Giving cash or shares to charity</a:t>
            </a:r>
          </a:p>
          <a:p>
            <a:r>
              <a:rPr lang="en-GB" dirty="0"/>
              <a:t>SIPPs</a:t>
            </a:r>
          </a:p>
          <a:p>
            <a:r>
              <a:rPr lang="en-GB" dirty="0"/>
              <a:t>Planning illustration</a:t>
            </a:r>
          </a:p>
          <a:p>
            <a:r>
              <a:rPr lang="en-GB" dirty="0"/>
              <a:t>Inheritance tax on estate</a:t>
            </a:r>
          </a:p>
          <a:p>
            <a:r>
              <a:rPr lang="en-GB" dirty="0"/>
              <a:t>Q &amp; A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079129" y="6292129"/>
            <a:ext cx="2133600" cy="365125"/>
          </a:xfrm>
          <a:noFill/>
        </p:spPr>
        <p:txBody>
          <a:bodyPr/>
          <a:lstStyle/>
          <a:p>
            <a:r>
              <a:rPr lang="en-GB" dirty="0"/>
              <a:t>Slide </a:t>
            </a:r>
            <a:fld id="{AB4C2BE7-968E-4327-862E-832216ADE95F}" type="slidenum">
              <a:rPr lang="en-GB"/>
              <a:t>2</a:t>
            </a:fld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96D66-7BFD-49CF-9A33-6ACB97D6C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0088" y="620688"/>
            <a:ext cx="11074400" cy="722344"/>
          </a:xfrm>
        </p:spPr>
        <p:txBody>
          <a:bodyPr>
            <a:normAutofit fontScale="90000"/>
          </a:bodyPr>
          <a:lstStyle/>
          <a:p>
            <a:r>
              <a:rPr lang="en-GB" dirty="0"/>
              <a:t>Lifetime allowance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5F4B40D-92AD-443D-95B9-588672BD43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273245"/>
              </p:ext>
            </p:extLst>
          </p:nvPr>
        </p:nvGraphicFramePr>
        <p:xfrm>
          <a:off x="1100138" y="1343025"/>
          <a:ext cx="3201987" cy="453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Worksheet" r:id="rId3" imgW="2286153" imgH="3067118" progId="Excel.Sheet.12">
                  <p:embed/>
                </p:oleObj>
              </mc:Choice>
              <mc:Fallback>
                <p:oleObj name="Worksheet" r:id="rId3" imgW="2286153" imgH="306711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0138" y="1343025"/>
                        <a:ext cx="3201987" cy="453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93F5133-10BA-4A14-B2F8-092EE7436842}"/>
              </a:ext>
            </a:extLst>
          </p:cNvPr>
          <p:cNvSpPr txBox="1"/>
          <p:nvPr/>
        </p:nvSpPr>
        <p:spPr>
          <a:xfrm>
            <a:off x="5375920" y="1350665"/>
            <a:ext cx="6048672" cy="19389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6000" dirty="0"/>
              <a:t>All illustrations use £ 1 million</a:t>
            </a:r>
          </a:p>
        </p:txBody>
      </p:sp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D5AEBAFF-70A1-4232-9934-E634E31C8A07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AB4C2BE7-968E-4327-862E-832216ADE95F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6530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A4BA9-5BD6-4555-ACD5-E06DD8EEA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184" y="692696"/>
            <a:ext cx="11074400" cy="722344"/>
          </a:xfrm>
        </p:spPr>
        <p:txBody>
          <a:bodyPr>
            <a:normAutofit fontScale="90000"/>
          </a:bodyPr>
          <a:lstStyle/>
          <a:p>
            <a:r>
              <a:rPr lang="en-GB" dirty="0"/>
              <a:t>When benefits crystallised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5ABE7F-18CD-4F0B-A2E1-60E7D5FC5F03}"/>
              </a:ext>
            </a:extLst>
          </p:cNvPr>
          <p:cNvSpPr txBox="1"/>
          <p:nvPr/>
        </p:nvSpPr>
        <p:spPr>
          <a:xfrm>
            <a:off x="1082184" y="5440210"/>
            <a:ext cx="1620180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SIPP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DAB33F-A4D0-476A-93BC-EAC070AD6F17}"/>
              </a:ext>
            </a:extLst>
          </p:cNvPr>
          <p:cNvSpPr/>
          <p:nvPr/>
        </p:nvSpPr>
        <p:spPr>
          <a:xfrm>
            <a:off x="1082184" y="1664284"/>
            <a:ext cx="1620180" cy="3775926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Arrow: Up-Down 5">
            <a:extLst>
              <a:ext uri="{FF2B5EF4-FFF2-40B4-BE49-F238E27FC236}">
                <a16:creationId xmlns:a16="http://schemas.microsoft.com/office/drawing/2014/main" id="{9BACEA25-BED6-4293-A20C-A70304B55861}"/>
              </a:ext>
            </a:extLst>
          </p:cNvPr>
          <p:cNvSpPr/>
          <p:nvPr/>
        </p:nvSpPr>
        <p:spPr>
          <a:xfrm>
            <a:off x="2999656" y="2636912"/>
            <a:ext cx="432048" cy="2803298"/>
          </a:xfrm>
          <a:prstGeom prst="upDownArrow">
            <a:avLst/>
          </a:prstGeom>
          <a:solidFill>
            <a:srgbClr val="00B050"/>
          </a:solidFill>
          <a:ln w="349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A1253A-1BDD-4D65-871C-BD1F056804D2}"/>
              </a:ext>
            </a:extLst>
          </p:cNvPr>
          <p:cNvSpPr txBox="1"/>
          <p:nvPr/>
        </p:nvSpPr>
        <p:spPr>
          <a:xfrm>
            <a:off x="3503712" y="3645024"/>
            <a:ext cx="266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Lifetime</a:t>
            </a:r>
          </a:p>
          <a:p>
            <a:r>
              <a:rPr lang="en-GB" sz="4000" dirty="0"/>
              <a:t>Allowance</a:t>
            </a:r>
          </a:p>
        </p:txBody>
      </p:sp>
      <p:sp>
        <p:nvSpPr>
          <p:cNvPr id="8" name="Arrow: Up-Down 7">
            <a:extLst>
              <a:ext uri="{FF2B5EF4-FFF2-40B4-BE49-F238E27FC236}">
                <a16:creationId xmlns:a16="http://schemas.microsoft.com/office/drawing/2014/main" id="{0DD6C307-57A6-4D14-8B39-586A51F2E3FB}"/>
              </a:ext>
            </a:extLst>
          </p:cNvPr>
          <p:cNvSpPr/>
          <p:nvPr/>
        </p:nvSpPr>
        <p:spPr>
          <a:xfrm>
            <a:off x="2999656" y="1664284"/>
            <a:ext cx="432048" cy="957388"/>
          </a:xfrm>
          <a:prstGeom prst="upDownArrow">
            <a:avLst/>
          </a:prstGeom>
          <a:solidFill>
            <a:srgbClr val="FF0000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B33FDF-2BCC-4479-9BED-7AE851F287DE}"/>
              </a:ext>
            </a:extLst>
          </p:cNvPr>
          <p:cNvSpPr txBox="1"/>
          <p:nvPr/>
        </p:nvSpPr>
        <p:spPr>
          <a:xfrm>
            <a:off x="3481120" y="1789035"/>
            <a:ext cx="2439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Excess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8D11D8-0021-4A10-9F7B-FF0465AE9526}"/>
              </a:ext>
            </a:extLst>
          </p:cNvPr>
          <p:cNvSpPr txBox="1"/>
          <p:nvPr/>
        </p:nvSpPr>
        <p:spPr>
          <a:xfrm>
            <a:off x="7176120" y="1988840"/>
            <a:ext cx="4536504" cy="353943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3200" dirty="0"/>
              <a:t>Pay tax at 55% + take the money out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/>
              <a:t>Pay tax at 25%, leave money in SIPP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3200" dirty="0"/>
              <a:t>Pay income tax when take the money later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B59B95E-93E2-4704-B89B-88F3BFE4B83C}"/>
              </a:ext>
            </a:extLst>
          </p:cNvPr>
          <p:cNvCxnSpPr/>
          <p:nvPr/>
        </p:nvCxnSpPr>
        <p:spPr>
          <a:xfrm>
            <a:off x="5447928" y="2204864"/>
            <a:ext cx="1512168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8">
            <a:extLst>
              <a:ext uri="{FF2B5EF4-FFF2-40B4-BE49-F238E27FC236}">
                <a16:creationId xmlns:a16="http://schemas.microsoft.com/office/drawing/2014/main" id="{052867E7-494D-4BA1-8F82-B078F98E6172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AB4C2BE7-968E-4327-862E-832216ADE95F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93103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60087-7C2D-4553-BBEA-02A7CE92E0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SIPPs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27C082-DB20-4584-8280-B5BE025B9F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GB" sz="5400" dirty="0"/>
              <a:t>The Lifetime Allowance</a:t>
            </a:r>
          </a:p>
          <a:p>
            <a:pPr algn="ctr"/>
            <a:r>
              <a:rPr lang="en-GB" sz="5400" dirty="0"/>
              <a:t> test at age 75</a:t>
            </a:r>
            <a:endParaRPr lang="en-GB" dirty="0"/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A347859A-BB1A-4DC3-9C63-3C2C2CC20462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AB4C2BE7-968E-4327-862E-832216ADE95F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0191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A4BA9-5BD6-4555-ACD5-E06DD8EEA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184" y="692696"/>
            <a:ext cx="11074400" cy="722344"/>
          </a:xfrm>
        </p:spPr>
        <p:txBody>
          <a:bodyPr>
            <a:normAutofit fontScale="90000"/>
          </a:bodyPr>
          <a:lstStyle/>
          <a:p>
            <a:r>
              <a:rPr lang="en-GB" dirty="0"/>
              <a:t>Assumption when benefits crystallised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5ABE7F-18CD-4F0B-A2E1-60E7D5FC5F03}"/>
              </a:ext>
            </a:extLst>
          </p:cNvPr>
          <p:cNvSpPr txBox="1"/>
          <p:nvPr/>
        </p:nvSpPr>
        <p:spPr>
          <a:xfrm>
            <a:off x="3647728" y="5604704"/>
            <a:ext cx="1620180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SIPP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DAB33F-A4D0-476A-93BC-EAC070AD6F17}"/>
              </a:ext>
            </a:extLst>
          </p:cNvPr>
          <p:cNvSpPr/>
          <p:nvPr/>
        </p:nvSpPr>
        <p:spPr>
          <a:xfrm>
            <a:off x="3647728" y="2300888"/>
            <a:ext cx="1620180" cy="33278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Arrow: Up-Down 5">
            <a:extLst>
              <a:ext uri="{FF2B5EF4-FFF2-40B4-BE49-F238E27FC236}">
                <a16:creationId xmlns:a16="http://schemas.microsoft.com/office/drawing/2014/main" id="{9BACEA25-BED6-4293-A20C-A70304B55861}"/>
              </a:ext>
            </a:extLst>
          </p:cNvPr>
          <p:cNvSpPr/>
          <p:nvPr/>
        </p:nvSpPr>
        <p:spPr>
          <a:xfrm>
            <a:off x="2999656" y="1556791"/>
            <a:ext cx="432048" cy="4047911"/>
          </a:xfrm>
          <a:prstGeom prst="upDownArrow">
            <a:avLst/>
          </a:prstGeom>
          <a:solidFill>
            <a:srgbClr val="00B050"/>
          </a:solidFill>
          <a:ln w="349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A1253A-1BDD-4D65-871C-BD1F056804D2}"/>
              </a:ext>
            </a:extLst>
          </p:cNvPr>
          <p:cNvSpPr txBox="1"/>
          <p:nvPr/>
        </p:nvSpPr>
        <p:spPr>
          <a:xfrm>
            <a:off x="623392" y="2996952"/>
            <a:ext cx="266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Lifetime</a:t>
            </a:r>
          </a:p>
          <a:p>
            <a:r>
              <a:rPr lang="en-GB" sz="4000" dirty="0"/>
              <a:t>Allowance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E282B1-AA42-467E-B117-DD436E6177CF}"/>
              </a:ext>
            </a:extLst>
          </p:cNvPr>
          <p:cNvSpPr txBox="1"/>
          <p:nvPr/>
        </p:nvSpPr>
        <p:spPr>
          <a:xfrm>
            <a:off x="853612" y="1415040"/>
            <a:ext cx="2124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£ 1,000,000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FBDB9F-03E3-4EFD-AF14-F5B21315C232}"/>
              </a:ext>
            </a:extLst>
          </p:cNvPr>
          <p:cNvSpPr txBox="1"/>
          <p:nvPr/>
        </p:nvSpPr>
        <p:spPr>
          <a:xfrm>
            <a:off x="3539716" y="1828056"/>
            <a:ext cx="185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/>
            </a:lvl1pPr>
          </a:lstStyle>
          <a:p>
            <a:r>
              <a:rPr lang="en-GB" dirty="0"/>
              <a:t>£ 800,000</a:t>
            </a: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91608CD8-B7A5-4355-9AF6-6E86F3AA89F8}"/>
              </a:ext>
            </a:extLst>
          </p:cNvPr>
          <p:cNvSpPr/>
          <p:nvPr/>
        </p:nvSpPr>
        <p:spPr>
          <a:xfrm>
            <a:off x="5365255" y="3484421"/>
            <a:ext cx="1152130" cy="2120281"/>
          </a:xfrm>
          <a:prstGeom prst="rightBrace">
            <a:avLst>
              <a:gd name="adj1" fmla="val 0"/>
              <a:gd name="adj2" fmla="val 50000"/>
            </a:avLst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21785C-6250-4188-8352-7F97EE7E4768}"/>
              </a:ext>
            </a:extLst>
          </p:cNvPr>
          <p:cNvSpPr txBox="1"/>
          <p:nvPr/>
        </p:nvSpPr>
        <p:spPr>
          <a:xfrm>
            <a:off x="6528050" y="3806120"/>
            <a:ext cx="4752528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/>
              <a:t>75% = £600,000 retained as drawdown fund</a:t>
            </a: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231F9E99-D3CF-4BDA-8E39-C072D131172D}"/>
              </a:ext>
            </a:extLst>
          </p:cNvPr>
          <p:cNvSpPr/>
          <p:nvPr/>
        </p:nvSpPr>
        <p:spPr>
          <a:xfrm>
            <a:off x="5365255" y="2312672"/>
            <a:ext cx="1162795" cy="1090967"/>
          </a:xfrm>
          <a:prstGeom prst="rightBrace">
            <a:avLst>
              <a:gd name="adj1" fmla="val 0"/>
              <a:gd name="adj2" fmla="val 50000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37D3F4-CD2D-438C-978C-6B4E0AA41FC4}"/>
              </a:ext>
            </a:extLst>
          </p:cNvPr>
          <p:cNvSpPr txBox="1"/>
          <p:nvPr/>
        </p:nvSpPr>
        <p:spPr>
          <a:xfrm>
            <a:off x="6528050" y="2247920"/>
            <a:ext cx="4752528" cy="1200329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/>
              <a:t>25% = £200,000 tax free lump sum taken</a:t>
            </a:r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14D81570-9166-422D-9E61-D06A15576733}"/>
              </a:ext>
            </a:extLst>
          </p:cNvPr>
          <p:cNvSpPr/>
          <p:nvPr/>
        </p:nvSpPr>
        <p:spPr>
          <a:xfrm>
            <a:off x="5385167" y="1511808"/>
            <a:ext cx="1152130" cy="704096"/>
          </a:xfrm>
          <a:prstGeom prst="rightBrace">
            <a:avLst>
              <a:gd name="adj1" fmla="val 0"/>
              <a:gd name="adj2" fmla="val 50000"/>
            </a:avLst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3A3062A-438C-4FC1-B8B9-13C593F655C5}"/>
              </a:ext>
            </a:extLst>
          </p:cNvPr>
          <p:cNvSpPr txBox="1"/>
          <p:nvPr/>
        </p:nvSpPr>
        <p:spPr>
          <a:xfrm>
            <a:off x="6558243" y="1443335"/>
            <a:ext cx="4752528" cy="646331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/>
              <a:t>£200,000 spare LTA</a:t>
            </a:r>
          </a:p>
        </p:txBody>
      </p:sp>
      <p:sp>
        <p:nvSpPr>
          <p:cNvPr id="20" name="Slide Number Placeholder 8">
            <a:extLst>
              <a:ext uri="{FF2B5EF4-FFF2-40B4-BE49-F238E27FC236}">
                <a16:creationId xmlns:a16="http://schemas.microsoft.com/office/drawing/2014/main" id="{951DD5AA-A495-44D9-85AB-C92F7097DC63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AB4C2BE7-968E-4327-862E-832216ADE95F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2688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C7BEAF-AC06-4899-83DC-3464D731D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260648"/>
            <a:ext cx="11074400" cy="1143000"/>
          </a:xfrm>
        </p:spPr>
        <p:txBody>
          <a:bodyPr/>
          <a:lstStyle/>
          <a:p>
            <a:r>
              <a:rPr lang="en-GB" dirty="0"/>
              <a:t>At age 75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783C87-0E02-4BEF-8C51-B26325C5EEA8}"/>
              </a:ext>
            </a:extLst>
          </p:cNvPr>
          <p:cNvSpPr txBox="1"/>
          <p:nvPr/>
        </p:nvSpPr>
        <p:spPr>
          <a:xfrm>
            <a:off x="1117600" y="5577632"/>
            <a:ext cx="1620180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SIPP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8442FF-F36D-492D-AFE3-8D8E81BA7AD8}"/>
              </a:ext>
            </a:extLst>
          </p:cNvPr>
          <p:cNvSpPr/>
          <p:nvPr/>
        </p:nvSpPr>
        <p:spPr>
          <a:xfrm>
            <a:off x="1117600" y="4149080"/>
            <a:ext cx="1620180" cy="142855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Original £600,000</a:t>
            </a:r>
          </a:p>
          <a:p>
            <a:pPr algn="ctr"/>
            <a:r>
              <a:rPr lang="en-GB" dirty="0"/>
              <a:t>drawdown</a:t>
            </a:r>
          </a:p>
          <a:p>
            <a:pPr algn="ctr"/>
            <a:r>
              <a:rPr lang="en-GB" dirty="0"/>
              <a:t>fund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D8EAAA-ABC4-42AA-B338-0EDB548735A9}"/>
              </a:ext>
            </a:extLst>
          </p:cNvPr>
          <p:cNvSpPr/>
          <p:nvPr/>
        </p:nvSpPr>
        <p:spPr>
          <a:xfrm>
            <a:off x="1117600" y="1988840"/>
            <a:ext cx="1620180" cy="214863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£800,000</a:t>
            </a:r>
          </a:p>
          <a:p>
            <a:pPr algn="ctr"/>
            <a:r>
              <a:rPr lang="en-GB" dirty="0"/>
              <a:t>growth</a:t>
            </a:r>
          </a:p>
        </p:txBody>
      </p:sp>
      <p:sp>
        <p:nvSpPr>
          <p:cNvPr id="8" name="Arrow: Up-Down 7">
            <a:extLst>
              <a:ext uri="{FF2B5EF4-FFF2-40B4-BE49-F238E27FC236}">
                <a16:creationId xmlns:a16="http://schemas.microsoft.com/office/drawing/2014/main" id="{CAD15A32-A6E5-4289-AA7C-02E769643D42}"/>
              </a:ext>
            </a:extLst>
          </p:cNvPr>
          <p:cNvSpPr/>
          <p:nvPr/>
        </p:nvSpPr>
        <p:spPr>
          <a:xfrm>
            <a:off x="2976730" y="4149080"/>
            <a:ext cx="432048" cy="1441232"/>
          </a:xfrm>
          <a:prstGeom prst="upDownArrow">
            <a:avLst/>
          </a:prstGeom>
          <a:solidFill>
            <a:srgbClr val="00B050"/>
          </a:solidFill>
          <a:ln w="349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D90384-512C-4CCB-A1D1-DEDB793B53F6}"/>
              </a:ext>
            </a:extLst>
          </p:cNvPr>
          <p:cNvSpPr txBox="1"/>
          <p:nvPr/>
        </p:nvSpPr>
        <p:spPr>
          <a:xfrm>
            <a:off x="3289303" y="4539307"/>
            <a:ext cx="50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£600,000 original fund</a:t>
            </a:r>
          </a:p>
        </p:txBody>
      </p:sp>
      <p:sp>
        <p:nvSpPr>
          <p:cNvPr id="10" name="Arrow: Up-Down 9">
            <a:extLst>
              <a:ext uri="{FF2B5EF4-FFF2-40B4-BE49-F238E27FC236}">
                <a16:creationId xmlns:a16="http://schemas.microsoft.com/office/drawing/2014/main" id="{59B47B1E-6C69-429A-AC10-7DE2952C5292}"/>
              </a:ext>
            </a:extLst>
          </p:cNvPr>
          <p:cNvSpPr/>
          <p:nvPr/>
        </p:nvSpPr>
        <p:spPr>
          <a:xfrm>
            <a:off x="2976730" y="3573016"/>
            <a:ext cx="432048" cy="590510"/>
          </a:xfrm>
          <a:prstGeom prst="upDownArrow">
            <a:avLst/>
          </a:prstGeom>
          <a:solidFill>
            <a:srgbClr val="00B050"/>
          </a:solidFill>
          <a:ln w="349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83F557-004B-45FF-8AE3-9C8F80DB378B}"/>
              </a:ext>
            </a:extLst>
          </p:cNvPr>
          <p:cNvSpPr txBox="1"/>
          <p:nvPr/>
        </p:nvSpPr>
        <p:spPr>
          <a:xfrm>
            <a:off x="3408778" y="3502749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£200,000 unused LTA</a:t>
            </a:r>
          </a:p>
        </p:txBody>
      </p:sp>
      <p:sp>
        <p:nvSpPr>
          <p:cNvPr id="12" name="Arrow: Up-Down 11">
            <a:extLst>
              <a:ext uri="{FF2B5EF4-FFF2-40B4-BE49-F238E27FC236}">
                <a16:creationId xmlns:a16="http://schemas.microsoft.com/office/drawing/2014/main" id="{86AC5335-5BE3-4DE3-BABB-763C2EA5F894}"/>
              </a:ext>
            </a:extLst>
          </p:cNvPr>
          <p:cNvSpPr/>
          <p:nvPr/>
        </p:nvSpPr>
        <p:spPr>
          <a:xfrm>
            <a:off x="2976730" y="1979712"/>
            <a:ext cx="432048" cy="1558171"/>
          </a:xfrm>
          <a:prstGeom prst="upDownArrow">
            <a:avLst/>
          </a:prstGeom>
          <a:solidFill>
            <a:srgbClr val="FF0000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456500-621D-4B36-BC4F-29B5D2C5E253}"/>
              </a:ext>
            </a:extLst>
          </p:cNvPr>
          <p:cNvSpPr txBox="1"/>
          <p:nvPr/>
        </p:nvSpPr>
        <p:spPr>
          <a:xfrm>
            <a:off x="3408778" y="2440930"/>
            <a:ext cx="4294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£600,000 Excess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997F330-4801-4960-A0EA-84609DC95637}"/>
              </a:ext>
            </a:extLst>
          </p:cNvPr>
          <p:cNvCxnSpPr>
            <a:cxnSpLocks/>
          </p:cNvCxnSpPr>
          <p:nvPr/>
        </p:nvCxnSpPr>
        <p:spPr>
          <a:xfrm>
            <a:off x="7596705" y="2794873"/>
            <a:ext cx="756084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499C428-DEF7-4426-8DE3-6C08E4DBB99C}"/>
              </a:ext>
            </a:extLst>
          </p:cNvPr>
          <p:cNvSpPr txBox="1"/>
          <p:nvPr/>
        </p:nvSpPr>
        <p:spPr>
          <a:xfrm>
            <a:off x="8544272" y="2271653"/>
            <a:ext cx="3241513" cy="175432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Pay tax at 55% + take the money out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Pay tax at 25%, leave money in SIPP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Pay income tax when take the money later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425E74-A81A-4326-A918-E472D0D06C71}"/>
              </a:ext>
            </a:extLst>
          </p:cNvPr>
          <p:cNvSpPr txBox="1"/>
          <p:nvPr/>
        </p:nvSpPr>
        <p:spPr>
          <a:xfrm>
            <a:off x="8544272" y="4539307"/>
            <a:ext cx="3169505" cy="15696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Disaster.</a:t>
            </a:r>
          </a:p>
          <a:p>
            <a:r>
              <a:rPr lang="en-GB" sz="2400" dirty="0">
                <a:solidFill>
                  <a:srgbClr val="FF0000"/>
                </a:solidFill>
              </a:rPr>
              <a:t>The day before, maximum tax rate on pension was 45%</a:t>
            </a:r>
          </a:p>
        </p:txBody>
      </p:sp>
      <p:sp>
        <p:nvSpPr>
          <p:cNvPr id="18" name="Slide Number Placeholder 8">
            <a:extLst>
              <a:ext uri="{FF2B5EF4-FFF2-40B4-BE49-F238E27FC236}">
                <a16:creationId xmlns:a16="http://schemas.microsoft.com/office/drawing/2014/main" id="{FF2D9B15-2A30-4AD1-A687-918963DFDE51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AB4C2BE7-968E-4327-862E-832216ADE95F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9810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60087-7C2D-4553-BBEA-02A7CE92E0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Planning illustration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27C082-DB20-4584-8280-B5BE025B9F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AB88F352-4A29-40E7-85A3-0CEAF74BFB8E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AB4C2BE7-968E-4327-862E-832216ADE95F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1919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C7BEAF-AC06-4899-83DC-3464D731D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260648"/>
            <a:ext cx="11074400" cy="1143000"/>
          </a:xfrm>
        </p:spPr>
        <p:txBody>
          <a:bodyPr/>
          <a:lstStyle/>
          <a:p>
            <a:r>
              <a:rPr lang="en-GB" dirty="0"/>
              <a:t>Illustrative facts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783C87-0E02-4BEF-8C51-B26325C5EEA8}"/>
              </a:ext>
            </a:extLst>
          </p:cNvPr>
          <p:cNvSpPr txBox="1"/>
          <p:nvPr/>
        </p:nvSpPr>
        <p:spPr>
          <a:xfrm>
            <a:off x="1117600" y="5577632"/>
            <a:ext cx="1620180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SIPP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8442FF-F36D-492D-AFE3-8D8E81BA7AD8}"/>
              </a:ext>
            </a:extLst>
          </p:cNvPr>
          <p:cNvSpPr/>
          <p:nvPr/>
        </p:nvSpPr>
        <p:spPr>
          <a:xfrm>
            <a:off x="1117600" y="3537883"/>
            <a:ext cx="1620180" cy="2039749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£800,000 not exposed to tax at 75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D8EAAA-ABC4-42AA-B338-0EDB548735A9}"/>
              </a:ext>
            </a:extLst>
          </p:cNvPr>
          <p:cNvSpPr/>
          <p:nvPr/>
        </p:nvSpPr>
        <p:spPr>
          <a:xfrm>
            <a:off x="1117600" y="1979712"/>
            <a:ext cx="1620180" cy="153553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£600,000</a:t>
            </a:r>
          </a:p>
          <a:p>
            <a:pPr algn="ctr"/>
            <a:r>
              <a:rPr lang="en-GB" dirty="0"/>
              <a:t>Taxable at 55% at age 75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4C931C-D9ED-44DB-B1C6-5E39EB77D6C5}"/>
              </a:ext>
            </a:extLst>
          </p:cNvPr>
          <p:cNvSpPr txBox="1"/>
          <p:nvPr/>
        </p:nvSpPr>
        <p:spPr>
          <a:xfrm>
            <a:off x="8256240" y="5577632"/>
            <a:ext cx="3034184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Personal share portfolio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98BC3AF-A868-47E7-936C-E3F3EBB00239}"/>
              </a:ext>
            </a:extLst>
          </p:cNvPr>
          <p:cNvSpPr/>
          <p:nvPr/>
        </p:nvSpPr>
        <p:spPr>
          <a:xfrm>
            <a:off x="8267080" y="2492896"/>
            <a:ext cx="3034184" cy="3062099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Assume no base cost, </a:t>
            </a:r>
          </a:p>
          <a:p>
            <a:pPr algn="ctr"/>
            <a:r>
              <a:rPr lang="en-GB" dirty="0"/>
              <a:t>for simplicity</a:t>
            </a:r>
          </a:p>
        </p:txBody>
      </p:sp>
      <p:sp>
        <p:nvSpPr>
          <p:cNvPr id="19" name="Slide Number Placeholder 8">
            <a:extLst>
              <a:ext uri="{FF2B5EF4-FFF2-40B4-BE49-F238E27FC236}">
                <a16:creationId xmlns:a16="http://schemas.microsoft.com/office/drawing/2014/main" id="{9DBE9A22-BDA5-4AAA-A75B-709D3E07E74B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AB4C2BE7-968E-4327-862E-832216ADE95F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3957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363E4-2CAF-44E2-9FC8-C1F03BB7F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F6054-2D47-4F83-87DE-A2E3BE9D9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Reduce exposure in SIPP to tax at 55% at age 75</a:t>
            </a:r>
          </a:p>
          <a:p>
            <a:r>
              <a:rPr lang="en-GB" dirty="0"/>
              <a:t>Need cash available for spending</a:t>
            </a:r>
          </a:p>
          <a:p>
            <a:r>
              <a:rPr lang="en-GB" dirty="0"/>
              <a:t>Donate to charity</a:t>
            </a:r>
          </a:p>
          <a:p>
            <a:r>
              <a:rPr lang="en-GB" dirty="0"/>
              <a:t>Pay as little tax as possible</a:t>
            </a:r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37B420EF-1212-4A2B-A712-177D9971BE1B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AB4C2BE7-968E-4327-862E-832216ADE95F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74645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C7BEAF-AC06-4899-83DC-3464D731D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260648"/>
            <a:ext cx="11074400" cy="1143000"/>
          </a:xfrm>
        </p:spPr>
        <p:txBody>
          <a:bodyPr/>
          <a:lstStyle/>
          <a:p>
            <a:r>
              <a:rPr lang="en-GB" dirty="0"/>
              <a:t>The plan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783C87-0E02-4BEF-8C51-B26325C5EEA8}"/>
              </a:ext>
            </a:extLst>
          </p:cNvPr>
          <p:cNvSpPr txBox="1"/>
          <p:nvPr/>
        </p:nvSpPr>
        <p:spPr>
          <a:xfrm>
            <a:off x="1117600" y="5577632"/>
            <a:ext cx="1620180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SIPP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8442FF-F36D-492D-AFE3-8D8E81BA7AD8}"/>
              </a:ext>
            </a:extLst>
          </p:cNvPr>
          <p:cNvSpPr/>
          <p:nvPr/>
        </p:nvSpPr>
        <p:spPr>
          <a:xfrm>
            <a:off x="1117600" y="3537883"/>
            <a:ext cx="1620180" cy="2039749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£800,000 not exposed to tax at 75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D8EAAA-ABC4-42AA-B338-0EDB548735A9}"/>
              </a:ext>
            </a:extLst>
          </p:cNvPr>
          <p:cNvSpPr/>
          <p:nvPr/>
        </p:nvSpPr>
        <p:spPr>
          <a:xfrm>
            <a:off x="1117600" y="1979712"/>
            <a:ext cx="1620180" cy="153553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£600,000</a:t>
            </a:r>
          </a:p>
          <a:p>
            <a:pPr algn="ctr"/>
            <a:r>
              <a:rPr lang="en-GB" dirty="0"/>
              <a:t>Taxable at 55% at age 75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4C931C-D9ED-44DB-B1C6-5E39EB77D6C5}"/>
              </a:ext>
            </a:extLst>
          </p:cNvPr>
          <p:cNvSpPr txBox="1"/>
          <p:nvPr/>
        </p:nvSpPr>
        <p:spPr>
          <a:xfrm>
            <a:off x="8256240" y="5577632"/>
            <a:ext cx="3034184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Personal share portfolio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98BC3AF-A868-47E7-936C-E3F3EBB00239}"/>
              </a:ext>
            </a:extLst>
          </p:cNvPr>
          <p:cNvSpPr/>
          <p:nvPr/>
        </p:nvSpPr>
        <p:spPr>
          <a:xfrm>
            <a:off x="8267080" y="2492896"/>
            <a:ext cx="3034184" cy="3062099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Assume no base cost, </a:t>
            </a:r>
          </a:p>
          <a:p>
            <a:pPr algn="ctr"/>
            <a:r>
              <a:rPr lang="en-GB" dirty="0"/>
              <a:t>for simplicity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8F4ADB-7C79-499B-A79D-F50D6995FF7C}"/>
              </a:ext>
            </a:extLst>
          </p:cNvPr>
          <p:cNvSpPr txBox="1"/>
          <p:nvPr/>
        </p:nvSpPr>
        <p:spPr>
          <a:xfrm>
            <a:off x="4799856" y="2547424"/>
            <a:ext cx="1620180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You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DCE111-60AB-43FE-909A-902F8A441F19}"/>
              </a:ext>
            </a:extLst>
          </p:cNvPr>
          <p:cNvSpPr txBox="1"/>
          <p:nvPr/>
        </p:nvSpPr>
        <p:spPr>
          <a:xfrm>
            <a:off x="4799856" y="4725144"/>
            <a:ext cx="1620180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Charity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1684CFF-EED8-42C7-A3F5-9CF3716AA9DF}"/>
              </a:ext>
            </a:extLst>
          </p:cNvPr>
          <p:cNvCxnSpPr/>
          <p:nvPr/>
        </p:nvCxnSpPr>
        <p:spPr>
          <a:xfrm>
            <a:off x="2927648" y="2636912"/>
            <a:ext cx="1728192" cy="0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E987398-B6C7-44C1-A230-4618B569450B}"/>
              </a:ext>
            </a:extLst>
          </p:cNvPr>
          <p:cNvSpPr txBox="1"/>
          <p:nvPr/>
        </p:nvSpPr>
        <p:spPr>
          <a:xfrm>
            <a:off x="2864312" y="2098089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£100,000 pension payment, in cash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5C36798-05EF-45BB-ABFA-972E68FFC6ED}"/>
              </a:ext>
            </a:extLst>
          </p:cNvPr>
          <p:cNvCxnSpPr>
            <a:cxnSpLocks/>
          </p:cNvCxnSpPr>
          <p:nvPr/>
        </p:nvCxnSpPr>
        <p:spPr>
          <a:xfrm flipH="1">
            <a:off x="6528048" y="4925199"/>
            <a:ext cx="1584176" cy="0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FC86D3C-187B-4BC9-BCC5-A7AD20DABED0}"/>
              </a:ext>
            </a:extLst>
          </p:cNvPr>
          <p:cNvSpPr txBox="1"/>
          <p:nvPr/>
        </p:nvSpPr>
        <p:spPr>
          <a:xfrm>
            <a:off x="4933033" y="4245425"/>
            <a:ext cx="3323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Give £100,000 worth of shares</a:t>
            </a:r>
          </a:p>
        </p:txBody>
      </p:sp>
      <p:sp>
        <p:nvSpPr>
          <p:cNvPr id="19" name="Slide Number Placeholder 8">
            <a:extLst>
              <a:ext uri="{FF2B5EF4-FFF2-40B4-BE49-F238E27FC236}">
                <a16:creationId xmlns:a16="http://schemas.microsoft.com/office/drawing/2014/main" id="{AA3CEB04-EE6B-4F2C-930A-8FB68CB31E98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AB4C2BE7-968E-4327-862E-832216ADE95F}" type="slidenum">
              <a:rPr lang="en-GB" smtClean="0"/>
              <a:pPr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64995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92A50-EBC1-4A59-9E9C-697E6D10F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764704"/>
            <a:ext cx="10972800" cy="650336"/>
          </a:xfrm>
        </p:spPr>
        <p:txBody>
          <a:bodyPr>
            <a:normAutofit fontScale="90000"/>
          </a:bodyPr>
          <a:lstStyle/>
          <a:p>
            <a:r>
              <a:rPr lang="en-GB" dirty="0"/>
              <a:t>What it achieves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5D11A-C85A-41E0-BDE5-B2C3298FF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552" y="1415040"/>
            <a:ext cx="10795088" cy="4373840"/>
          </a:xfrm>
        </p:spPr>
        <p:txBody>
          <a:bodyPr>
            <a:normAutofit/>
          </a:bodyPr>
          <a:lstStyle/>
          <a:p>
            <a:r>
              <a:rPr lang="en-GB" sz="4000" dirty="0"/>
              <a:t>Charity receives £100,000 of shares</a:t>
            </a:r>
          </a:p>
          <a:p>
            <a:pPr lvl="1"/>
            <a:r>
              <a:rPr lang="en-GB" sz="4000" dirty="0"/>
              <a:t>Eliminates future CGT</a:t>
            </a:r>
          </a:p>
          <a:p>
            <a:r>
              <a:rPr lang="en-GB" sz="4000" dirty="0"/>
              <a:t>Pension fund reduced by £100,000</a:t>
            </a:r>
          </a:p>
          <a:p>
            <a:pPr lvl="1"/>
            <a:r>
              <a:rPr lang="en-GB" sz="4000" dirty="0"/>
              <a:t>Reduces exposure to 55% tax at age 75</a:t>
            </a:r>
          </a:p>
          <a:p>
            <a:r>
              <a:rPr lang="en-GB" sz="4000" dirty="0"/>
              <a:t>£100,000 of spendable cash</a:t>
            </a:r>
          </a:p>
          <a:p>
            <a:r>
              <a:rPr lang="en-GB" sz="4000" dirty="0"/>
              <a:t>No tax payable</a:t>
            </a:r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8B1C20C9-43A5-4E95-A299-9B4E6A48A494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AB4C2BE7-968E-4327-862E-832216ADE95F}" type="slidenum">
              <a:rPr lang="en-GB" smtClean="0"/>
              <a:pPr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6376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742226"/>
            <a:ext cx="10972800" cy="1143000"/>
          </a:xfrm>
        </p:spPr>
        <p:txBody>
          <a:bodyPr/>
          <a:lstStyle/>
          <a:p>
            <a:r>
              <a:rPr lang="en-GB" dirty="0"/>
              <a:t>Disclaimer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6425" y="1885226"/>
            <a:ext cx="10972800" cy="4389120"/>
          </a:xfrm>
        </p:spPr>
        <p:txBody>
          <a:bodyPr/>
          <a:lstStyle/>
          <a:p>
            <a:r>
              <a:rPr lang="en-GB" dirty="0"/>
              <a:t>Taxation, pensions and investing are complex subjects and almost all issues require specific professional advice.</a:t>
            </a:r>
          </a:p>
          <a:p>
            <a:r>
              <a:rPr lang="en-GB" dirty="0"/>
              <a:t>Nothing in this presentation is intended to constitute professional advice.</a:t>
            </a:r>
          </a:p>
          <a:p>
            <a:r>
              <a:rPr lang="en-GB" dirty="0"/>
              <a:t>Neither the speaker nor Clare College accept any responsibility to anyone who may act, or refrain from acting, as a result of anything shown or said during this presentation.</a:t>
            </a:r>
          </a:p>
        </p:txBody>
      </p:sp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998F43E7-6B3E-491E-B66C-3457CAFD6D46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AB4C2BE7-968E-4327-862E-832216ADE95F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6B93E-EC7A-48C7-A97A-58A38AA92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312" y="690432"/>
            <a:ext cx="10972800" cy="722344"/>
          </a:xfrm>
        </p:spPr>
        <p:txBody>
          <a:bodyPr>
            <a:normAutofit fontScale="90000"/>
          </a:bodyPr>
          <a:lstStyle/>
          <a:p>
            <a:r>
              <a:rPr lang="en-GB" dirty="0"/>
              <a:t>For £100,000 spendable cash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6496F0D-11CC-4FEA-9A42-6D195F94E1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727515"/>
              </p:ext>
            </p:extLst>
          </p:nvPr>
        </p:nvGraphicFramePr>
        <p:xfrm>
          <a:off x="1055440" y="1412776"/>
          <a:ext cx="10526960" cy="454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6856">
                  <a:extLst>
                    <a:ext uri="{9D8B030D-6E8A-4147-A177-3AD203B41FA5}">
                      <a16:colId xmlns:a16="http://schemas.microsoft.com/office/drawing/2014/main" val="1694274068"/>
                    </a:ext>
                  </a:extLst>
                </a:gridCol>
                <a:gridCol w="5270104">
                  <a:extLst>
                    <a:ext uri="{9D8B030D-6E8A-4147-A177-3AD203B41FA5}">
                      <a16:colId xmlns:a16="http://schemas.microsoft.com/office/drawing/2014/main" val="5714254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1" dirty="0"/>
                        <a:t>Idea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Drawbacks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99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/>
                        <a:t>Sell £125,000 shares to have £100,000 cash after 20% CGT.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/>
                        <a:t>Charity receives nothing.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/>
                        <a:t>Pension fund exposure at 55% unchanged.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584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Take £167,000 pension (spread over several years) to have £100,000 after 40% tax.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/>
                        <a:t>Charity receives nothing.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/>
                        <a:t>The shares held still have a large built in capital gain.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/>
                        <a:t>Spreading over several years to avoid hitting 45% tax may not be feasible.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400399"/>
                  </a:ext>
                </a:extLst>
              </a:tr>
            </a:tbl>
          </a:graphicData>
        </a:graphic>
      </p:graphicFrame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5F423680-90D8-46AF-9D91-BBF42CDD164B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AB4C2BE7-968E-4327-862E-832216ADE95F}" type="slidenum">
              <a:rPr lang="en-GB" smtClean="0"/>
              <a:pPr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8851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60087-7C2D-4553-BBEA-02A7CE92E0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Inheritance tax on estate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27C082-DB20-4584-8280-B5BE025B9F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D297297C-817C-4E11-9530-DA4BD74C4B5A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Slide </a:t>
            </a:r>
            <a:fld id="{AB4C2BE7-968E-4327-862E-832216ADE95F}" type="slidenum">
              <a:rPr lang="en-GB" smtClean="0"/>
              <a:pPr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0375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E29CD-E53C-4D4E-8AE9-38585077A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129" y="624246"/>
            <a:ext cx="10972800" cy="687812"/>
          </a:xfrm>
        </p:spPr>
        <p:txBody>
          <a:bodyPr>
            <a:normAutofit fontScale="90000"/>
          </a:bodyPr>
          <a:lstStyle/>
          <a:p>
            <a:r>
              <a:rPr lang="en-GB" dirty="0"/>
              <a:t>How inheritance tax works</a:t>
            </a:r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F8E0C30E-6D19-4983-8872-574382D83513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Slide </a:t>
            </a:r>
            <a:fld id="{AB4C2BE7-968E-4327-862E-832216ADE95F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CE12D5-3B8B-409B-9D6E-5A3A97DC2A26}"/>
              </a:ext>
            </a:extLst>
          </p:cNvPr>
          <p:cNvSpPr txBox="1"/>
          <p:nvPr/>
        </p:nvSpPr>
        <p:spPr>
          <a:xfrm>
            <a:off x="1079129" y="1523356"/>
            <a:ext cx="230130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/>
              <a:t>Your estate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26EF3-5403-4734-9DEC-D07F203325E8}"/>
              </a:ext>
            </a:extLst>
          </p:cNvPr>
          <p:cNvSpPr txBox="1"/>
          <p:nvPr/>
        </p:nvSpPr>
        <p:spPr>
          <a:xfrm>
            <a:off x="1688184" y="1780208"/>
            <a:ext cx="43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6905DC-EBBD-4B70-BED8-B602684BDAA7}"/>
              </a:ext>
            </a:extLst>
          </p:cNvPr>
          <p:cNvSpPr txBox="1"/>
          <p:nvPr/>
        </p:nvSpPr>
        <p:spPr>
          <a:xfrm>
            <a:off x="1034130" y="2632477"/>
            <a:ext cx="259228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/>
            </a:lvl1pPr>
          </a:lstStyle>
          <a:p>
            <a:r>
              <a:rPr lang="en-GB" dirty="0"/>
              <a:t>Nil rate band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1858B8-61A0-43F6-BBB8-00E414757FE8}"/>
              </a:ext>
            </a:extLst>
          </p:cNvPr>
          <p:cNvSpPr txBox="1"/>
          <p:nvPr/>
        </p:nvSpPr>
        <p:spPr>
          <a:xfrm>
            <a:off x="1680193" y="3046467"/>
            <a:ext cx="43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EFA2FB-3030-4C4C-B795-DE9A103AA539}"/>
              </a:ext>
            </a:extLst>
          </p:cNvPr>
          <p:cNvSpPr txBox="1"/>
          <p:nvPr/>
        </p:nvSpPr>
        <p:spPr>
          <a:xfrm>
            <a:off x="1079129" y="3975225"/>
            <a:ext cx="165618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/>
            </a:lvl1pPr>
          </a:lstStyle>
          <a:p>
            <a:r>
              <a:rPr lang="en-GB" dirty="0"/>
              <a:t>Tax rate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DD7E70-D4E9-4FE7-B133-A178407C6DE0}"/>
              </a:ext>
            </a:extLst>
          </p:cNvPr>
          <p:cNvSpPr txBox="1"/>
          <p:nvPr/>
        </p:nvSpPr>
        <p:spPr>
          <a:xfrm>
            <a:off x="1631504" y="4348925"/>
            <a:ext cx="43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092DD74-EF89-4516-81FD-CE4DE6BD9F94}"/>
              </a:ext>
            </a:extLst>
          </p:cNvPr>
          <p:cNvSpPr txBox="1"/>
          <p:nvPr/>
        </p:nvSpPr>
        <p:spPr>
          <a:xfrm>
            <a:off x="1079129" y="5243583"/>
            <a:ext cx="165618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/>
            </a:lvl1pPr>
          </a:lstStyle>
          <a:p>
            <a:r>
              <a:rPr lang="en-GB" dirty="0"/>
              <a:t>IHT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595B128-2653-4499-B9AE-DFC788E8263D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3626418" y="2924865"/>
            <a:ext cx="16631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BC2052C-5220-4645-95E7-7DD3C1BA3A34}"/>
              </a:ext>
            </a:extLst>
          </p:cNvPr>
          <p:cNvSpPr txBox="1"/>
          <p:nvPr/>
        </p:nvSpPr>
        <p:spPr>
          <a:xfrm>
            <a:off x="5289518" y="1666901"/>
            <a:ext cx="5351911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£325,000</a:t>
            </a:r>
          </a:p>
          <a:p>
            <a:r>
              <a:rPr lang="en-GB" sz="2400" dirty="0">
                <a:solidFill>
                  <a:srgbClr val="FF0000"/>
                </a:solidFill>
              </a:rPr>
              <a:t>+</a:t>
            </a:r>
            <a:r>
              <a:rPr lang="en-GB" sz="2400" dirty="0"/>
              <a:t> extra £175,000 for residence left to descendants</a:t>
            </a:r>
          </a:p>
          <a:p>
            <a:r>
              <a:rPr lang="en-GB" sz="2400" dirty="0">
                <a:solidFill>
                  <a:srgbClr val="FF0000"/>
                </a:solidFill>
              </a:rPr>
              <a:t>BUT</a:t>
            </a:r>
            <a:r>
              <a:rPr lang="en-GB" sz="2400" dirty="0"/>
              <a:t> extra tapered away £1 for each £2 with estates above £2m, so zero for estates above £2.35m.</a:t>
            </a:r>
            <a:endParaRPr lang="en-GB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A88C042-CCB5-45A5-9C7D-7F5AF34225B2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2735313" y="4267613"/>
            <a:ext cx="2554205" cy="20760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91F8BD2-0481-4FCF-B431-B85A6A108CC7}"/>
              </a:ext>
            </a:extLst>
          </p:cNvPr>
          <p:cNvSpPr txBox="1"/>
          <p:nvPr/>
        </p:nvSpPr>
        <p:spPr>
          <a:xfrm>
            <a:off x="5289518" y="4458753"/>
            <a:ext cx="5351911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40%</a:t>
            </a:r>
          </a:p>
          <a:p>
            <a:r>
              <a:rPr lang="en-GB" sz="2400" dirty="0">
                <a:solidFill>
                  <a:srgbClr val="FF0000"/>
                </a:solidFill>
              </a:rPr>
              <a:t>or</a:t>
            </a:r>
          </a:p>
          <a:p>
            <a:r>
              <a:rPr lang="en-GB" sz="2400" dirty="0"/>
              <a:t>36% if at least 10% of estate above nil rate band left to charity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9714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7BFF9-073B-4EED-A88F-8C6AC20D3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764704"/>
            <a:ext cx="10972800" cy="650336"/>
          </a:xfrm>
        </p:spPr>
        <p:txBody>
          <a:bodyPr>
            <a:normAutofit fontScale="90000"/>
          </a:bodyPr>
          <a:lstStyle/>
          <a:p>
            <a:r>
              <a:rPr lang="en-GB" dirty="0"/>
              <a:t>Effect of leaving 10% to charity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7A86D6B-DD05-4852-B26A-4C0B0D791B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9826951"/>
              </p:ext>
            </p:extLst>
          </p:nvPr>
        </p:nvGraphicFramePr>
        <p:xfrm>
          <a:off x="1028700" y="1441450"/>
          <a:ext cx="8883724" cy="5083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Worksheet" r:id="rId3" imgW="4667269" imgH="4276759" progId="Excel.Sheet.12">
                  <p:embed/>
                </p:oleObj>
              </mc:Choice>
              <mc:Fallback>
                <p:oleObj name="Worksheet" r:id="rId3" imgW="4667269" imgH="427675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8700" y="1441450"/>
                        <a:ext cx="8883724" cy="50838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64BAE7C0-4044-415B-9AEA-6E67DF349617}"/>
              </a:ext>
            </a:extLst>
          </p:cNvPr>
          <p:cNvSpPr txBox="1">
            <a:spLocks/>
          </p:cNvSpPr>
          <p:nvPr/>
        </p:nvSpPr>
        <p:spPr>
          <a:xfrm>
            <a:off x="10961440" y="6381328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Slide </a:t>
            </a:r>
            <a:fld id="{AB4C2BE7-968E-4327-862E-832216ADE95F}" type="slidenum">
              <a:rPr lang="en-GB" smtClean="0"/>
              <a:pPr/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493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38F49F-7FA1-4851-B052-F0169BEFEF2E}"/>
              </a:ext>
            </a:extLst>
          </p:cNvPr>
          <p:cNvSpPr txBox="1"/>
          <p:nvPr/>
        </p:nvSpPr>
        <p:spPr>
          <a:xfrm>
            <a:off x="983432" y="1628800"/>
            <a:ext cx="100091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“What if I already plan to leave something to charity, but less than 10%?”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7490B1-EBFA-4038-A804-6761E8628065}"/>
              </a:ext>
            </a:extLst>
          </p:cNvPr>
          <p:cNvSpPr txBox="1"/>
          <p:nvPr/>
        </p:nvSpPr>
        <p:spPr>
          <a:xfrm>
            <a:off x="1055440" y="4653136"/>
            <a:ext cx="8784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The more you plan to leave to charity (below 10%), the bigger the impact of going up to 10%.</a:t>
            </a:r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4BEB6976-4741-4DB2-A5C2-C308B7268D33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Slide </a:t>
            </a:r>
            <a:fld id="{AB4C2BE7-968E-4327-862E-832216ADE95F}" type="slidenum">
              <a:rPr lang="en-GB" smtClean="0"/>
              <a:pPr/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21888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E6320-5298-4EDB-9F31-23B160547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620688"/>
            <a:ext cx="11074400" cy="794352"/>
          </a:xfrm>
        </p:spPr>
        <p:txBody>
          <a:bodyPr>
            <a:normAutofit fontScale="90000"/>
          </a:bodyPr>
          <a:lstStyle/>
          <a:p>
            <a:r>
              <a:rPr lang="en-GB" dirty="0"/>
              <a:t>Giving 4% or 10% to charity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340E2BB-9812-4124-83F6-DB56C5F544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415509"/>
              </p:ext>
            </p:extLst>
          </p:nvPr>
        </p:nvGraphicFramePr>
        <p:xfrm>
          <a:off x="1055440" y="1556792"/>
          <a:ext cx="8604250" cy="439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Worksheet" r:id="rId3" imgW="5153111" imgH="3333784" progId="Excel.Sheet.12">
                  <p:embed/>
                </p:oleObj>
              </mc:Choice>
              <mc:Fallback>
                <p:oleObj name="Worksheet" r:id="rId3" imgW="5153111" imgH="333378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5440" y="1556792"/>
                        <a:ext cx="8604250" cy="4392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AAF05870-AF5D-48FD-8CEA-A5543E4DA6DD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Slide </a:t>
            </a:r>
            <a:fld id="{AB4C2BE7-968E-4327-862E-832216ADE95F}" type="slidenum">
              <a:rPr lang="en-GB" smtClean="0"/>
              <a:pPr/>
              <a:t>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0998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3872" y="2852936"/>
            <a:ext cx="1872208" cy="1362456"/>
          </a:xfrm>
        </p:spPr>
        <p:txBody>
          <a:bodyPr/>
          <a:lstStyle/>
          <a:p>
            <a:r>
              <a:rPr lang="en-GB" dirty="0"/>
              <a:t>Q&amp;A</a:t>
            </a:r>
          </a:p>
        </p:txBody>
      </p:sp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5BFBED22-7EDE-41CE-908E-1211EA659094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AB4C2BE7-968E-4327-862E-832216ADE95F}" type="slidenum">
              <a:rPr lang="en-GB" smtClean="0"/>
              <a:pPr/>
              <a:t>36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4471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054374" y="772542"/>
            <a:ext cx="8456641" cy="595312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Mohammed Amin (1969)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719736" y="1417612"/>
            <a:ext cx="727280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695325"/>
            <a:r>
              <a:rPr lang="en-GB" sz="2400" dirty="0"/>
              <a:t>After graduating in Mathematics, Amin obtained a PGCE from Leeds University, taught for a year, and then trained as a chartered accountant. </a:t>
            </a:r>
          </a:p>
          <a:p>
            <a:pPr defTabSz="695325"/>
            <a:endParaRPr lang="en-GB" sz="2400" dirty="0"/>
          </a:p>
          <a:p>
            <a:pPr defTabSz="695325"/>
            <a:r>
              <a:rPr lang="en-GB" sz="2400" dirty="0"/>
              <a:t>Upon qualifying, he specialised in taxation. He joined Price Waterhouse (now PwC) in 1987 as a senior tax manager and was admitted as a partner in 1990, remaining until retirement at the end of 2009.</a:t>
            </a:r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endParaRPr lang="en-GB" sz="2400" dirty="0"/>
          </a:p>
          <a:p>
            <a:pPr marL="0" lvl="1" defTabSz="695325">
              <a:spcBef>
                <a:spcPct val="0"/>
              </a:spcBef>
            </a:pPr>
            <a:r>
              <a:rPr lang="en-GB" sz="2400" dirty="0"/>
              <a:t>Many of his articles and presentations on finance (and many other subjects) are on his website: </a:t>
            </a:r>
            <a:r>
              <a:rPr lang="en-GB" sz="2400" dirty="0">
                <a:solidFill>
                  <a:srgbClr val="FF0000"/>
                </a:solidFill>
              </a:rPr>
              <a:t>www.mohammedamin.com</a:t>
            </a:r>
            <a:endParaRPr lang="en-GB" sz="2400" dirty="0"/>
          </a:p>
        </p:txBody>
      </p:sp>
      <p:sp>
        <p:nvSpPr>
          <p:cNvPr id="7175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1535114" y="12701"/>
            <a:ext cx="12858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3500" tIns="0" rIns="64800" bIns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06" y="1503666"/>
            <a:ext cx="2438400" cy="3657600"/>
          </a:xfrm>
          <a:prstGeom prst="rect">
            <a:avLst/>
          </a:prstGeom>
        </p:spPr>
      </p:pic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7237FB30-BC8F-4130-8E48-3072A4663EC9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AB4C2BE7-968E-4327-862E-832216ADE95F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5276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60087-7C2D-4553-BBEA-02A7CE92E0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Basic tax rules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27C082-DB20-4584-8280-B5BE025B9F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E042E8C5-2A2F-45F1-A315-6AE3909DA704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AB4C2BE7-968E-4327-862E-832216ADE95F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723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81E5D-52B1-4272-A972-0A0913A7C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24" y="620688"/>
            <a:ext cx="10972800" cy="722344"/>
          </a:xfrm>
        </p:spPr>
        <p:txBody>
          <a:bodyPr>
            <a:normAutofit fontScale="90000"/>
          </a:bodyPr>
          <a:lstStyle/>
          <a:p>
            <a:r>
              <a:rPr lang="en-GB" dirty="0"/>
              <a:t>Tax rates England, Wales &amp; NI 2020-2021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AAB9DB4-A995-4A7B-8C2C-6F2C43D232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9734447"/>
              </p:ext>
            </p:extLst>
          </p:nvPr>
        </p:nvGraphicFramePr>
        <p:xfrm>
          <a:off x="1055688" y="1484313"/>
          <a:ext cx="10440912" cy="352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Worksheet" r:id="rId3" imgW="4829319" imgH="1571523" progId="Excel.Sheet.12">
                  <p:embed/>
                </p:oleObj>
              </mc:Choice>
              <mc:Fallback>
                <p:oleObj name="Worksheet" r:id="rId3" imgW="4829319" imgH="157152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5688" y="1484313"/>
                        <a:ext cx="10440912" cy="3528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428F5D4A-0BF5-415B-89A3-FCCC62B60236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AB4C2BE7-968E-4327-862E-832216ADE95F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805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12C30-72D5-49EC-900E-E434FEA33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0088" y="682012"/>
            <a:ext cx="11074400" cy="72234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Capital gains tax rate 2020-2021</a:t>
            </a:r>
            <a:r>
              <a:rPr lang="en-GB" dirty="0"/>
              <a:t> 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1214FCBB-6C0F-490F-9D31-D7E674CDEE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305778"/>
              </p:ext>
            </p:extLst>
          </p:nvPr>
        </p:nvGraphicFramePr>
        <p:xfrm>
          <a:off x="1100138" y="1700213"/>
          <a:ext cx="10180438" cy="3168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Worksheet" r:id="rId3" imgW="4095654" imgH="1152389" progId="Excel.Sheet.12">
                  <p:embed/>
                </p:oleObj>
              </mc:Choice>
              <mc:Fallback>
                <p:oleObj name="Worksheet" r:id="rId3" imgW="4095654" imgH="115238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0138" y="1700213"/>
                        <a:ext cx="10180438" cy="31689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D82B8B5F-96F8-4D48-A54A-01E903B36CEF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AB4C2BE7-968E-4327-862E-832216ADE95F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059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60087-7C2D-4553-BBEA-02A7CE92E0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200" y="2276036"/>
            <a:ext cx="10468864" cy="1828800"/>
          </a:xfrm>
        </p:spPr>
        <p:txBody>
          <a:bodyPr/>
          <a:lstStyle/>
          <a:p>
            <a:pPr algn="ctr"/>
            <a:r>
              <a:rPr lang="en-GB" dirty="0"/>
              <a:t>Giving cash or shares to charity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27C082-DB20-4584-8280-B5BE025B9F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AD26941E-DDA9-4B78-A5D1-B59570E44DD8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AB4C2BE7-968E-4327-862E-832216ADE95F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113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65C62DE-2F69-400C-B11D-F290DD897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620688"/>
            <a:ext cx="10972800" cy="722344"/>
          </a:xfrm>
        </p:spPr>
        <p:txBody>
          <a:bodyPr>
            <a:normAutofit fontScale="90000"/>
          </a:bodyPr>
          <a:lstStyle/>
          <a:p>
            <a:r>
              <a:rPr lang="en-GB" dirty="0"/>
              <a:t>Assumptions for illustrations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035EBE-368C-42D5-A5F6-2458957A5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484784"/>
            <a:ext cx="10972800" cy="4389120"/>
          </a:xfrm>
        </p:spPr>
        <p:txBody>
          <a:bodyPr/>
          <a:lstStyle/>
          <a:p>
            <a:r>
              <a:rPr lang="en-GB" dirty="0"/>
              <a:t>CGT annual exempt amount used up</a:t>
            </a:r>
          </a:p>
          <a:p>
            <a:r>
              <a:rPr lang="en-GB" dirty="0"/>
              <a:t>Asset is listed company shares</a:t>
            </a:r>
          </a:p>
          <a:p>
            <a:endParaRPr lang="en-GB" dirty="0"/>
          </a:p>
        </p:txBody>
      </p:sp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65417CA8-3D42-4C19-8D8E-6DE6FE36ABD3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AB4C2BE7-968E-4327-862E-832216ADE95F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0471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3208</TotalTime>
  <Words>918</Words>
  <Application>Microsoft Office PowerPoint</Application>
  <PresentationFormat>Widescreen</PresentationFormat>
  <Paragraphs>204</Paragraphs>
  <Slides>36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Times New Roman</vt:lpstr>
      <vt:lpstr>Wingdings 2</vt:lpstr>
      <vt:lpstr>Flow</vt:lpstr>
      <vt:lpstr>Worksheet</vt:lpstr>
      <vt:lpstr>Microsoft Excel Worksheet</vt:lpstr>
      <vt:lpstr>Some tax aspects of SIPPs and charitable giving</vt:lpstr>
      <vt:lpstr>Outline</vt:lpstr>
      <vt:lpstr>Disclaimer</vt:lpstr>
      <vt:lpstr>Mohammed Amin (1969)</vt:lpstr>
      <vt:lpstr>Basic tax rules</vt:lpstr>
      <vt:lpstr>Tax rates England, Wales &amp; NI 2020-2021</vt:lpstr>
      <vt:lpstr>Capital gains tax rate 2020-2021 </vt:lpstr>
      <vt:lpstr>Giving cash or shares to charity</vt:lpstr>
      <vt:lpstr>Assumptions for illustrations</vt:lpstr>
      <vt:lpstr>Giving cash or shares to charity</vt:lpstr>
      <vt:lpstr>Cash donation to charity with gift aid</vt:lpstr>
      <vt:lpstr>Giving cash or shares to charity</vt:lpstr>
      <vt:lpstr>Sell shares, pay tax, give remaining cash</vt:lpstr>
      <vt:lpstr>Give the shares directly to charity instead</vt:lpstr>
      <vt:lpstr>SIPPs</vt:lpstr>
      <vt:lpstr>SIPPs</vt:lpstr>
      <vt:lpstr>The basic concept</vt:lpstr>
      <vt:lpstr>SIPPs</vt:lpstr>
      <vt:lpstr>Basic idea</vt:lpstr>
      <vt:lpstr>Lifetime allowance</vt:lpstr>
      <vt:lpstr>When benefits crystallised</vt:lpstr>
      <vt:lpstr>SIPPs</vt:lpstr>
      <vt:lpstr>Assumption when benefits crystallised</vt:lpstr>
      <vt:lpstr>At age 75</vt:lpstr>
      <vt:lpstr>Planning illustration</vt:lpstr>
      <vt:lpstr>Illustrative facts</vt:lpstr>
      <vt:lpstr>Goals</vt:lpstr>
      <vt:lpstr>The plan</vt:lpstr>
      <vt:lpstr>What it achieves</vt:lpstr>
      <vt:lpstr>For £100,000 spendable cash</vt:lpstr>
      <vt:lpstr>Inheritance tax on estate</vt:lpstr>
      <vt:lpstr>How inheritance tax works</vt:lpstr>
      <vt:lpstr>Effect of leaving 10% to charity</vt:lpstr>
      <vt:lpstr>PowerPoint Presentation</vt:lpstr>
      <vt:lpstr>Giving 4% or 10% to charity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Sukuk Taxation Issues from a UK Market Perspective</dc:title>
  <dc:creator>Mohammed Amin</dc:creator>
  <cp:lastModifiedBy>Mohammed Amin</cp:lastModifiedBy>
  <cp:revision>349</cp:revision>
  <cp:lastPrinted>2015-12-19T22:04:26Z</cp:lastPrinted>
  <dcterms:created xsi:type="dcterms:W3CDTF">2010-04-20T14:08:55Z</dcterms:created>
  <dcterms:modified xsi:type="dcterms:W3CDTF">2020-05-22T14:57:40Z</dcterms:modified>
</cp:coreProperties>
</file>