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8" r:id="rId4"/>
    <p:sldId id="333" r:id="rId5"/>
    <p:sldId id="346" r:id="rId6"/>
    <p:sldId id="348" r:id="rId7"/>
    <p:sldId id="344" r:id="rId8"/>
    <p:sldId id="345" r:id="rId9"/>
    <p:sldId id="330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92" d="100"/>
          <a:sy n="92" d="100"/>
        </p:scale>
        <p:origin x="432" y="114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99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Jews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0.1315227875114868</c:v>
                </c:pt>
                <c:pt idx="1">
                  <c:v>0.11427171857556219</c:v>
                </c:pt>
                <c:pt idx="2">
                  <c:v>0.11668679228087762</c:v>
                </c:pt>
                <c:pt idx="3">
                  <c:v>0.12220045111754119</c:v>
                </c:pt>
                <c:pt idx="4">
                  <c:v>0.11895377184388599</c:v>
                </c:pt>
                <c:pt idx="5">
                  <c:v>0.117719653991327</c:v>
                </c:pt>
                <c:pt idx="6">
                  <c:v>0.123347231398996</c:v>
                </c:pt>
                <c:pt idx="7">
                  <c:v>7.9906282988919525E-2</c:v>
                </c:pt>
                <c:pt idx="8">
                  <c:v>7.539131029140371E-2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7B-41CC-908B-66F2457222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Muslims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prstClr val="black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Sheet1!$C$2:$C$10</c:f>
              <c:numCache>
                <c:formatCode>0.0%</c:formatCode>
                <c:ptCount val="9"/>
                <c:pt idx="0">
                  <c:v>0.22290032837336562</c:v>
                </c:pt>
                <c:pt idx="1">
                  <c:v>0.17300317139345456</c:v>
                </c:pt>
                <c:pt idx="2">
                  <c:v>0.18903677885166142</c:v>
                </c:pt>
                <c:pt idx="3">
                  <c:v>0.18382552384162101</c:v>
                </c:pt>
                <c:pt idx="4">
                  <c:v>0.11053684573842619</c:v>
                </c:pt>
                <c:pt idx="5">
                  <c:v>6.3893120123455965E-2</c:v>
                </c:pt>
                <c:pt idx="6">
                  <c:v>2.9691441376522229E-2</c:v>
                </c:pt>
                <c:pt idx="7">
                  <c:v>2.0879017732753007E-2</c:v>
                </c:pt>
                <c:pt idx="8">
                  <c:v>6.2337725687400085E-3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7B-41CC-908B-66F245722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065640"/>
        <c:axId val="658067280"/>
      </c:barChart>
      <c:catAx>
        <c:axId val="65806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067280"/>
        <c:crosses val="autoZero"/>
        <c:auto val="1"/>
        <c:lblAlgn val="ctr"/>
        <c:lblOffset val="100"/>
        <c:noMultiLvlLbl val="0"/>
      </c:catAx>
      <c:valAx>
        <c:axId val="65806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065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132866265732534"/>
          <c:y val="0.9269833466114219"/>
          <c:w val="0.34049218178436358"/>
          <c:h val="5.5656796076581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1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0721" indent="-284893">
              <a:defRPr>
                <a:solidFill>
                  <a:schemeClr val="tx1"/>
                </a:solidFill>
                <a:latin typeface="Arial" charset="0"/>
              </a:defRPr>
            </a:lvl2pPr>
            <a:lvl3pPr marL="1139571" indent="-227914">
              <a:defRPr>
                <a:solidFill>
                  <a:schemeClr val="tx1"/>
                </a:solidFill>
                <a:latin typeface="Arial" charset="0"/>
              </a:defRPr>
            </a:lvl3pPr>
            <a:lvl4pPr marL="1595399" indent="-227914">
              <a:defRPr>
                <a:solidFill>
                  <a:schemeClr val="tx1"/>
                </a:solidFill>
                <a:latin typeface="Arial" charset="0"/>
              </a:defRPr>
            </a:lvl4pPr>
            <a:lvl5pPr marL="2051228" indent="-227914">
              <a:defRPr>
                <a:solidFill>
                  <a:schemeClr val="tx1"/>
                </a:solidFill>
                <a:latin typeface="Arial" charset="0"/>
              </a:defRPr>
            </a:lvl5pPr>
            <a:lvl6pPr marL="2507056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2885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8713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4541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8C1ECA-5BC7-47D9-A30D-B42269AFE5B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42950"/>
            <a:ext cx="6604000" cy="37147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3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05587" cy="3716338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478" y="4705350"/>
            <a:ext cx="5412146" cy="445770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520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03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60729"/>
            <a:ext cx="1008112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438912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14/03/2020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609" y="1862826"/>
            <a:ext cx="9541060" cy="1908212"/>
          </a:xfrm>
        </p:spPr>
        <p:txBody>
          <a:bodyPr>
            <a:noAutofit/>
          </a:bodyPr>
          <a:lstStyle/>
          <a:p>
            <a:pPr algn="l"/>
            <a:r>
              <a:rPr lang="en-GB" sz="4400" dirty="0"/>
              <a:t>The Muslim Jewish Forum of Greater Manchester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609" y="4329100"/>
            <a:ext cx="7854696" cy="10801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 MBE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Co-Chair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11 March 2020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34996" y="1016732"/>
            <a:ext cx="7854696" cy="666074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dirty="0">
                <a:latin typeface="Arial" pitchFamily="34" charset="0"/>
                <a:cs typeface="Arial" pitchFamily="34" charset="0"/>
              </a:rPr>
              <a:t>The University of Salford</a:t>
            </a:r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1929821"/>
          </a:xfrm>
        </p:spPr>
        <p:txBody>
          <a:bodyPr>
            <a:normAutofit fontScale="62500" lnSpcReduction="20000"/>
          </a:bodyPr>
          <a:lstStyle/>
          <a:p>
            <a:r>
              <a:rPr lang="en-GB" sz="4000" dirty="0"/>
              <a:t>Membership</a:t>
            </a:r>
          </a:p>
          <a:p>
            <a:r>
              <a:rPr lang="en-GB" sz="4000" dirty="0"/>
              <a:t>Purpose</a:t>
            </a:r>
          </a:p>
          <a:p>
            <a:pPr lvl="1"/>
            <a:r>
              <a:rPr lang="en-GB" sz="3800" dirty="0"/>
              <a:t>Domestic mission</a:t>
            </a:r>
          </a:p>
          <a:p>
            <a:pPr lvl="1"/>
            <a:r>
              <a:rPr lang="en-GB" sz="3800" dirty="0"/>
              <a:t>Sidestepping Israel / Palestine conflict</a:t>
            </a:r>
          </a:p>
          <a:p>
            <a:pPr lvl="2"/>
            <a:r>
              <a:rPr lang="en-GB" sz="3500" dirty="0"/>
              <a:t>“the elephant in the room”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428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95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318996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All members are equal</a:t>
            </a:r>
          </a:p>
          <a:p>
            <a:pPr lvl="1"/>
            <a:r>
              <a:rPr lang="en-GB" dirty="0"/>
              <a:t>No special role for religious leaders</a:t>
            </a:r>
          </a:p>
          <a:p>
            <a:pPr lvl="1"/>
            <a:r>
              <a:rPr lang="en-GB" dirty="0"/>
              <a:t>No civic representations</a:t>
            </a:r>
          </a:p>
          <a:p>
            <a:pPr lvl="1"/>
            <a:r>
              <a:rPr lang="en-GB" dirty="0"/>
              <a:t>Everybody is a grass root!</a:t>
            </a:r>
          </a:p>
          <a:p>
            <a:r>
              <a:rPr lang="en-GB" dirty="0"/>
              <a:t>Parity on Executive, two Co-Chairs</a:t>
            </a:r>
          </a:p>
          <a:p>
            <a:r>
              <a:rPr lang="en-GB" dirty="0"/>
              <a:t>Everybody is  volunteer</a:t>
            </a:r>
          </a:p>
          <a:p>
            <a:pPr lvl="1"/>
            <a:r>
              <a:rPr lang="en-GB" dirty="0"/>
              <a:t>Runs on a shoestring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428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54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450" y="872716"/>
            <a:ext cx="10081120" cy="670973"/>
          </a:xfrm>
        </p:spPr>
        <p:txBody>
          <a:bodyPr>
            <a:normAutofit fontScale="90000"/>
          </a:bodyPr>
          <a:lstStyle/>
          <a:p>
            <a:r>
              <a:rPr lang="en-GB" dirty="0"/>
              <a:t>Purpose – domestic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800" y="1543689"/>
            <a:ext cx="10081120" cy="45136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“The objects for which the Forum is established are to develop the cultural and social ties between the </a:t>
            </a:r>
            <a:r>
              <a:rPr lang="en-GB" sz="3200" dirty="0">
                <a:solidFill>
                  <a:srgbClr val="FF0000"/>
                </a:solidFill>
              </a:rPr>
              <a:t>Muslim and Jewish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Communities of Greater Manchester</a:t>
            </a:r>
            <a:r>
              <a:rPr lang="en-GB" sz="3200" dirty="0"/>
              <a:t>; to educate members of the </a:t>
            </a:r>
            <a:r>
              <a:rPr lang="en-GB" sz="3200" dirty="0">
                <a:solidFill>
                  <a:srgbClr val="FF0000"/>
                </a:solidFill>
              </a:rPr>
              <a:t>Muslim and Jewish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Communities</a:t>
            </a:r>
            <a:r>
              <a:rPr lang="en-GB" sz="3200" dirty="0"/>
              <a:t> in relation to their shared values and common Abrahamic tradition, heritage, history and culture; and to promote better understanding within the </a:t>
            </a:r>
            <a:r>
              <a:rPr lang="en-GB" sz="3200" dirty="0">
                <a:solidFill>
                  <a:srgbClr val="FF0000"/>
                </a:solidFill>
              </a:rPr>
              <a:t>wider community</a:t>
            </a:r>
            <a:r>
              <a:rPr lang="en-GB" sz="3200" dirty="0"/>
              <a:t> of the interests and values that are common to the </a:t>
            </a:r>
            <a:r>
              <a:rPr lang="en-GB" sz="3200" dirty="0">
                <a:solidFill>
                  <a:srgbClr val="FF0000"/>
                </a:solidFill>
              </a:rPr>
              <a:t>Muslim and Jewish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Communities</a:t>
            </a:r>
            <a:r>
              <a:rPr lang="en-GB" sz="3200" dirty="0"/>
              <a:t>.”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00B0F0"/>
                </a:solidFill>
              </a:rPr>
              <a:t>MJF’s Memorandum of Association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428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7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376602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Runs on a shoestring</a:t>
            </a:r>
          </a:p>
          <a:p>
            <a:pPr lvl="1"/>
            <a:r>
              <a:rPr lang="en-GB" dirty="0"/>
              <a:t>Avoids financial pressures</a:t>
            </a:r>
          </a:p>
          <a:p>
            <a:r>
              <a:rPr lang="en-GB" dirty="0"/>
              <a:t>Accountable to nobody</a:t>
            </a:r>
          </a:p>
          <a:p>
            <a:pPr lvl="1"/>
            <a:r>
              <a:rPr lang="en-GB" dirty="0"/>
              <a:t>Put on events that the members like attending</a:t>
            </a:r>
          </a:p>
          <a:p>
            <a:r>
              <a:rPr lang="en-GB" dirty="0"/>
              <a:t>Limited objectives</a:t>
            </a:r>
          </a:p>
          <a:p>
            <a:pPr lvl="1"/>
            <a:r>
              <a:rPr lang="en-GB" dirty="0"/>
              <a:t>Get Muslims and Jews in Greater Manchester to get to know each other while attending things</a:t>
            </a:r>
          </a:p>
          <a:p>
            <a:r>
              <a:rPr lang="en-GB" dirty="0"/>
              <a:t>Avoid the divisive Israel / Palestine issue</a:t>
            </a:r>
          </a:p>
          <a:p>
            <a:pPr lvl="1"/>
            <a:r>
              <a:rPr lang="en-GB" dirty="0"/>
              <a:t>“not in Greater Manchester”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428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389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357" y="3468620"/>
            <a:ext cx="6660740" cy="1362456"/>
          </a:xfrm>
        </p:spPr>
        <p:txBody>
          <a:bodyPr/>
          <a:lstStyle/>
          <a:p>
            <a:r>
              <a:rPr lang="en-GB" dirty="0"/>
              <a:t>What it has done for the speaker:</a:t>
            </a:r>
            <a:br>
              <a:rPr lang="en-GB" dirty="0"/>
            </a:br>
            <a:r>
              <a:rPr lang="en-GB" dirty="0"/>
              <a:t>- goals</a:t>
            </a:r>
            <a:br>
              <a:rPr lang="en-GB" dirty="0"/>
            </a:br>
            <a:r>
              <a:rPr lang="en-GB" dirty="0"/>
              <a:t>- by products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3432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7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C0AA-7F6D-482A-B32A-C1E4E52F8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343AE-C3B5-476C-A87D-A1821414E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 life story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/>
              <a:t>God has been incredibly generous to me</a:t>
            </a:r>
          </a:p>
          <a:p>
            <a:r>
              <a:rPr lang="en-GB" dirty="0"/>
              <a:t>Gratitude </a:t>
            </a:r>
            <a:r>
              <a:rPr lang="en-GB" dirty="0">
                <a:sym typeface="Wingdings" panose="05000000000000000000" pitchFamily="2" charset="2"/>
              </a:rPr>
              <a:t> Helping others in Manchester, UK and the world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1-1 Mentoring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Running or supporting organisations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Writing, speaking in person, media</a:t>
            </a:r>
          </a:p>
          <a:p>
            <a:r>
              <a:rPr lang="en-GB" dirty="0">
                <a:sym typeface="Wingdings" panose="05000000000000000000" pitchFamily="2" charset="2"/>
              </a:rPr>
              <a:t>Bringing Greater Manchester Muslims &amp; Jews together is part of that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00708D-F341-4DEA-B460-B922061C6746}"/>
              </a:ext>
            </a:extLst>
          </p:cNvPr>
          <p:cNvSpPr txBox="1"/>
          <p:nvPr/>
        </p:nvSpPr>
        <p:spPr>
          <a:xfrm>
            <a:off x="983432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29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99CF-6C80-4877-BEA3-30A34D1E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By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5E286-7113-4E34-8829-5F27D441A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Gained friends in Manchester, both Jews and Muslims</a:t>
            </a:r>
          </a:p>
          <a:p>
            <a:r>
              <a:rPr lang="en-GB" dirty="0"/>
              <a:t>Got to know many national Jewish leaders</a:t>
            </a:r>
          </a:p>
          <a:p>
            <a:r>
              <a:rPr lang="en-GB" dirty="0"/>
              <a:t>Travelled in Europe with Forum (at own expense!)</a:t>
            </a:r>
          </a:p>
          <a:p>
            <a:r>
              <a:rPr lang="en-GB" dirty="0"/>
              <a:t>Learned much about Israel &amp; Palestine, been there twice (not with Forum)</a:t>
            </a:r>
          </a:p>
          <a:p>
            <a:r>
              <a:rPr lang="en-GB" dirty="0"/>
              <a:t>MBE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“Founder Member and Co-Chair, Muslim Jewish Forum of Greater Manchester. For services to Community Cohesion and Inter-faith Relations in Greater Manchester.”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C62FCC-FF06-466B-81E5-453A0849C421}"/>
              </a:ext>
            </a:extLst>
          </p:cNvPr>
          <p:cNvSpPr txBox="1"/>
          <p:nvPr/>
        </p:nvSpPr>
        <p:spPr>
          <a:xfrm>
            <a:off x="983432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279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5973-F691-42D6-844C-5D06556303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Co-Chair Cllr Heather Fletcher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49C4B9-E589-41B9-8F46-A548E0F135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Talk, recorded separately, about the 118 events that the Forum has organised since its formation in 2005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11F98-3840-4024-9608-5F2D25FF956E}"/>
              </a:ext>
            </a:extLst>
          </p:cNvPr>
          <p:cNvSpPr txBox="1"/>
          <p:nvPr/>
        </p:nvSpPr>
        <p:spPr>
          <a:xfrm>
            <a:off x="983432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9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275556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/>
              <a:t>Synopsis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91444" y="1520788"/>
            <a:ext cx="10261140" cy="3276364"/>
          </a:xfrm>
        </p:spPr>
        <p:txBody>
          <a:bodyPr>
            <a:normAutofit/>
          </a:bodyPr>
          <a:lstStyle/>
          <a:p>
            <a:r>
              <a:rPr lang="en-GB" dirty="0"/>
              <a:t>About the speaker</a:t>
            </a:r>
          </a:p>
          <a:p>
            <a:r>
              <a:rPr lang="en-GB" dirty="0"/>
              <a:t>Muslims and Jews in the UK – facts and common interests</a:t>
            </a:r>
          </a:p>
          <a:p>
            <a:r>
              <a:rPr lang="en-GB" dirty="0"/>
              <a:t>The Muslim Jewish Forum of Greater Manchester</a:t>
            </a:r>
          </a:p>
          <a:p>
            <a:pPr lvl="1"/>
            <a:r>
              <a:rPr lang="en-GB" dirty="0"/>
              <a:t>Design choices</a:t>
            </a:r>
          </a:p>
          <a:p>
            <a:pPr lvl="1"/>
            <a:r>
              <a:rPr lang="en-GB" dirty="0"/>
              <a:t>Why it works</a:t>
            </a:r>
          </a:p>
          <a:p>
            <a:r>
              <a:rPr lang="en-GB" dirty="0"/>
              <a:t>What it has done for the speaker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9436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40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444" y="951022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 MBE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935760" y="1710350"/>
            <a:ext cx="7200800" cy="348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dirty="0"/>
              <a:t>Mohammed Amin has lived in Manchester since the age of 2. He graduated in mathematics from Cambridge University and before retirement was a tax partner in PricewaterhouseCoopers.</a:t>
            </a:r>
          </a:p>
          <a:p>
            <a:pPr defTabSz="695325"/>
            <a:endParaRPr lang="en-GB" dirty="0"/>
          </a:p>
          <a:p>
            <a:pPr defTabSz="695325"/>
            <a:r>
              <a:rPr lang="en-GB" dirty="0"/>
              <a:t>Amongst other things, he:</a:t>
            </a:r>
          </a:p>
          <a:p>
            <a:pPr defTabSz="695325"/>
            <a:endParaRPr lang="en-GB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Is 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Is Chairman of the Islam &amp; Liberty Network, based in Kuala Lumpur</a:t>
            </a:r>
          </a:p>
          <a:p>
            <a:pPr marL="1587" lvl="1" defTabSz="695325">
              <a:spcBef>
                <a:spcPct val="0"/>
              </a:spcBef>
            </a:pPr>
            <a:endParaRPr lang="en-GB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Was Chairman of the Conservative Muslim Forum, part of the Conservative Party 2014-2020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Was a Member of the University of Salford Council 2012-2014</a:t>
            </a:r>
          </a:p>
          <a:p>
            <a:pPr marL="1587" lvl="1" defTabSz="695325">
              <a:spcBef>
                <a:spcPct val="0"/>
              </a:spcBef>
            </a:pPr>
            <a:endParaRPr lang="en-GB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35760" y="5686915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www.mohammedamin.com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95054" y="601008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682872"/>
            <a:ext cx="2438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436" y="2636912"/>
            <a:ext cx="10153128" cy="1362456"/>
          </a:xfrm>
        </p:spPr>
        <p:txBody>
          <a:bodyPr/>
          <a:lstStyle/>
          <a:p>
            <a:r>
              <a:rPr lang="en-GB" dirty="0"/>
              <a:t>Muslims and Jews in the UK:  facts and common interests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9436" y="60572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45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274723"/>
              </p:ext>
            </p:extLst>
          </p:nvPr>
        </p:nvGraphicFramePr>
        <p:xfrm>
          <a:off x="1055688" y="1966915"/>
          <a:ext cx="10080624" cy="380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208">
                  <a:extLst>
                    <a:ext uri="{9D8B030D-6E8A-4147-A177-3AD203B41FA5}">
                      <a16:colId xmlns:a16="http://schemas.microsoft.com/office/drawing/2014/main" val="87164237"/>
                    </a:ext>
                  </a:extLst>
                </a:gridCol>
                <a:gridCol w="3480304">
                  <a:extLst>
                    <a:ext uri="{9D8B030D-6E8A-4147-A177-3AD203B41FA5}">
                      <a16:colId xmlns:a16="http://schemas.microsoft.com/office/drawing/2014/main" val="3527650655"/>
                    </a:ext>
                  </a:extLst>
                </a:gridCol>
                <a:gridCol w="3240112">
                  <a:extLst>
                    <a:ext uri="{9D8B030D-6E8A-4147-A177-3AD203B41FA5}">
                      <a16:colId xmlns:a16="http://schemas.microsoft.com/office/drawing/2014/main" val="3119208369"/>
                    </a:ext>
                  </a:extLst>
                </a:gridCol>
              </a:tblGrid>
              <a:tr h="5431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Jews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Muslims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050935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Census 2011 England</a:t>
                      </a:r>
                      <a:r>
                        <a:rPr lang="en-GB" baseline="0" dirty="0"/>
                        <a:t> &amp; Wales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263,000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2,700,000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30602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Main period of immigration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1880 - 1920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1960 - 2016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231124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Conversions 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Significant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584185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Parliamentary representation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Proportionately</a:t>
                      </a:r>
                      <a:r>
                        <a:rPr lang="en-GB" baseline="0" dirty="0"/>
                        <a:t> high. Static?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Proportionately</a:t>
                      </a:r>
                      <a:r>
                        <a:rPr lang="en-GB" baseline="0" dirty="0"/>
                        <a:t> low. Growing.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90537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Average educational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Low. Rising.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772000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Ethnic diversity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Very</a:t>
                      </a:r>
                      <a:r>
                        <a:rPr lang="en-GB" baseline="0" dirty="0"/>
                        <a:t> high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88222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9436" y="60572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8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109" y="764704"/>
            <a:ext cx="10081120" cy="814989"/>
          </a:xfrm>
        </p:spPr>
        <p:txBody>
          <a:bodyPr/>
          <a:lstStyle/>
          <a:p>
            <a:r>
              <a:rPr lang="en-GB" dirty="0"/>
              <a:t>Demographic profiles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10100"/>
              </p:ext>
            </p:extLst>
          </p:nvPr>
        </p:nvGraphicFramePr>
        <p:xfrm>
          <a:off x="1045604" y="1700808"/>
          <a:ext cx="10080625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19436" y="60572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68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444" y="692696"/>
            <a:ext cx="10972800" cy="1143000"/>
          </a:xfrm>
        </p:spPr>
        <p:txBody>
          <a:bodyPr/>
          <a:lstStyle/>
          <a:p>
            <a:r>
              <a:rPr lang="en-GB" dirty="0"/>
              <a:t>Common interests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444" y="1988840"/>
            <a:ext cx="10045116" cy="383378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right to hold religious beliefs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right to manifest religious practices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retention of religious humane methods of animal slaughter for food in the United Kingdom and Europe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right for young people to be educated in faith schools and to have their religion respected in mainstream schools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9436" y="60572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537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444" y="728700"/>
            <a:ext cx="10972800" cy="1143000"/>
          </a:xfrm>
        </p:spPr>
        <p:txBody>
          <a:bodyPr/>
          <a:lstStyle/>
          <a:p>
            <a:r>
              <a:rPr lang="en-GB" dirty="0"/>
              <a:t>Common interests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444" y="2024844"/>
            <a:ext cx="10045116" cy="29163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GB" sz="3000" dirty="0"/>
              <a:t>The retention of male circumcision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3000" dirty="0"/>
              <a:t>The right to have religious observances respected by public bodies and the wider community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3000" dirty="0"/>
              <a:t>The provision of acceptable methods of post mortem examinations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1444" y="4909646"/>
            <a:ext cx="10549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Reproduced from Muslim Jewish Forum declaration of principles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9436" y="60572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0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072" y="2747772"/>
            <a:ext cx="6660740" cy="1362456"/>
          </a:xfrm>
        </p:spPr>
        <p:txBody>
          <a:bodyPr/>
          <a:lstStyle/>
          <a:p>
            <a:r>
              <a:rPr lang="en-GB" dirty="0"/>
              <a:t>Design choices </a:t>
            </a:r>
            <a:br>
              <a:rPr lang="en-GB" dirty="0"/>
            </a:br>
            <a:r>
              <a:rPr lang="en-GB" dirty="0"/>
              <a:t>+ Why it works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3432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4235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686</Words>
  <Application>Microsoft Office PowerPoint</Application>
  <PresentationFormat>Widescreen</PresentationFormat>
  <Paragraphs>122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 2</vt:lpstr>
      <vt:lpstr>Flow</vt:lpstr>
      <vt:lpstr>The Muslim Jewish Forum of Greater Manchester</vt:lpstr>
      <vt:lpstr>Synopsis</vt:lpstr>
      <vt:lpstr>Mohammed Amin MBE</vt:lpstr>
      <vt:lpstr>Muslims and Jews in the UK:  facts and common interests</vt:lpstr>
      <vt:lpstr>Facts</vt:lpstr>
      <vt:lpstr>Demographic profiles</vt:lpstr>
      <vt:lpstr>Common interests (1)</vt:lpstr>
      <vt:lpstr>Common interests (2)</vt:lpstr>
      <vt:lpstr>Design choices  + Why it works</vt:lpstr>
      <vt:lpstr>Design choices</vt:lpstr>
      <vt:lpstr>Membership</vt:lpstr>
      <vt:lpstr>Purpose – domestic mission</vt:lpstr>
      <vt:lpstr>Why it works</vt:lpstr>
      <vt:lpstr>What it has done for the speaker: - goals - by products</vt:lpstr>
      <vt:lpstr>Goals</vt:lpstr>
      <vt:lpstr>By products</vt:lpstr>
      <vt:lpstr>Co-Chair Cllr Heather Fletcher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156</cp:revision>
  <cp:lastPrinted>2020-03-10T20:16:29Z</cp:lastPrinted>
  <dcterms:created xsi:type="dcterms:W3CDTF">2013-01-29T13:10:06Z</dcterms:created>
  <dcterms:modified xsi:type="dcterms:W3CDTF">2020-03-14T14:29:54Z</dcterms:modified>
</cp:coreProperties>
</file>