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358" r:id="rId3"/>
    <p:sldId id="359" r:id="rId4"/>
    <p:sldId id="278" r:id="rId5"/>
    <p:sldId id="360" r:id="rId6"/>
    <p:sldId id="361" r:id="rId7"/>
    <p:sldId id="351" r:id="rId8"/>
    <p:sldId id="334" r:id="rId9"/>
    <p:sldId id="357" r:id="rId10"/>
    <p:sldId id="335" r:id="rId11"/>
    <p:sldId id="339" r:id="rId12"/>
    <p:sldId id="337" r:id="rId13"/>
    <p:sldId id="338" r:id="rId14"/>
    <p:sldId id="362" r:id="rId15"/>
    <p:sldId id="340" r:id="rId16"/>
    <p:sldId id="363" r:id="rId17"/>
    <p:sldId id="341" r:id="rId18"/>
    <p:sldId id="342" r:id="rId19"/>
    <p:sldId id="343" r:id="rId20"/>
    <p:sldId id="344" r:id="rId21"/>
    <p:sldId id="345" r:id="rId22"/>
    <p:sldId id="367" r:id="rId23"/>
    <p:sldId id="348" r:id="rId24"/>
    <p:sldId id="364" r:id="rId25"/>
    <p:sldId id="365" r:id="rId26"/>
    <p:sldId id="366" r:id="rId27"/>
    <p:sldId id="289" r:id="rId28"/>
  </p:sldIdLst>
  <p:sldSz cx="12192000" cy="6858000"/>
  <p:notesSz cx="67691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16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25" autoAdjust="0"/>
    <p:restoredTop sz="86410" autoAdjust="0"/>
  </p:normalViewPr>
  <p:slideViewPr>
    <p:cSldViewPr>
      <p:cViewPr varScale="1">
        <p:scale>
          <a:sx n="87" d="100"/>
          <a:sy n="87" d="100"/>
        </p:scale>
        <p:origin x="102" y="204"/>
      </p:cViewPr>
      <p:guideLst>
        <p:guide orient="horz" pos="2183"/>
        <p:guide pos="1632"/>
      </p:guideLst>
    </p:cSldViewPr>
  </p:slideViewPr>
  <p:outlineViewPr>
    <p:cViewPr>
      <p:scale>
        <a:sx n="33" d="100"/>
        <a:sy n="33" d="100"/>
      </p:scale>
      <p:origin x="0" y="-8316"/>
    </p:cViewPr>
  </p:outlineViewPr>
  <p:notesTextViewPr>
    <p:cViewPr>
      <p:scale>
        <a:sx n="1" d="1"/>
        <a:sy n="1" d="1"/>
      </p:scale>
      <p:origin x="0" y="0"/>
    </p:cViewPr>
  </p:notesTextViewPr>
  <p:sorterViewPr>
    <p:cViewPr>
      <p:scale>
        <a:sx n="130" d="100"/>
        <a:sy n="130" d="100"/>
      </p:scale>
      <p:origin x="0" y="-372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3277" cy="49702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34257" y="0"/>
            <a:ext cx="2933277" cy="497021"/>
          </a:xfrm>
          <a:prstGeom prst="rect">
            <a:avLst/>
          </a:prstGeom>
        </p:spPr>
        <p:txBody>
          <a:bodyPr vert="horz" lIns="91440" tIns="45720" rIns="91440" bIns="45720" rtlCol="0"/>
          <a:lstStyle>
            <a:lvl1pPr algn="r">
              <a:defRPr sz="1200"/>
            </a:lvl1pPr>
          </a:lstStyle>
          <a:p>
            <a:fld id="{F68F36D0-D698-455C-AA50-924427002D4D}" type="datetimeFigureOut">
              <a:rPr lang="en-GB" smtClean="0"/>
              <a:t>27/11/2019</a:t>
            </a:fld>
            <a:endParaRPr lang="en-GB"/>
          </a:p>
        </p:txBody>
      </p:sp>
      <p:sp>
        <p:nvSpPr>
          <p:cNvPr id="4" name="Footer Placeholder 3"/>
          <p:cNvSpPr>
            <a:spLocks noGrp="1"/>
          </p:cNvSpPr>
          <p:nvPr>
            <p:ph type="ftr" sz="quarter" idx="2"/>
          </p:nvPr>
        </p:nvSpPr>
        <p:spPr>
          <a:xfrm>
            <a:off x="0" y="9408982"/>
            <a:ext cx="2933277" cy="49702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34257" y="9408982"/>
            <a:ext cx="2933277" cy="497020"/>
          </a:xfrm>
          <a:prstGeom prst="rect">
            <a:avLst/>
          </a:prstGeom>
        </p:spPr>
        <p:txBody>
          <a:bodyPr vert="horz" lIns="91440" tIns="45720" rIns="91440" bIns="45720" rtlCol="0" anchor="b"/>
          <a:lstStyle>
            <a:lvl1pPr algn="r">
              <a:defRPr sz="1200"/>
            </a:lvl1pPr>
          </a:lstStyle>
          <a:p>
            <a:fld id="{006ADC93-DAB0-4B2E-BB32-E504B07D85BA}" type="slidenum">
              <a:rPr lang="en-GB" smtClean="0"/>
              <a:t>‹#›</a:t>
            </a:fld>
            <a:endParaRPr lang="en-GB"/>
          </a:p>
        </p:txBody>
      </p:sp>
    </p:spTree>
    <p:extLst>
      <p:ext uri="{BB962C8B-B14F-4D97-AF65-F5344CB8AC3E}">
        <p14:creationId xmlns:p14="http://schemas.microsoft.com/office/powerpoint/2010/main" val="2737759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3277" cy="4953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34257" y="0"/>
            <a:ext cx="2933277" cy="495300"/>
          </a:xfrm>
          <a:prstGeom prst="rect">
            <a:avLst/>
          </a:prstGeom>
        </p:spPr>
        <p:txBody>
          <a:bodyPr vert="horz" lIns="91440" tIns="45720" rIns="91440" bIns="45720" rtlCol="0"/>
          <a:lstStyle>
            <a:lvl1pPr algn="r">
              <a:defRPr sz="1200"/>
            </a:lvl1pPr>
          </a:lstStyle>
          <a:p>
            <a:fld id="{6A5C5267-5C11-4C45-BAE5-CCB596448AE1}" type="datetimeFigureOut">
              <a:rPr lang="en-GB" smtClean="0"/>
              <a:t>27/11/2019</a:t>
            </a:fld>
            <a:endParaRPr lang="en-GB" dirty="0"/>
          </a:p>
        </p:txBody>
      </p:sp>
      <p:sp>
        <p:nvSpPr>
          <p:cNvPr id="4" name="Slide Image Placeholder 3"/>
          <p:cNvSpPr>
            <a:spLocks noGrp="1" noRot="1" noChangeAspect="1"/>
          </p:cNvSpPr>
          <p:nvPr>
            <p:ph type="sldImg" idx="2"/>
          </p:nvPr>
        </p:nvSpPr>
        <p:spPr>
          <a:xfrm>
            <a:off x="82550" y="742950"/>
            <a:ext cx="6604000" cy="37147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6911" y="4705350"/>
            <a:ext cx="5415280" cy="4457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08980"/>
            <a:ext cx="2933277" cy="4953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34257" y="9408980"/>
            <a:ext cx="2933277" cy="495300"/>
          </a:xfrm>
          <a:prstGeom prst="rect">
            <a:avLst/>
          </a:prstGeom>
        </p:spPr>
        <p:txBody>
          <a:bodyPr vert="horz" lIns="91440" tIns="45720" rIns="91440" bIns="45720" rtlCol="0" anchor="b"/>
          <a:lstStyle>
            <a:lvl1pPr algn="r">
              <a:defRPr sz="1200"/>
            </a:lvl1pPr>
          </a:lstStyle>
          <a:p>
            <a:fld id="{18442EB0-A846-45C6-8FD9-7B3FFC696389}" type="slidenum">
              <a:rPr lang="en-GB" smtClean="0"/>
              <a:t>‹#›</a:t>
            </a:fld>
            <a:endParaRPr lang="en-GB" dirty="0"/>
          </a:p>
        </p:txBody>
      </p:sp>
    </p:spTree>
    <p:extLst>
      <p:ext uri="{BB962C8B-B14F-4D97-AF65-F5344CB8AC3E}">
        <p14:creationId xmlns:p14="http://schemas.microsoft.com/office/powerpoint/2010/main" val="962753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1</a:t>
            </a:fld>
            <a:endParaRPr lang="en-GB" dirty="0"/>
          </a:p>
        </p:txBody>
      </p:sp>
    </p:spTree>
    <p:extLst>
      <p:ext uri="{BB962C8B-B14F-4D97-AF65-F5344CB8AC3E}">
        <p14:creationId xmlns:p14="http://schemas.microsoft.com/office/powerpoint/2010/main" val="4221508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442EB0-A846-45C6-8FD9-7B3FFC696389}" type="slidenum">
              <a:rPr lang="en-GB" smtClean="0"/>
              <a:t>16</a:t>
            </a:fld>
            <a:endParaRPr lang="en-GB" dirty="0"/>
          </a:p>
        </p:txBody>
      </p:sp>
    </p:spTree>
    <p:extLst>
      <p:ext uri="{BB962C8B-B14F-4D97-AF65-F5344CB8AC3E}">
        <p14:creationId xmlns:p14="http://schemas.microsoft.com/office/powerpoint/2010/main" val="2844185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742950"/>
            <a:ext cx="6604000" cy="3714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27</a:t>
            </a:fld>
            <a:endParaRPr lang="en-GB" dirty="0"/>
          </a:p>
        </p:txBody>
      </p:sp>
    </p:spTree>
    <p:extLst>
      <p:ext uri="{BB962C8B-B14F-4D97-AF65-F5344CB8AC3E}">
        <p14:creationId xmlns:p14="http://schemas.microsoft.com/office/powerpoint/2010/main" val="1854968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442EB0-A846-45C6-8FD9-7B3FFC696389}" type="slidenum">
              <a:rPr lang="en-GB" smtClean="0"/>
              <a:t>3</a:t>
            </a:fld>
            <a:endParaRPr lang="en-GB" dirty="0"/>
          </a:p>
        </p:txBody>
      </p:sp>
    </p:spTree>
    <p:extLst>
      <p:ext uri="{BB962C8B-B14F-4D97-AF65-F5344CB8AC3E}">
        <p14:creationId xmlns:p14="http://schemas.microsoft.com/office/powerpoint/2010/main" val="23324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dt" sz="quarter" idx="1"/>
          </p:nvPr>
        </p:nvSpPr>
        <p:spPr>
          <a:noFill/>
        </p:spPr>
        <p:txBody>
          <a:bodyPr/>
          <a:lstStyle/>
          <a:p>
            <a:r>
              <a:rPr lang="en-GB" dirty="0"/>
              <a:t>Date</a:t>
            </a:r>
          </a:p>
        </p:txBody>
      </p:sp>
      <p:sp>
        <p:nvSpPr>
          <p:cNvPr id="80899" name="Rectangle 7"/>
          <p:cNvSpPr>
            <a:spLocks noGrp="1" noChangeArrowheads="1"/>
          </p:cNvSpPr>
          <p:nvPr>
            <p:ph type="sldNum" sz="quarter" idx="5"/>
          </p:nvPr>
        </p:nvSpPr>
        <p:spPr>
          <a:noFill/>
        </p:spPr>
        <p:txBody>
          <a:bodyPr/>
          <a:lstStyle/>
          <a:p>
            <a:fld id="{96BA0FF7-33CA-4C78-8D32-DDB614B1B5FF}" type="slidenum">
              <a:rPr lang="en-GB" smtClean="0"/>
              <a:pPr/>
              <a:t>4</a:t>
            </a:fld>
            <a:endParaRPr lang="en-GB" dirty="0"/>
          </a:p>
        </p:txBody>
      </p:sp>
      <p:sp>
        <p:nvSpPr>
          <p:cNvPr id="80900" name="Rectangle 2"/>
          <p:cNvSpPr>
            <a:spLocks noGrp="1" noRot="1" noChangeAspect="1" noChangeArrowheads="1" noTextEdit="1"/>
          </p:cNvSpPr>
          <p:nvPr>
            <p:ph type="sldImg"/>
          </p:nvPr>
        </p:nvSpPr>
        <p:spPr>
          <a:xfrm>
            <a:off x="87313" y="742950"/>
            <a:ext cx="6605587" cy="3716338"/>
          </a:xfrm>
          <a:ln/>
        </p:spPr>
      </p:sp>
      <p:sp>
        <p:nvSpPr>
          <p:cNvPr id="80901" name="Rectangle 3"/>
          <p:cNvSpPr>
            <a:spLocks noGrp="1" noChangeArrowheads="1"/>
          </p:cNvSpPr>
          <p:nvPr>
            <p:ph type="body" idx="1"/>
          </p:nvPr>
        </p:nvSpPr>
        <p:spPr>
          <a:xfrm>
            <a:off x="678478" y="4705350"/>
            <a:ext cx="5412147" cy="4457700"/>
          </a:xfrm>
          <a:noFill/>
          <a:ln/>
        </p:spPr>
        <p:txBody>
          <a:bodyPr/>
          <a:lstStyle/>
          <a:p>
            <a:pPr eaLnBrk="1" hangingPunct="1"/>
            <a:endParaRPr lang="en-US" dirty="0"/>
          </a:p>
        </p:txBody>
      </p:sp>
    </p:spTree>
    <p:extLst>
      <p:ext uri="{BB962C8B-B14F-4D97-AF65-F5344CB8AC3E}">
        <p14:creationId xmlns:p14="http://schemas.microsoft.com/office/powerpoint/2010/main" val="8960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442EB0-A846-45C6-8FD9-7B3FFC696389}" type="slidenum">
              <a:rPr lang="en-GB" smtClean="0"/>
              <a:t>5</a:t>
            </a:fld>
            <a:endParaRPr lang="en-GB" dirty="0"/>
          </a:p>
        </p:txBody>
      </p:sp>
    </p:spTree>
    <p:extLst>
      <p:ext uri="{BB962C8B-B14F-4D97-AF65-F5344CB8AC3E}">
        <p14:creationId xmlns:p14="http://schemas.microsoft.com/office/powerpoint/2010/main" val="3890435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442EB0-A846-45C6-8FD9-7B3FFC696389}" type="slidenum">
              <a:rPr lang="en-GB" smtClean="0"/>
              <a:t>7</a:t>
            </a:fld>
            <a:endParaRPr lang="en-GB" dirty="0"/>
          </a:p>
        </p:txBody>
      </p:sp>
    </p:spTree>
    <p:extLst>
      <p:ext uri="{BB962C8B-B14F-4D97-AF65-F5344CB8AC3E}">
        <p14:creationId xmlns:p14="http://schemas.microsoft.com/office/powerpoint/2010/main" val="1192372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AD3E38BF-FD44-4F49-AA3C-DCA86CEBE2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60E159F6-C32F-4D43-941B-175CBCC2F9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40964" name="Slide Number Placeholder 3">
            <a:extLst>
              <a:ext uri="{FF2B5EF4-FFF2-40B4-BE49-F238E27FC236}">
                <a16:creationId xmlns:a16="http://schemas.microsoft.com/office/drawing/2014/main" id="{D14EBA76-F914-4411-8BE5-13F66E3865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FB3D2486-9D6F-4E50-B51A-BBD60D5D715C}" type="slidenum">
              <a:rPr lang="en-GB" altLang="en-US">
                <a:latin typeface="Calibri" panose="020F0502020204030204" pitchFamily="34" charset="0"/>
              </a:rPr>
              <a:pPr/>
              <a:t>12</a:t>
            </a:fld>
            <a:endParaRPr lang="en-GB" altLang="en-US">
              <a:latin typeface="Calibri" panose="020F0502020204030204" pitchFamily="34" charset="0"/>
            </a:endParaRPr>
          </a:p>
        </p:txBody>
      </p:sp>
    </p:spTree>
    <p:extLst>
      <p:ext uri="{BB962C8B-B14F-4D97-AF65-F5344CB8AC3E}">
        <p14:creationId xmlns:p14="http://schemas.microsoft.com/office/powerpoint/2010/main" val="1103160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887AAD8-F1E4-4C20-BA48-F18DDAB95E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67AE9650-79F0-4C17-8B41-9CA4BFA77F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41988" name="Slide Number Placeholder 3">
            <a:extLst>
              <a:ext uri="{FF2B5EF4-FFF2-40B4-BE49-F238E27FC236}">
                <a16:creationId xmlns:a16="http://schemas.microsoft.com/office/drawing/2014/main" id="{F5CB69D8-695C-451F-8631-B7565DEE21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6D5D3534-0559-40FD-A55E-73A7A3C5EE8F}" type="slidenum">
              <a:rPr lang="en-GB" altLang="en-US">
                <a:latin typeface="Calibri" panose="020F0502020204030204" pitchFamily="34" charset="0"/>
              </a:rPr>
              <a:pPr/>
              <a:t>13</a:t>
            </a:fld>
            <a:endParaRPr lang="en-GB" altLang="en-US">
              <a:latin typeface="Calibri" panose="020F0502020204030204" pitchFamily="34" charset="0"/>
            </a:endParaRPr>
          </a:p>
        </p:txBody>
      </p:sp>
    </p:spTree>
    <p:extLst>
      <p:ext uri="{BB962C8B-B14F-4D97-AF65-F5344CB8AC3E}">
        <p14:creationId xmlns:p14="http://schemas.microsoft.com/office/powerpoint/2010/main" val="1758431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442EB0-A846-45C6-8FD9-7B3FFC696389}" type="slidenum">
              <a:rPr lang="en-GB" smtClean="0"/>
              <a:t>14</a:t>
            </a:fld>
            <a:endParaRPr lang="en-GB" dirty="0"/>
          </a:p>
        </p:txBody>
      </p:sp>
    </p:spTree>
    <p:extLst>
      <p:ext uri="{BB962C8B-B14F-4D97-AF65-F5344CB8AC3E}">
        <p14:creationId xmlns:p14="http://schemas.microsoft.com/office/powerpoint/2010/main" val="2484772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15</a:t>
            </a:fld>
            <a:endParaRPr lang="en-GB" dirty="0"/>
          </a:p>
        </p:txBody>
      </p:sp>
    </p:spTree>
    <p:extLst>
      <p:ext uri="{BB962C8B-B14F-4D97-AF65-F5344CB8AC3E}">
        <p14:creationId xmlns:p14="http://schemas.microsoft.com/office/powerpoint/2010/main" val="4138377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132973C-BC0E-499B-8DDE-2AA734AC9C48}" type="datetimeFigureOut">
              <a:rPr lang="en-GB" smtClean="0"/>
              <a:t>27/11/2019</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1762EF06-CAC3-4510-96AD-091B6CC62CFB}"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32973C-BC0E-499B-8DDE-2AA734AC9C48}" type="datetimeFigureOut">
              <a:rPr lang="en-GB" smtClean="0"/>
              <a:t>27/11/2019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32973C-BC0E-499B-8DDE-2AA734AC9C48}" type="datetimeFigureOut">
              <a:rPr lang="en-GB" smtClean="0"/>
              <a:t>27/11/2019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32973C-BC0E-499B-8DDE-2AA734AC9C48}" type="datetimeFigureOut">
              <a:rPr lang="en-GB" smtClean="0"/>
              <a:t>27/11/2019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132973C-BC0E-499B-8DDE-2AA734AC9C48}" type="datetimeFigureOut">
              <a:rPr lang="en-GB" smtClean="0"/>
              <a:t>27/11/2019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62EF06-CAC3-4510-96AD-091B6CC62CFB}"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32973C-BC0E-499B-8DDE-2AA734AC9C48}" type="datetimeFigureOut">
              <a:rPr lang="en-GB" smtClean="0"/>
              <a:t>27/11/2019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132973C-BC0E-499B-8DDE-2AA734AC9C48}" type="datetimeFigureOut">
              <a:rPr lang="en-GB" smtClean="0"/>
              <a:t>27/11/2019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132973C-BC0E-499B-8DDE-2AA734AC9C48}" type="datetimeFigureOut">
              <a:rPr lang="en-GB" smtClean="0"/>
              <a:t>27/11/2019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2973C-BC0E-499B-8DDE-2AA734AC9C48}" type="datetimeFigureOut">
              <a:rPr lang="en-GB" smtClean="0"/>
              <a:t>27/11/2019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32973C-BC0E-499B-8DDE-2AA734AC9C48}" type="datetimeFigureOut">
              <a:rPr lang="en-GB" smtClean="0"/>
              <a:t>27/11/2019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132973C-BC0E-499B-8DDE-2AA734AC9C48}" type="datetimeFigureOut">
              <a:rPr lang="en-GB" smtClean="0"/>
              <a:t>27/11/2019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10769600" y="6356351"/>
            <a:ext cx="812800" cy="365125"/>
          </a:xfrm>
        </p:spPr>
        <p:txBody>
          <a:bodyPr/>
          <a:lstStyle/>
          <a:p>
            <a:fld id="{1762EF06-CAC3-4510-96AD-091B6CC62CFB}" type="slidenum">
              <a:rPr lang="en-GB" smtClean="0"/>
              <a:t>‹#›</a:t>
            </a:fld>
            <a:endParaRPr lang="en-GB"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32973C-BC0E-499B-8DDE-2AA734AC9C48}" type="datetimeFigureOut">
              <a:rPr lang="en-GB" smtClean="0"/>
              <a:t>27/11/2019</a:t>
            </a:fld>
            <a:endParaRPr lang="en-GB"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62EF06-CAC3-4510-96AD-091B6CC62CFB}" type="slidenum">
              <a:rPr lang="en-GB" smtClean="0"/>
              <a:t>‹#›</a:t>
            </a:fld>
            <a:endParaRPr lang="en-GB"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5799" y="1917489"/>
            <a:ext cx="10004757" cy="1871551"/>
          </a:xfrm>
        </p:spPr>
        <p:txBody>
          <a:bodyPr>
            <a:noAutofit/>
          </a:bodyPr>
          <a:lstStyle/>
          <a:p>
            <a:pPr algn="l"/>
            <a:r>
              <a:rPr lang="en-GB" sz="6000" dirty="0">
                <a:effectLst/>
              </a:rPr>
              <a:t>The relationship between Christianity and Islam</a:t>
            </a:r>
          </a:p>
        </p:txBody>
      </p:sp>
      <p:sp>
        <p:nvSpPr>
          <p:cNvPr id="3" name="Subtitle 2"/>
          <p:cNvSpPr>
            <a:spLocks noGrp="1"/>
          </p:cNvSpPr>
          <p:nvPr>
            <p:ph type="subTitle" idx="1"/>
          </p:nvPr>
        </p:nvSpPr>
        <p:spPr>
          <a:xfrm>
            <a:off x="1091444" y="4797152"/>
            <a:ext cx="9793088" cy="1080120"/>
          </a:xfrm>
        </p:spPr>
        <p:txBody>
          <a:bodyPr>
            <a:noAutofit/>
          </a:bodyPr>
          <a:lstStyle/>
          <a:p>
            <a:pPr algn="l"/>
            <a:r>
              <a:rPr lang="en-GB" sz="2800" dirty="0">
                <a:latin typeface="Arial" pitchFamily="34" charset="0"/>
                <a:cs typeface="Arial" pitchFamily="34" charset="0"/>
              </a:rPr>
              <a:t>Mohammed Amin </a:t>
            </a:r>
            <a:r>
              <a:rPr lang="it-IT" sz="2000" dirty="0">
                <a:latin typeface="Arial" pitchFamily="34" charset="0"/>
                <a:cs typeface="Arial" pitchFamily="34" charset="0"/>
              </a:rPr>
              <a:t>MBE FRSA MA FCA AMCT CTA(Fellow)</a:t>
            </a:r>
            <a:endParaRPr lang="en-GB" sz="2000" dirty="0">
              <a:latin typeface="Arial" pitchFamily="34" charset="0"/>
              <a:cs typeface="Arial" pitchFamily="34" charset="0"/>
            </a:endParaRPr>
          </a:p>
          <a:p>
            <a:pPr algn="l"/>
            <a:r>
              <a:rPr lang="en-GB" sz="2800" dirty="0">
                <a:latin typeface="Arial" pitchFamily="34" charset="0"/>
                <a:cs typeface="Arial" pitchFamily="34" charset="0"/>
              </a:rPr>
              <a:t>29 November 2019</a:t>
            </a:r>
          </a:p>
        </p:txBody>
      </p:sp>
      <p:sp>
        <p:nvSpPr>
          <p:cNvPr id="4" name="Subtitle 2"/>
          <p:cNvSpPr txBox="1">
            <a:spLocks/>
          </p:cNvSpPr>
          <p:nvPr/>
        </p:nvSpPr>
        <p:spPr>
          <a:xfrm>
            <a:off x="1091444" y="764704"/>
            <a:ext cx="10009112" cy="635496"/>
          </a:xfrm>
          <a:prstGeom prst="rect">
            <a:avLst/>
          </a:prstGeom>
        </p:spPr>
        <p:txBody>
          <a:bodyPr vert="horz" lIns="0" rIns="18288">
            <a:no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r>
              <a:rPr lang="en-GB" sz="3600" dirty="0">
                <a:latin typeface="Arial" pitchFamily="34" charset="0"/>
                <a:cs typeface="Arial" pitchFamily="34" charset="0"/>
              </a:rPr>
              <a:t>The Co-operative Academy of Stoke-on-Trent</a:t>
            </a:r>
            <a:endParaRPr lang="en-GB" sz="3600" dirty="0"/>
          </a:p>
        </p:txBody>
      </p:sp>
    </p:spTree>
    <p:extLst>
      <p:ext uri="{BB962C8B-B14F-4D97-AF65-F5344CB8AC3E}">
        <p14:creationId xmlns:p14="http://schemas.microsoft.com/office/powerpoint/2010/main" val="2443513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C4654-2939-4FA9-A1AE-7ED2773BCA32}"/>
              </a:ext>
            </a:extLst>
          </p:cNvPr>
          <p:cNvSpPr>
            <a:spLocks noGrp="1"/>
          </p:cNvSpPr>
          <p:nvPr>
            <p:ph type="title"/>
          </p:nvPr>
        </p:nvSpPr>
        <p:spPr>
          <a:xfrm>
            <a:off x="983432" y="778380"/>
            <a:ext cx="11074400" cy="1143000"/>
          </a:xfrm>
        </p:spPr>
        <p:txBody>
          <a:bodyPr>
            <a:normAutofit/>
          </a:bodyPr>
          <a:lstStyle/>
          <a:p>
            <a:r>
              <a:rPr lang="en-GB" dirty="0"/>
              <a:t>Triangulating the Abrahamic faiths</a:t>
            </a:r>
          </a:p>
        </p:txBody>
      </p:sp>
      <p:sp>
        <p:nvSpPr>
          <p:cNvPr id="3" name="Freeform 7">
            <a:extLst>
              <a:ext uri="{FF2B5EF4-FFF2-40B4-BE49-F238E27FC236}">
                <a16:creationId xmlns:a16="http://schemas.microsoft.com/office/drawing/2014/main" id="{0800178F-DC3A-480B-8729-940ED336ED0A}"/>
              </a:ext>
            </a:extLst>
          </p:cNvPr>
          <p:cNvSpPr/>
          <p:nvPr/>
        </p:nvSpPr>
        <p:spPr>
          <a:xfrm rot="21437645">
            <a:off x="1932549" y="2659233"/>
            <a:ext cx="5556245" cy="2368126"/>
          </a:xfrm>
          <a:custGeom>
            <a:avLst/>
            <a:gdLst>
              <a:gd name="connsiteX0" fmla="*/ 0 w 4441371"/>
              <a:gd name="connsiteY0" fmla="*/ 2446317 h 2481943"/>
              <a:gd name="connsiteX1" fmla="*/ 1508166 w 4441371"/>
              <a:gd name="connsiteY1" fmla="*/ 2481943 h 2481943"/>
              <a:gd name="connsiteX2" fmla="*/ 4441371 w 4441371"/>
              <a:gd name="connsiteY2" fmla="*/ 0 h 2481943"/>
              <a:gd name="connsiteX3" fmla="*/ 0 w 4441371"/>
              <a:gd name="connsiteY3" fmla="*/ 2446317 h 2481943"/>
            </a:gdLst>
            <a:ahLst/>
            <a:cxnLst>
              <a:cxn ang="0">
                <a:pos x="connsiteX0" y="connsiteY0"/>
              </a:cxn>
              <a:cxn ang="0">
                <a:pos x="connsiteX1" y="connsiteY1"/>
              </a:cxn>
              <a:cxn ang="0">
                <a:pos x="connsiteX2" y="connsiteY2"/>
              </a:cxn>
              <a:cxn ang="0">
                <a:pos x="connsiteX3" y="connsiteY3"/>
              </a:cxn>
            </a:cxnLst>
            <a:rect l="l" t="t" r="r" b="b"/>
            <a:pathLst>
              <a:path w="4441371" h="2481943">
                <a:moveTo>
                  <a:pt x="0" y="2446317"/>
                </a:moveTo>
                <a:lnTo>
                  <a:pt x="1508166" y="2481943"/>
                </a:lnTo>
                <a:lnTo>
                  <a:pt x="4441371" y="0"/>
                </a:lnTo>
                <a:lnTo>
                  <a:pt x="0" y="2446317"/>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 name="TextBox 8">
            <a:extLst>
              <a:ext uri="{FF2B5EF4-FFF2-40B4-BE49-F238E27FC236}">
                <a16:creationId xmlns:a16="http://schemas.microsoft.com/office/drawing/2014/main" id="{E7CBACBB-8FB3-4A3A-897C-F8383422D4FF}"/>
              </a:ext>
            </a:extLst>
          </p:cNvPr>
          <p:cNvSpPr txBox="1">
            <a:spLocks noChangeArrowheads="1"/>
          </p:cNvSpPr>
          <p:nvPr/>
        </p:nvSpPr>
        <p:spPr bwMode="auto">
          <a:xfrm>
            <a:off x="736747" y="4881264"/>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dirty="0"/>
              <a:t>Judaism</a:t>
            </a:r>
          </a:p>
        </p:txBody>
      </p:sp>
      <p:sp>
        <p:nvSpPr>
          <p:cNvPr id="5" name="TextBox 9">
            <a:extLst>
              <a:ext uri="{FF2B5EF4-FFF2-40B4-BE49-F238E27FC236}">
                <a16:creationId xmlns:a16="http://schemas.microsoft.com/office/drawing/2014/main" id="{02CE4CA3-55F4-483A-A9BC-0B65E255B178}"/>
              </a:ext>
            </a:extLst>
          </p:cNvPr>
          <p:cNvSpPr txBox="1">
            <a:spLocks noChangeArrowheads="1"/>
          </p:cNvSpPr>
          <p:nvPr/>
        </p:nvSpPr>
        <p:spPr bwMode="auto">
          <a:xfrm>
            <a:off x="4151784" y="4888438"/>
            <a:ext cx="3071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dirty="0"/>
              <a:t>Islam</a:t>
            </a:r>
          </a:p>
        </p:txBody>
      </p:sp>
      <p:sp>
        <p:nvSpPr>
          <p:cNvPr id="6" name="TextBox 10">
            <a:extLst>
              <a:ext uri="{FF2B5EF4-FFF2-40B4-BE49-F238E27FC236}">
                <a16:creationId xmlns:a16="http://schemas.microsoft.com/office/drawing/2014/main" id="{71545CDD-9A21-467A-83E3-C966646402CD}"/>
              </a:ext>
            </a:extLst>
          </p:cNvPr>
          <p:cNvSpPr txBox="1">
            <a:spLocks noChangeArrowheads="1"/>
          </p:cNvSpPr>
          <p:nvPr/>
        </p:nvSpPr>
        <p:spPr bwMode="auto">
          <a:xfrm>
            <a:off x="7464152" y="2328287"/>
            <a:ext cx="1428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dirty="0"/>
              <a:t> Christianity</a:t>
            </a:r>
          </a:p>
        </p:txBody>
      </p:sp>
      <p:sp>
        <p:nvSpPr>
          <p:cNvPr id="7" name="TextBox 6">
            <a:extLst>
              <a:ext uri="{FF2B5EF4-FFF2-40B4-BE49-F238E27FC236}">
                <a16:creationId xmlns:a16="http://schemas.microsoft.com/office/drawing/2014/main" id="{6F9643B1-CFE4-449F-B05F-AE07E04329CD}"/>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10</a:t>
            </a:fld>
            <a:endParaRPr lang="en-GB" dirty="0"/>
          </a:p>
        </p:txBody>
      </p:sp>
    </p:spTree>
    <p:extLst>
      <p:ext uri="{BB962C8B-B14F-4D97-AF65-F5344CB8AC3E}">
        <p14:creationId xmlns:p14="http://schemas.microsoft.com/office/powerpoint/2010/main" val="1777353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55611-08D8-44A2-84D9-2715F27775CB}"/>
              </a:ext>
            </a:extLst>
          </p:cNvPr>
          <p:cNvSpPr>
            <a:spLocks noGrp="1"/>
          </p:cNvSpPr>
          <p:nvPr>
            <p:ph type="title"/>
          </p:nvPr>
        </p:nvSpPr>
        <p:spPr>
          <a:xfrm>
            <a:off x="1019436" y="512676"/>
            <a:ext cx="11074400" cy="1143000"/>
          </a:xfrm>
        </p:spPr>
        <p:txBody>
          <a:bodyPr/>
          <a:lstStyle/>
          <a:p>
            <a:r>
              <a:rPr lang="en-GB" dirty="0"/>
              <a:t>Religious texts</a:t>
            </a:r>
          </a:p>
        </p:txBody>
      </p:sp>
      <p:sp>
        <p:nvSpPr>
          <p:cNvPr id="3" name="TextBox 2">
            <a:extLst>
              <a:ext uri="{FF2B5EF4-FFF2-40B4-BE49-F238E27FC236}">
                <a16:creationId xmlns:a16="http://schemas.microsoft.com/office/drawing/2014/main" id="{0BDDC937-F74D-4799-9A0C-DE9AC8C4DD46}"/>
              </a:ext>
            </a:extLst>
          </p:cNvPr>
          <p:cNvSpPr txBox="1"/>
          <p:nvPr/>
        </p:nvSpPr>
        <p:spPr>
          <a:xfrm>
            <a:off x="1091444" y="1988840"/>
            <a:ext cx="3348372" cy="646331"/>
          </a:xfrm>
          <a:prstGeom prst="rect">
            <a:avLst/>
          </a:prstGeom>
          <a:noFill/>
          <a:ln w="38100">
            <a:solidFill>
              <a:schemeClr val="accent2"/>
            </a:solidFill>
          </a:ln>
        </p:spPr>
        <p:txBody>
          <a:bodyPr wrap="square" rtlCol="0">
            <a:spAutoFit/>
          </a:bodyPr>
          <a:lstStyle/>
          <a:p>
            <a:r>
              <a:rPr lang="en-GB" sz="3600" dirty="0"/>
              <a:t>Old Testament</a:t>
            </a:r>
          </a:p>
        </p:txBody>
      </p:sp>
      <p:sp>
        <p:nvSpPr>
          <p:cNvPr id="4" name="TextBox 3">
            <a:extLst>
              <a:ext uri="{FF2B5EF4-FFF2-40B4-BE49-F238E27FC236}">
                <a16:creationId xmlns:a16="http://schemas.microsoft.com/office/drawing/2014/main" id="{DB93AC00-75F5-445E-A483-343C89B93D49}"/>
              </a:ext>
            </a:extLst>
          </p:cNvPr>
          <p:cNvSpPr txBox="1"/>
          <p:nvPr/>
        </p:nvSpPr>
        <p:spPr>
          <a:xfrm>
            <a:off x="4439816" y="1988839"/>
            <a:ext cx="3348372" cy="646331"/>
          </a:xfrm>
          <a:prstGeom prst="rect">
            <a:avLst/>
          </a:prstGeom>
          <a:noFill/>
          <a:ln w="38100">
            <a:solidFill>
              <a:srgbClr val="FF0000"/>
            </a:solidFill>
          </a:ln>
        </p:spPr>
        <p:txBody>
          <a:bodyPr wrap="square" rtlCol="0">
            <a:spAutoFit/>
          </a:bodyPr>
          <a:lstStyle/>
          <a:p>
            <a:r>
              <a:rPr lang="en-GB" sz="3600" dirty="0"/>
              <a:t>New Testament</a:t>
            </a:r>
          </a:p>
        </p:txBody>
      </p:sp>
      <p:sp>
        <p:nvSpPr>
          <p:cNvPr id="5" name="TextBox 4">
            <a:extLst>
              <a:ext uri="{FF2B5EF4-FFF2-40B4-BE49-F238E27FC236}">
                <a16:creationId xmlns:a16="http://schemas.microsoft.com/office/drawing/2014/main" id="{E12B8CD6-548A-4110-9677-33B267096047}"/>
              </a:ext>
            </a:extLst>
          </p:cNvPr>
          <p:cNvSpPr txBox="1"/>
          <p:nvPr/>
        </p:nvSpPr>
        <p:spPr>
          <a:xfrm>
            <a:off x="1082356" y="3429000"/>
            <a:ext cx="1629268" cy="646331"/>
          </a:xfrm>
          <a:prstGeom prst="rect">
            <a:avLst/>
          </a:prstGeom>
          <a:noFill/>
          <a:ln w="38100">
            <a:solidFill>
              <a:srgbClr val="00B050"/>
            </a:solidFill>
          </a:ln>
        </p:spPr>
        <p:txBody>
          <a:bodyPr wrap="square" rtlCol="0">
            <a:spAutoFit/>
          </a:bodyPr>
          <a:lstStyle/>
          <a:p>
            <a:r>
              <a:rPr lang="en-GB" sz="3600" dirty="0"/>
              <a:t>Quran</a:t>
            </a:r>
          </a:p>
        </p:txBody>
      </p:sp>
      <p:sp>
        <p:nvSpPr>
          <p:cNvPr id="6" name="TextBox 5">
            <a:extLst>
              <a:ext uri="{FF2B5EF4-FFF2-40B4-BE49-F238E27FC236}">
                <a16:creationId xmlns:a16="http://schemas.microsoft.com/office/drawing/2014/main" id="{6FD8EA58-22C8-4667-B52F-3B937A5B7BC6}"/>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11</a:t>
            </a:fld>
            <a:endParaRPr lang="en-GB" dirty="0"/>
          </a:p>
        </p:txBody>
      </p:sp>
    </p:spTree>
    <p:extLst>
      <p:ext uri="{BB962C8B-B14F-4D97-AF65-F5344CB8AC3E}">
        <p14:creationId xmlns:p14="http://schemas.microsoft.com/office/powerpoint/2010/main" val="441509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D4B25A5F-FCD6-4177-AEC7-F620964A8135}"/>
              </a:ext>
            </a:extLst>
          </p:cNvPr>
          <p:cNvSpPr/>
          <p:nvPr/>
        </p:nvSpPr>
        <p:spPr>
          <a:xfrm>
            <a:off x="1916906" y="1998665"/>
            <a:ext cx="8358188" cy="3554572"/>
          </a:xfrm>
          <a:prstGeom prst="ellipse">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1266" name="Title 1">
            <a:extLst>
              <a:ext uri="{FF2B5EF4-FFF2-40B4-BE49-F238E27FC236}">
                <a16:creationId xmlns:a16="http://schemas.microsoft.com/office/drawing/2014/main" id="{1ECD1208-B878-4CFA-AA24-E7C85378AC00}"/>
              </a:ext>
            </a:extLst>
          </p:cNvPr>
          <p:cNvSpPr>
            <a:spLocks noGrp="1"/>
          </p:cNvSpPr>
          <p:nvPr>
            <p:ph type="title"/>
          </p:nvPr>
        </p:nvSpPr>
        <p:spPr/>
        <p:txBody>
          <a:bodyPr/>
          <a:lstStyle/>
          <a:p>
            <a:r>
              <a:rPr lang="en-GB" altLang="en-US"/>
              <a:t>Judaism and Christianity</a:t>
            </a:r>
          </a:p>
        </p:txBody>
      </p:sp>
      <p:sp>
        <p:nvSpPr>
          <p:cNvPr id="4" name="Oval 3">
            <a:extLst>
              <a:ext uri="{FF2B5EF4-FFF2-40B4-BE49-F238E27FC236}">
                <a16:creationId xmlns:a16="http://schemas.microsoft.com/office/drawing/2014/main" id="{48934662-AF64-4388-899B-7DCF75A15CCE}"/>
              </a:ext>
            </a:extLst>
          </p:cNvPr>
          <p:cNvSpPr/>
          <p:nvPr/>
        </p:nvSpPr>
        <p:spPr>
          <a:xfrm>
            <a:off x="3167064" y="2780928"/>
            <a:ext cx="5857875" cy="2196244"/>
          </a:xfrm>
          <a:prstGeom prst="ellipse">
            <a:avLst/>
          </a:prstGeom>
          <a:solidFill>
            <a:schemeClr val="accent2"/>
          </a:solidFill>
          <a:ln>
            <a:solidFill>
              <a:schemeClr val="accent1">
                <a:shade val="50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1268" name="TextBox 4">
            <a:extLst>
              <a:ext uri="{FF2B5EF4-FFF2-40B4-BE49-F238E27FC236}">
                <a16:creationId xmlns:a16="http://schemas.microsoft.com/office/drawing/2014/main" id="{A19872FC-CCAB-478D-BE9F-899DBDDD5CEB}"/>
              </a:ext>
            </a:extLst>
          </p:cNvPr>
          <p:cNvSpPr txBox="1">
            <a:spLocks noChangeArrowheads="1"/>
          </p:cNvSpPr>
          <p:nvPr/>
        </p:nvSpPr>
        <p:spPr bwMode="auto">
          <a:xfrm>
            <a:off x="4024313" y="3143251"/>
            <a:ext cx="14287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a:t>Adam</a:t>
            </a:r>
          </a:p>
          <a:p>
            <a:r>
              <a:rPr lang="en-GB" altLang="en-US"/>
              <a:t>Noah</a:t>
            </a:r>
          </a:p>
          <a:p>
            <a:r>
              <a:rPr lang="en-GB" altLang="en-US"/>
              <a:t>Abraham</a:t>
            </a:r>
          </a:p>
          <a:p>
            <a:r>
              <a:rPr lang="en-GB" altLang="en-US"/>
              <a:t>Moses</a:t>
            </a:r>
          </a:p>
          <a:p>
            <a:r>
              <a:rPr lang="en-GB" altLang="en-US"/>
              <a:t>Joseph</a:t>
            </a:r>
          </a:p>
        </p:txBody>
      </p:sp>
      <p:sp>
        <p:nvSpPr>
          <p:cNvPr id="11269" name="TextBox 5">
            <a:extLst>
              <a:ext uri="{FF2B5EF4-FFF2-40B4-BE49-F238E27FC236}">
                <a16:creationId xmlns:a16="http://schemas.microsoft.com/office/drawing/2014/main" id="{A3BF99B1-8A3D-4F1E-B8FB-E313977A59B0}"/>
              </a:ext>
            </a:extLst>
          </p:cNvPr>
          <p:cNvSpPr txBox="1">
            <a:spLocks noChangeArrowheads="1"/>
          </p:cNvSpPr>
          <p:nvPr/>
        </p:nvSpPr>
        <p:spPr bwMode="auto">
          <a:xfrm>
            <a:off x="6953251" y="3643314"/>
            <a:ext cx="16430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a:t>Malachi</a:t>
            </a:r>
          </a:p>
          <a:p>
            <a:r>
              <a:rPr lang="en-GB" altLang="en-US"/>
              <a:t>Haggai</a:t>
            </a:r>
          </a:p>
          <a:p>
            <a:r>
              <a:rPr lang="en-GB" altLang="en-US"/>
              <a:t>Obadiah</a:t>
            </a:r>
          </a:p>
        </p:txBody>
      </p:sp>
      <p:sp>
        <p:nvSpPr>
          <p:cNvPr id="11271" name="TextBox 7">
            <a:extLst>
              <a:ext uri="{FF2B5EF4-FFF2-40B4-BE49-F238E27FC236}">
                <a16:creationId xmlns:a16="http://schemas.microsoft.com/office/drawing/2014/main" id="{1B25B721-CB78-45C4-8D6B-47AC19512E61}"/>
              </a:ext>
            </a:extLst>
          </p:cNvPr>
          <p:cNvSpPr txBox="1">
            <a:spLocks noChangeArrowheads="1"/>
          </p:cNvSpPr>
          <p:nvPr/>
        </p:nvSpPr>
        <p:spPr bwMode="auto">
          <a:xfrm>
            <a:off x="2095500" y="3786189"/>
            <a:ext cx="928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a:t>Jesus</a:t>
            </a:r>
          </a:p>
        </p:txBody>
      </p:sp>
      <p:sp>
        <p:nvSpPr>
          <p:cNvPr id="10" name="Slide Number Placeholder 9">
            <a:extLst>
              <a:ext uri="{FF2B5EF4-FFF2-40B4-BE49-F238E27FC236}">
                <a16:creationId xmlns:a16="http://schemas.microsoft.com/office/drawing/2014/main" id="{4432A07F-DC9E-4DAD-AD80-A35338F2BCCF}"/>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D5C0BE24-06CD-4CCA-99A5-30C2B96290BB}" type="slidenum">
              <a:rPr lang="en-GB" altLang="en-US">
                <a:solidFill>
                  <a:srgbClr val="045C75"/>
                </a:solidFill>
              </a:rPr>
              <a:pPr/>
              <a:t>12</a:t>
            </a:fld>
            <a:endParaRPr lang="en-GB" altLang="en-US">
              <a:solidFill>
                <a:srgbClr val="045C75"/>
              </a:solidFill>
            </a:endParaRPr>
          </a:p>
        </p:txBody>
      </p:sp>
      <p:sp>
        <p:nvSpPr>
          <p:cNvPr id="12" name="TextBox 11">
            <a:extLst>
              <a:ext uri="{FF2B5EF4-FFF2-40B4-BE49-F238E27FC236}">
                <a16:creationId xmlns:a16="http://schemas.microsoft.com/office/drawing/2014/main" id="{DFA51E66-29B6-40CD-B7D3-8D05618553C5}"/>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12</a:t>
            </a:fld>
            <a:endParaRPr lang="en-GB" dirty="0"/>
          </a:p>
        </p:txBody>
      </p:sp>
    </p:spTree>
    <p:extLst>
      <p:ext uri="{BB962C8B-B14F-4D97-AF65-F5344CB8AC3E}">
        <p14:creationId xmlns:p14="http://schemas.microsoft.com/office/powerpoint/2010/main" val="1456502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a:extLst>
              <a:ext uri="{FF2B5EF4-FFF2-40B4-BE49-F238E27FC236}">
                <a16:creationId xmlns:a16="http://schemas.microsoft.com/office/drawing/2014/main" id="{80C16096-0BFC-406D-8504-840FA2C2CA8E}"/>
              </a:ext>
            </a:extLst>
          </p:cNvPr>
          <p:cNvSpPr>
            <a:spLocks noGrp="1"/>
          </p:cNvSpPr>
          <p:nvPr>
            <p:ph type="title"/>
          </p:nvPr>
        </p:nvSpPr>
        <p:spPr>
          <a:xfrm>
            <a:off x="1952625" y="214313"/>
            <a:ext cx="8229600" cy="1143000"/>
          </a:xfrm>
        </p:spPr>
        <p:txBody>
          <a:bodyPr>
            <a:normAutofit fontScale="90000"/>
          </a:bodyPr>
          <a:lstStyle/>
          <a:p>
            <a:r>
              <a:rPr lang="en-GB" altLang="en-US"/>
              <a:t>Judaism, Christianity and Islam</a:t>
            </a:r>
          </a:p>
        </p:txBody>
      </p:sp>
      <p:sp>
        <p:nvSpPr>
          <p:cNvPr id="12295" name="TextBox 7">
            <a:extLst>
              <a:ext uri="{FF2B5EF4-FFF2-40B4-BE49-F238E27FC236}">
                <a16:creationId xmlns:a16="http://schemas.microsoft.com/office/drawing/2014/main" id="{9A7A5B11-0A90-416F-BE3E-CCAAB6401A1E}"/>
              </a:ext>
            </a:extLst>
          </p:cNvPr>
          <p:cNvSpPr txBox="1">
            <a:spLocks noChangeArrowheads="1"/>
          </p:cNvSpPr>
          <p:nvPr/>
        </p:nvSpPr>
        <p:spPr bwMode="auto">
          <a:xfrm>
            <a:off x="3238500" y="3500439"/>
            <a:ext cx="928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a:t>Jesus</a:t>
            </a:r>
          </a:p>
        </p:txBody>
      </p:sp>
      <p:sp>
        <p:nvSpPr>
          <p:cNvPr id="12" name="Slide Number Placeholder 11">
            <a:extLst>
              <a:ext uri="{FF2B5EF4-FFF2-40B4-BE49-F238E27FC236}">
                <a16:creationId xmlns:a16="http://schemas.microsoft.com/office/drawing/2014/main" id="{CAB64DC0-1EE2-4101-9095-68B37AF6683B}"/>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55C82C69-6DB3-48A0-9E14-4433596A9169}" type="slidenum">
              <a:rPr lang="en-GB" altLang="en-US">
                <a:solidFill>
                  <a:srgbClr val="045C75"/>
                </a:solidFill>
              </a:rPr>
              <a:pPr/>
              <a:t>13</a:t>
            </a:fld>
            <a:endParaRPr lang="en-GB" altLang="en-US">
              <a:solidFill>
                <a:srgbClr val="045C75"/>
              </a:solidFill>
            </a:endParaRPr>
          </a:p>
        </p:txBody>
      </p:sp>
      <p:sp>
        <p:nvSpPr>
          <p:cNvPr id="14" name="Oval 13">
            <a:extLst>
              <a:ext uri="{FF2B5EF4-FFF2-40B4-BE49-F238E27FC236}">
                <a16:creationId xmlns:a16="http://schemas.microsoft.com/office/drawing/2014/main" id="{875C8446-69CF-4884-B60B-D637B74BF38A}"/>
              </a:ext>
            </a:extLst>
          </p:cNvPr>
          <p:cNvSpPr/>
          <p:nvPr/>
        </p:nvSpPr>
        <p:spPr>
          <a:xfrm>
            <a:off x="1916907" y="2008903"/>
            <a:ext cx="8358188" cy="3554572"/>
          </a:xfrm>
          <a:prstGeom prst="ellipse">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5" name="Oval 14">
            <a:extLst>
              <a:ext uri="{FF2B5EF4-FFF2-40B4-BE49-F238E27FC236}">
                <a16:creationId xmlns:a16="http://schemas.microsoft.com/office/drawing/2014/main" id="{F9A36DDA-99BA-4EE1-B29A-48D070152DDD}"/>
              </a:ext>
            </a:extLst>
          </p:cNvPr>
          <p:cNvSpPr/>
          <p:nvPr/>
        </p:nvSpPr>
        <p:spPr>
          <a:xfrm>
            <a:off x="3167064" y="2780928"/>
            <a:ext cx="5857875" cy="2196244"/>
          </a:xfrm>
          <a:prstGeom prst="ellipse">
            <a:avLst/>
          </a:prstGeom>
          <a:solidFill>
            <a:schemeClr val="accent2"/>
          </a:solidFill>
          <a:ln>
            <a:solidFill>
              <a:schemeClr val="accent1">
                <a:shade val="50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6" name="TextBox 4">
            <a:extLst>
              <a:ext uri="{FF2B5EF4-FFF2-40B4-BE49-F238E27FC236}">
                <a16:creationId xmlns:a16="http://schemas.microsoft.com/office/drawing/2014/main" id="{81174B98-41CD-4430-AA29-DD8144A8FE89}"/>
              </a:ext>
            </a:extLst>
          </p:cNvPr>
          <p:cNvSpPr txBox="1">
            <a:spLocks noChangeArrowheads="1"/>
          </p:cNvSpPr>
          <p:nvPr/>
        </p:nvSpPr>
        <p:spPr bwMode="auto">
          <a:xfrm>
            <a:off x="4024313" y="3143251"/>
            <a:ext cx="14287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a:t>Adam</a:t>
            </a:r>
          </a:p>
          <a:p>
            <a:r>
              <a:rPr lang="en-GB" altLang="en-US"/>
              <a:t>Noah</a:t>
            </a:r>
          </a:p>
          <a:p>
            <a:r>
              <a:rPr lang="en-GB" altLang="en-US"/>
              <a:t>Abraham</a:t>
            </a:r>
          </a:p>
          <a:p>
            <a:r>
              <a:rPr lang="en-GB" altLang="en-US"/>
              <a:t>Moses</a:t>
            </a:r>
          </a:p>
          <a:p>
            <a:r>
              <a:rPr lang="en-GB" altLang="en-US"/>
              <a:t>Joseph</a:t>
            </a:r>
          </a:p>
        </p:txBody>
      </p:sp>
      <p:sp>
        <p:nvSpPr>
          <p:cNvPr id="18" name="TextBox 7">
            <a:extLst>
              <a:ext uri="{FF2B5EF4-FFF2-40B4-BE49-F238E27FC236}">
                <a16:creationId xmlns:a16="http://schemas.microsoft.com/office/drawing/2014/main" id="{FCE4DF7F-69CF-46FB-A0DE-2347A3A98D12}"/>
              </a:ext>
            </a:extLst>
          </p:cNvPr>
          <p:cNvSpPr txBox="1">
            <a:spLocks noChangeArrowheads="1"/>
          </p:cNvSpPr>
          <p:nvPr/>
        </p:nvSpPr>
        <p:spPr bwMode="auto">
          <a:xfrm>
            <a:off x="2095500" y="3786189"/>
            <a:ext cx="928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a:t>Jesus</a:t>
            </a:r>
          </a:p>
        </p:txBody>
      </p:sp>
      <p:sp>
        <p:nvSpPr>
          <p:cNvPr id="17" name="TextBox 5">
            <a:extLst>
              <a:ext uri="{FF2B5EF4-FFF2-40B4-BE49-F238E27FC236}">
                <a16:creationId xmlns:a16="http://schemas.microsoft.com/office/drawing/2014/main" id="{0E2BABF6-9A06-4AC7-9B97-0E0C470EB7FE}"/>
              </a:ext>
            </a:extLst>
          </p:cNvPr>
          <p:cNvSpPr txBox="1">
            <a:spLocks noChangeArrowheads="1"/>
          </p:cNvSpPr>
          <p:nvPr/>
        </p:nvSpPr>
        <p:spPr bwMode="auto">
          <a:xfrm>
            <a:off x="6953251" y="3643314"/>
            <a:ext cx="16430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dirty="0"/>
              <a:t>Malachi</a:t>
            </a:r>
          </a:p>
          <a:p>
            <a:r>
              <a:rPr lang="en-GB" altLang="en-US" dirty="0"/>
              <a:t>Haggai</a:t>
            </a:r>
          </a:p>
          <a:p>
            <a:r>
              <a:rPr lang="en-GB" altLang="en-US" dirty="0"/>
              <a:t>Obadiah</a:t>
            </a:r>
          </a:p>
        </p:txBody>
      </p:sp>
      <p:sp>
        <p:nvSpPr>
          <p:cNvPr id="9" name="Oval 8">
            <a:extLst>
              <a:ext uri="{FF2B5EF4-FFF2-40B4-BE49-F238E27FC236}">
                <a16:creationId xmlns:a16="http://schemas.microsoft.com/office/drawing/2014/main" id="{A5BDF410-C740-4C87-9D3F-1ED8583BBAB3}"/>
              </a:ext>
            </a:extLst>
          </p:cNvPr>
          <p:cNvSpPr/>
          <p:nvPr/>
        </p:nvSpPr>
        <p:spPr>
          <a:xfrm rot="18782482">
            <a:off x="792393" y="2288090"/>
            <a:ext cx="5736167" cy="3143250"/>
          </a:xfrm>
          <a:prstGeom prst="ellipse">
            <a:avLst/>
          </a:prstGeom>
          <a:solidFill>
            <a:schemeClr val="accent5">
              <a:lumMod val="50000"/>
              <a:alpha val="38000"/>
            </a:schemeClr>
          </a:solidFill>
          <a:ln>
            <a:solidFill>
              <a:schemeClr val="accent1">
                <a:shade val="50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2297" name="TextBox 9">
            <a:extLst>
              <a:ext uri="{FF2B5EF4-FFF2-40B4-BE49-F238E27FC236}">
                <a16:creationId xmlns:a16="http://schemas.microsoft.com/office/drawing/2014/main" id="{FA46108F-EB87-4205-BBB0-6A7F52325315}"/>
              </a:ext>
            </a:extLst>
          </p:cNvPr>
          <p:cNvSpPr txBox="1">
            <a:spLocks noChangeArrowheads="1"/>
          </p:cNvSpPr>
          <p:nvPr/>
        </p:nvSpPr>
        <p:spPr bwMode="auto">
          <a:xfrm>
            <a:off x="1635796" y="4839702"/>
            <a:ext cx="153855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dirty="0"/>
              <a:t>Muhammad</a:t>
            </a:r>
          </a:p>
          <a:p>
            <a:r>
              <a:rPr lang="en-GB" altLang="en-US" dirty="0"/>
              <a:t>Hud</a:t>
            </a:r>
          </a:p>
          <a:p>
            <a:r>
              <a:rPr lang="en-GB" altLang="en-US" dirty="0"/>
              <a:t>Saleh</a:t>
            </a:r>
          </a:p>
          <a:p>
            <a:r>
              <a:rPr lang="en-GB" altLang="en-US" dirty="0"/>
              <a:t>Shuaib</a:t>
            </a:r>
          </a:p>
        </p:txBody>
      </p:sp>
      <p:sp>
        <p:nvSpPr>
          <p:cNvPr id="19" name="TextBox 18">
            <a:extLst>
              <a:ext uri="{FF2B5EF4-FFF2-40B4-BE49-F238E27FC236}">
                <a16:creationId xmlns:a16="http://schemas.microsoft.com/office/drawing/2014/main" id="{1D774140-B637-4F94-8A55-A326B2D06C1A}"/>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13</a:t>
            </a:fld>
            <a:endParaRPr lang="en-GB" dirty="0"/>
          </a:p>
        </p:txBody>
      </p:sp>
    </p:spTree>
    <p:extLst>
      <p:ext uri="{BB962C8B-B14F-4D97-AF65-F5344CB8AC3E}">
        <p14:creationId xmlns:p14="http://schemas.microsoft.com/office/powerpoint/2010/main" val="2543261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600908"/>
            <a:ext cx="10477164" cy="1362456"/>
          </a:xfrm>
        </p:spPr>
        <p:txBody>
          <a:bodyPr/>
          <a:lstStyle/>
          <a:p>
            <a:pPr algn="ctr"/>
            <a:r>
              <a:rPr lang="en-GB" dirty="0"/>
              <a:t>Where Christianity and Islam overlap</a:t>
            </a:r>
          </a:p>
        </p:txBody>
      </p:sp>
      <p:sp>
        <p:nvSpPr>
          <p:cNvPr id="3" name="TextBox 2">
            <a:extLst>
              <a:ext uri="{FF2B5EF4-FFF2-40B4-BE49-F238E27FC236}">
                <a16:creationId xmlns:a16="http://schemas.microsoft.com/office/drawing/2014/main" id="{4F569E66-F04F-413E-9AC8-75453D80DF8B}"/>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14</a:t>
            </a:fld>
            <a:endParaRPr lang="en-GB" dirty="0"/>
          </a:p>
        </p:txBody>
      </p:sp>
    </p:spTree>
    <p:extLst>
      <p:ext uri="{BB962C8B-B14F-4D97-AF65-F5344CB8AC3E}">
        <p14:creationId xmlns:p14="http://schemas.microsoft.com/office/powerpoint/2010/main" val="1005082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31437-4036-47EF-9B58-CAC66B8B495F}"/>
              </a:ext>
            </a:extLst>
          </p:cNvPr>
          <p:cNvSpPr>
            <a:spLocks noGrp="1"/>
          </p:cNvSpPr>
          <p:nvPr>
            <p:ph type="title"/>
          </p:nvPr>
        </p:nvSpPr>
        <p:spPr/>
        <p:txBody>
          <a:bodyPr/>
          <a:lstStyle/>
          <a:p>
            <a:r>
              <a:rPr lang="en-GB" dirty="0"/>
              <a:t>Christianity and Islam share</a:t>
            </a:r>
          </a:p>
        </p:txBody>
      </p:sp>
      <p:sp>
        <p:nvSpPr>
          <p:cNvPr id="3" name="Content Placeholder 2">
            <a:extLst>
              <a:ext uri="{FF2B5EF4-FFF2-40B4-BE49-F238E27FC236}">
                <a16:creationId xmlns:a16="http://schemas.microsoft.com/office/drawing/2014/main" id="{C619CBC9-ACF5-44BA-B6A0-3C7B063CDEC2}"/>
              </a:ext>
            </a:extLst>
          </p:cNvPr>
          <p:cNvSpPr>
            <a:spLocks noGrp="1"/>
          </p:cNvSpPr>
          <p:nvPr>
            <p:ph idx="1"/>
          </p:nvPr>
        </p:nvSpPr>
        <p:spPr/>
        <p:txBody>
          <a:bodyPr/>
          <a:lstStyle/>
          <a:p>
            <a:r>
              <a:rPr lang="en-GB" dirty="0"/>
              <a:t>God</a:t>
            </a:r>
          </a:p>
          <a:p>
            <a:r>
              <a:rPr lang="en-GB" dirty="0"/>
              <a:t>Adam, Abraham, Joseph, Moses, King David, King Solomon etc.</a:t>
            </a:r>
          </a:p>
          <a:p>
            <a:r>
              <a:rPr lang="en-GB" dirty="0"/>
              <a:t>The existence of angels</a:t>
            </a:r>
          </a:p>
          <a:p>
            <a:r>
              <a:rPr lang="en-GB" dirty="0"/>
              <a:t>The concepts of heaven and hell</a:t>
            </a:r>
          </a:p>
          <a:p>
            <a:r>
              <a:rPr lang="en-GB" dirty="0"/>
              <a:t>The virgin birth</a:t>
            </a:r>
          </a:p>
          <a:p>
            <a:pPr lvl="1"/>
            <a:r>
              <a:rPr lang="en-GB" dirty="0"/>
              <a:t>Muslim virgin birth believers &gt; Christian virgin birth believers?</a:t>
            </a:r>
          </a:p>
          <a:p>
            <a:pPr lvl="1"/>
            <a:r>
              <a:rPr lang="en-GB" dirty="0"/>
              <a:t>When?</a:t>
            </a:r>
          </a:p>
        </p:txBody>
      </p:sp>
      <p:sp>
        <p:nvSpPr>
          <p:cNvPr id="4" name="TextBox 3">
            <a:extLst>
              <a:ext uri="{FF2B5EF4-FFF2-40B4-BE49-F238E27FC236}">
                <a16:creationId xmlns:a16="http://schemas.microsoft.com/office/drawing/2014/main" id="{C072C796-8A8D-4BF2-B4E5-959F7207EE57}"/>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15</a:t>
            </a:fld>
            <a:endParaRPr lang="en-GB" dirty="0"/>
          </a:p>
        </p:txBody>
      </p:sp>
    </p:spTree>
    <p:extLst>
      <p:ext uri="{BB962C8B-B14F-4D97-AF65-F5344CB8AC3E}">
        <p14:creationId xmlns:p14="http://schemas.microsoft.com/office/powerpoint/2010/main" val="716095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600908"/>
            <a:ext cx="10477164" cy="1362456"/>
          </a:xfrm>
        </p:spPr>
        <p:txBody>
          <a:bodyPr/>
          <a:lstStyle/>
          <a:p>
            <a:pPr algn="ctr"/>
            <a:r>
              <a:rPr lang="en-GB" dirty="0"/>
              <a:t>Where Christianity and Islam differ</a:t>
            </a:r>
          </a:p>
        </p:txBody>
      </p:sp>
      <p:sp>
        <p:nvSpPr>
          <p:cNvPr id="3" name="TextBox 2">
            <a:extLst>
              <a:ext uri="{FF2B5EF4-FFF2-40B4-BE49-F238E27FC236}">
                <a16:creationId xmlns:a16="http://schemas.microsoft.com/office/drawing/2014/main" id="{4F569E66-F04F-413E-9AC8-75453D80DF8B}"/>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16</a:t>
            </a:fld>
            <a:endParaRPr lang="en-GB" dirty="0"/>
          </a:p>
        </p:txBody>
      </p:sp>
    </p:spTree>
    <p:extLst>
      <p:ext uri="{BB962C8B-B14F-4D97-AF65-F5344CB8AC3E}">
        <p14:creationId xmlns:p14="http://schemas.microsoft.com/office/powerpoint/2010/main" val="3035946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4B76-E563-447F-8E08-6369003326C9}"/>
              </a:ext>
            </a:extLst>
          </p:cNvPr>
          <p:cNvSpPr>
            <a:spLocks noGrp="1"/>
          </p:cNvSpPr>
          <p:nvPr>
            <p:ph type="title"/>
          </p:nvPr>
        </p:nvSpPr>
        <p:spPr>
          <a:xfrm>
            <a:off x="995054" y="692696"/>
            <a:ext cx="10972800" cy="1143000"/>
          </a:xfrm>
        </p:spPr>
        <p:txBody>
          <a:bodyPr/>
          <a:lstStyle/>
          <a:p>
            <a:r>
              <a:rPr lang="en-GB" dirty="0"/>
              <a:t>Fundamental differences</a:t>
            </a:r>
          </a:p>
        </p:txBody>
      </p:sp>
      <p:sp>
        <p:nvSpPr>
          <p:cNvPr id="3" name="Content Placeholder 2">
            <a:extLst>
              <a:ext uri="{FF2B5EF4-FFF2-40B4-BE49-F238E27FC236}">
                <a16:creationId xmlns:a16="http://schemas.microsoft.com/office/drawing/2014/main" id="{A8D046C8-E96F-42E0-9A59-25B4EAFFDADA}"/>
              </a:ext>
            </a:extLst>
          </p:cNvPr>
          <p:cNvSpPr>
            <a:spLocks noGrp="1"/>
          </p:cNvSpPr>
          <p:nvPr>
            <p:ph idx="1"/>
          </p:nvPr>
        </p:nvSpPr>
        <p:spPr>
          <a:xfrm>
            <a:off x="1000865" y="1858907"/>
            <a:ext cx="9158808" cy="3163397"/>
          </a:xfrm>
        </p:spPr>
        <p:txBody>
          <a:bodyPr>
            <a:normAutofit/>
          </a:bodyPr>
          <a:lstStyle/>
          <a:p>
            <a:r>
              <a:rPr lang="en-GB" sz="4800" dirty="0"/>
              <a:t>The nature of Jesus</a:t>
            </a:r>
          </a:p>
          <a:p>
            <a:r>
              <a:rPr lang="en-GB" sz="4800" dirty="0"/>
              <a:t>How salvation comes about</a:t>
            </a:r>
          </a:p>
          <a:p>
            <a:r>
              <a:rPr lang="en-GB" sz="4800" dirty="0"/>
              <a:t>The crucifixion</a:t>
            </a:r>
          </a:p>
        </p:txBody>
      </p:sp>
      <p:sp>
        <p:nvSpPr>
          <p:cNvPr id="4" name="TextBox 3">
            <a:extLst>
              <a:ext uri="{FF2B5EF4-FFF2-40B4-BE49-F238E27FC236}">
                <a16:creationId xmlns:a16="http://schemas.microsoft.com/office/drawing/2014/main" id="{12D49AC0-5196-445B-A495-3C28AC5D77FF}"/>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17</a:t>
            </a:fld>
            <a:endParaRPr lang="en-GB" dirty="0"/>
          </a:p>
        </p:txBody>
      </p:sp>
    </p:spTree>
    <p:extLst>
      <p:ext uri="{BB962C8B-B14F-4D97-AF65-F5344CB8AC3E}">
        <p14:creationId xmlns:p14="http://schemas.microsoft.com/office/powerpoint/2010/main" val="1474821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C71F3-ADF4-4B4E-9483-D00F52B23BB3}"/>
              </a:ext>
            </a:extLst>
          </p:cNvPr>
          <p:cNvSpPr>
            <a:spLocks noGrp="1"/>
          </p:cNvSpPr>
          <p:nvPr>
            <p:ph type="title"/>
          </p:nvPr>
        </p:nvSpPr>
        <p:spPr>
          <a:xfrm>
            <a:off x="1091444" y="404664"/>
            <a:ext cx="10972800" cy="1143000"/>
          </a:xfrm>
        </p:spPr>
        <p:txBody>
          <a:bodyPr>
            <a:normAutofit/>
          </a:bodyPr>
          <a:lstStyle/>
          <a:p>
            <a:r>
              <a:rPr lang="en-GB" dirty="0"/>
              <a:t>Jesus in Christian creed</a:t>
            </a:r>
          </a:p>
        </p:txBody>
      </p:sp>
      <p:sp>
        <p:nvSpPr>
          <p:cNvPr id="3" name="Content Placeholder 2">
            <a:extLst>
              <a:ext uri="{FF2B5EF4-FFF2-40B4-BE49-F238E27FC236}">
                <a16:creationId xmlns:a16="http://schemas.microsoft.com/office/drawing/2014/main" id="{DE0BD921-DA20-400B-8423-4B02F8ADB735}"/>
              </a:ext>
            </a:extLst>
          </p:cNvPr>
          <p:cNvSpPr>
            <a:spLocks noGrp="1"/>
          </p:cNvSpPr>
          <p:nvPr>
            <p:ph idx="1"/>
          </p:nvPr>
        </p:nvSpPr>
        <p:spPr>
          <a:xfrm>
            <a:off x="1091444" y="1687566"/>
            <a:ext cx="10045116" cy="3649646"/>
          </a:xfrm>
        </p:spPr>
        <p:txBody>
          <a:bodyPr>
            <a:normAutofit fontScale="92500"/>
          </a:bodyPr>
          <a:lstStyle/>
          <a:p>
            <a:pPr marL="0" indent="0">
              <a:buNone/>
            </a:pPr>
            <a:r>
              <a:rPr lang="en-GB" sz="3600" dirty="0"/>
              <a:t>We believe in one Lord, Jesus Christ, the only Son of God, eternally begotten of the Father, God from God, Light from Light, true God from true God, begotten, not made, one in Being with the Father. </a:t>
            </a:r>
          </a:p>
          <a:p>
            <a:pPr marL="0" indent="0">
              <a:buNone/>
            </a:pPr>
            <a:r>
              <a:rPr lang="en-GB" sz="3600" dirty="0"/>
              <a:t>Through him all things were made. For us men and for our salvation, he came down from heaven:</a:t>
            </a:r>
          </a:p>
        </p:txBody>
      </p:sp>
      <p:sp>
        <p:nvSpPr>
          <p:cNvPr id="4" name="TextBox 3">
            <a:extLst>
              <a:ext uri="{FF2B5EF4-FFF2-40B4-BE49-F238E27FC236}">
                <a16:creationId xmlns:a16="http://schemas.microsoft.com/office/drawing/2014/main" id="{23F26614-1054-49DA-B0EC-26DF66D5DAB7}"/>
              </a:ext>
            </a:extLst>
          </p:cNvPr>
          <p:cNvSpPr txBox="1"/>
          <p:nvPr/>
        </p:nvSpPr>
        <p:spPr>
          <a:xfrm>
            <a:off x="3188458" y="5075602"/>
            <a:ext cx="7956884" cy="523220"/>
          </a:xfrm>
          <a:prstGeom prst="rect">
            <a:avLst/>
          </a:prstGeom>
          <a:noFill/>
        </p:spPr>
        <p:txBody>
          <a:bodyPr wrap="square" rtlCol="0">
            <a:spAutoFit/>
          </a:bodyPr>
          <a:lstStyle/>
          <a:p>
            <a:r>
              <a:rPr lang="en-GB" sz="2800" dirty="0">
                <a:solidFill>
                  <a:srgbClr val="FF0000"/>
                </a:solidFill>
              </a:rPr>
              <a:t>Nicene Creed from Vatican website (extract only)</a:t>
            </a:r>
          </a:p>
        </p:txBody>
      </p:sp>
      <p:sp>
        <p:nvSpPr>
          <p:cNvPr id="5" name="TextBox 4">
            <a:extLst>
              <a:ext uri="{FF2B5EF4-FFF2-40B4-BE49-F238E27FC236}">
                <a16:creationId xmlns:a16="http://schemas.microsoft.com/office/drawing/2014/main" id="{7F6713C2-488C-443B-96C0-5088EC40AF25}"/>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18</a:t>
            </a:fld>
            <a:endParaRPr lang="en-GB" dirty="0"/>
          </a:p>
        </p:txBody>
      </p:sp>
    </p:spTree>
    <p:extLst>
      <p:ext uri="{BB962C8B-B14F-4D97-AF65-F5344CB8AC3E}">
        <p14:creationId xmlns:p14="http://schemas.microsoft.com/office/powerpoint/2010/main" val="3914825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E0D83-22D4-402E-916C-7CCA4411E843}"/>
              </a:ext>
            </a:extLst>
          </p:cNvPr>
          <p:cNvSpPr>
            <a:spLocks noGrp="1"/>
          </p:cNvSpPr>
          <p:nvPr>
            <p:ph type="title"/>
          </p:nvPr>
        </p:nvSpPr>
        <p:spPr/>
        <p:txBody>
          <a:bodyPr/>
          <a:lstStyle/>
          <a:p>
            <a:r>
              <a:rPr lang="en-GB" dirty="0"/>
              <a:t>Quran on nature of Jesus</a:t>
            </a:r>
          </a:p>
        </p:txBody>
      </p:sp>
      <p:sp>
        <p:nvSpPr>
          <p:cNvPr id="3" name="Content Placeholder 2">
            <a:extLst>
              <a:ext uri="{FF2B5EF4-FFF2-40B4-BE49-F238E27FC236}">
                <a16:creationId xmlns:a16="http://schemas.microsoft.com/office/drawing/2014/main" id="{B4309505-CC7D-40AA-8816-1B40C43F92FB}"/>
              </a:ext>
            </a:extLst>
          </p:cNvPr>
          <p:cNvSpPr>
            <a:spLocks noGrp="1"/>
          </p:cNvSpPr>
          <p:nvPr>
            <p:ph idx="1"/>
          </p:nvPr>
        </p:nvSpPr>
        <p:spPr>
          <a:xfrm>
            <a:off x="609600" y="1935480"/>
            <a:ext cx="10972800" cy="3293720"/>
          </a:xfrm>
        </p:spPr>
        <p:txBody>
          <a:bodyPr>
            <a:normAutofit/>
          </a:bodyPr>
          <a:lstStyle/>
          <a:p>
            <a:pPr marL="0" indent="0">
              <a:buNone/>
            </a:pPr>
            <a:r>
              <a:rPr lang="en-US" sz="2800" dirty="0"/>
              <a:t>AND LO! God said: "O Jesus, son of Mary! Didst thou say unto men, 'Worship me and my mother as deities beside God’?” [Jesus] answered: "Limitless art Thou in Thy glory! It would not have been possible for me to say what I had no right to [say]! Had I said this, Thou wouldst indeed have known it! … Nothing did I tell them beyond what Thou didst bid me [to say]: 'Worship God, [who is] my Sustainer as well as your Sustainer.'</a:t>
            </a:r>
            <a:endParaRPr lang="en-GB" sz="2800" dirty="0"/>
          </a:p>
        </p:txBody>
      </p:sp>
      <p:sp>
        <p:nvSpPr>
          <p:cNvPr id="4" name="TextBox 3">
            <a:extLst>
              <a:ext uri="{FF2B5EF4-FFF2-40B4-BE49-F238E27FC236}">
                <a16:creationId xmlns:a16="http://schemas.microsoft.com/office/drawing/2014/main" id="{558A50DB-D192-4FB2-BA69-0A985EBF9071}"/>
              </a:ext>
            </a:extLst>
          </p:cNvPr>
          <p:cNvSpPr txBox="1"/>
          <p:nvPr/>
        </p:nvSpPr>
        <p:spPr>
          <a:xfrm>
            <a:off x="3431704" y="5229200"/>
            <a:ext cx="7740860" cy="523220"/>
          </a:xfrm>
          <a:prstGeom prst="rect">
            <a:avLst/>
          </a:prstGeom>
          <a:noFill/>
        </p:spPr>
        <p:txBody>
          <a:bodyPr wrap="square" rtlCol="0">
            <a:spAutoFit/>
          </a:bodyPr>
          <a:lstStyle>
            <a:defPPr>
              <a:defRPr lang="en-US"/>
            </a:defPPr>
            <a:lvl1pPr>
              <a:defRPr sz="2800">
                <a:solidFill>
                  <a:srgbClr val="FF0000"/>
                </a:solidFill>
              </a:defRPr>
            </a:lvl1pPr>
          </a:lstStyle>
          <a:p>
            <a:r>
              <a:rPr lang="en-GB" dirty="0"/>
              <a:t>Quran 5:116-117 Muhammad Asad translation</a:t>
            </a:r>
          </a:p>
        </p:txBody>
      </p:sp>
      <p:sp>
        <p:nvSpPr>
          <p:cNvPr id="5" name="TextBox 4">
            <a:extLst>
              <a:ext uri="{FF2B5EF4-FFF2-40B4-BE49-F238E27FC236}">
                <a16:creationId xmlns:a16="http://schemas.microsoft.com/office/drawing/2014/main" id="{9A30551A-FB05-49DB-9D76-B53E019B312C}"/>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19</a:t>
            </a:fld>
            <a:endParaRPr lang="en-GB" dirty="0"/>
          </a:p>
        </p:txBody>
      </p:sp>
    </p:spTree>
    <p:extLst>
      <p:ext uri="{BB962C8B-B14F-4D97-AF65-F5344CB8AC3E}">
        <p14:creationId xmlns:p14="http://schemas.microsoft.com/office/powerpoint/2010/main" val="2593605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3E4A4-B3B6-49EA-A6D1-15AD59350188}"/>
              </a:ext>
            </a:extLst>
          </p:cNvPr>
          <p:cNvSpPr>
            <a:spLocks noGrp="1"/>
          </p:cNvSpPr>
          <p:nvPr>
            <p:ph type="title"/>
          </p:nvPr>
        </p:nvSpPr>
        <p:spPr/>
        <p:txBody>
          <a:bodyPr/>
          <a:lstStyle/>
          <a:p>
            <a:r>
              <a:rPr lang="en-GB" dirty="0"/>
              <a:t>Synopsis</a:t>
            </a:r>
          </a:p>
        </p:txBody>
      </p:sp>
      <p:sp>
        <p:nvSpPr>
          <p:cNvPr id="3" name="Content Placeholder 2">
            <a:extLst>
              <a:ext uri="{FF2B5EF4-FFF2-40B4-BE49-F238E27FC236}">
                <a16:creationId xmlns:a16="http://schemas.microsoft.com/office/drawing/2014/main" id="{B622DD31-8C8C-46ED-83E8-DE3A51DB90C2}"/>
              </a:ext>
            </a:extLst>
          </p:cNvPr>
          <p:cNvSpPr>
            <a:spLocks noGrp="1"/>
          </p:cNvSpPr>
          <p:nvPr>
            <p:ph idx="1"/>
          </p:nvPr>
        </p:nvSpPr>
        <p:spPr/>
        <p:txBody>
          <a:bodyPr/>
          <a:lstStyle/>
          <a:p>
            <a:r>
              <a:rPr lang="en-GB" dirty="0"/>
              <a:t>The speaker</a:t>
            </a:r>
          </a:p>
          <a:p>
            <a:r>
              <a:rPr lang="en-GB" dirty="0"/>
              <a:t>Religious perspectives</a:t>
            </a:r>
          </a:p>
          <a:p>
            <a:r>
              <a:rPr lang="en-GB" dirty="0"/>
              <a:t>Historical development</a:t>
            </a:r>
          </a:p>
          <a:p>
            <a:r>
              <a:rPr lang="en-GB" dirty="0"/>
              <a:t>Where Christianity and Islam overlap</a:t>
            </a:r>
          </a:p>
          <a:p>
            <a:r>
              <a:rPr lang="en-GB" dirty="0"/>
              <a:t>Where Christianity and Islam differ</a:t>
            </a:r>
          </a:p>
          <a:p>
            <a:r>
              <a:rPr lang="en-GB" dirty="0"/>
              <a:t>Bibliography</a:t>
            </a:r>
          </a:p>
        </p:txBody>
      </p:sp>
    </p:spTree>
    <p:extLst>
      <p:ext uri="{BB962C8B-B14F-4D97-AF65-F5344CB8AC3E}">
        <p14:creationId xmlns:p14="http://schemas.microsoft.com/office/powerpoint/2010/main" val="1073985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A27B1-14AE-4BF5-8BA8-348946D82491}"/>
              </a:ext>
            </a:extLst>
          </p:cNvPr>
          <p:cNvSpPr>
            <a:spLocks noGrp="1"/>
          </p:cNvSpPr>
          <p:nvPr>
            <p:ph type="title"/>
          </p:nvPr>
        </p:nvSpPr>
        <p:spPr>
          <a:xfrm>
            <a:off x="1055440" y="368660"/>
            <a:ext cx="10972800" cy="1143000"/>
          </a:xfrm>
        </p:spPr>
        <p:txBody>
          <a:bodyPr/>
          <a:lstStyle/>
          <a:p>
            <a:r>
              <a:rPr lang="en-GB" dirty="0"/>
              <a:t>Salvation (Roman Catholic)</a:t>
            </a:r>
          </a:p>
        </p:txBody>
      </p:sp>
      <p:sp>
        <p:nvSpPr>
          <p:cNvPr id="3" name="Content Placeholder 2">
            <a:extLst>
              <a:ext uri="{FF2B5EF4-FFF2-40B4-BE49-F238E27FC236}">
                <a16:creationId xmlns:a16="http://schemas.microsoft.com/office/drawing/2014/main" id="{6112572E-B6E4-40F8-BD08-99DFD0E6B094}"/>
              </a:ext>
            </a:extLst>
          </p:cNvPr>
          <p:cNvSpPr>
            <a:spLocks noGrp="1"/>
          </p:cNvSpPr>
          <p:nvPr>
            <p:ph idx="1"/>
          </p:nvPr>
        </p:nvSpPr>
        <p:spPr>
          <a:xfrm>
            <a:off x="1055440" y="1511660"/>
            <a:ext cx="10009112" cy="3545748"/>
          </a:xfrm>
        </p:spPr>
        <p:txBody>
          <a:bodyPr>
            <a:normAutofit fontScale="92500"/>
          </a:bodyPr>
          <a:lstStyle/>
          <a:p>
            <a:pPr marL="0" indent="0">
              <a:buNone/>
            </a:pPr>
            <a:r>
              <a:rPr lang="en-US" sz="3200" dirty="0"/>
              <a:t>Christ's death is both the Paschal sacrifice that accomplishes the definitive redemption of men, through "the Lamb of God, who takes away the sin of the world", and the sacrifice of the New Covenant, which restores man to communion with God by reconciling him to God through the "blood of the covenant, which was poured out for many for the forgiveness of sins".</a:t>
            </a:r>
          </a:p>
        </p:txBody>
      </p:sp>
      <p:sp>
        <p:nvSpPr>
          <p:cNvPr id="5" name="TextBox 4">
            <a:extLst>
              <a:ext uri="{FF2B5EF4-FFF2-40B4-BE49-F238E27FC236}">
                <a16:creationId xmlns:a16="http://schemas.microsoft.com/office/drawing/2014/main" id="{F416C0D3-7EC1-4C83-B7A6-3B36BB3D5661}"/>
              </a:ext>
            </a:extLst>
          </p:cNvPr>
          <p:cNvSpPr txBox="1"/>
          <p:nvPr/>
        </p:nvSpPr>
        <p:spPr>
          <a:xfrm>
            <a:off x="2819636" y="5063821"/>
            <a:ext cx="9037004" cy="523220"/>
          </a:xfrm>
          <a:prstGeom prst="rect">
            <a:avLst/>
          </a:prstGeom>
          <a:noFill/>
        </p:spPr>
        <p:txBody>
          <a:bodyPr wrap="square" rtlCol="0">
            <a:spAutoFit/>
          </a:bodyPr>
          <a:lstStyle>
            <a:defPPr>
              <a:defRPr lang="en-US"/>
            </a:defPPr>
            <a:lvl1pPr>
              <a:defRPr sz="2800">
                <a:solidFill>
                  <a:srgbClr val="FF0000"/>
                </a:solidFill>
              </a:defRPr>
            </a:lvl1pPr>
          </a:lstStyle>
          <a:p>
            <a:r>
              <a:rPr lang="en-US" dirty="0"/>
              <a:t>Catechism of the Catholic Church from Vatican website</a:t>
            </a:r>
            <a:endParaRPr lang="en-GB" dirty="0"/>
          </a:p>
        </p:txBody>
      </p:sp>
      <p:sp>
        <p:nvSpPr>
          <p:cNvPr id="6" name="TextBox 5">
            <a:extLst>
              <a:ext uri="{FF2B5EF4-FFF2-40B4-BE49-F238E27FC236}">
                <a16:creationId xmlns:a16="http://schemas.microsoft.com/office/drawing/2014/main" id="{0352762C-B58F-4F30-8566-5880A42307F1}"/>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20</a:t>
            </a:fld>
            <a:endParaRPr lang="en-GB" dirty="0"/>
          </a:p>
        </p:txBody>
      </p:sp>
    </p:spTree>
    <p:extLst>
      <p:ext uri="{BB962C8B-B14F-4D97-AF65-F5344CB8AC3E}">
        <p14:creationId xmlns:p14="http://schemas.microsoft.com/office/powerpoint/2010/main" val="679625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94F6E-12E6-47D3-9DE7-71C6BF09579C}"/>
              </a:ext>
            </a:extLst>
          </p:cNvPr>
          <p:cNvSpPr>
            <a:spLocks noGrp="1"/>
          </p:cNvSpPr>
          <p:nvPr>
            <p:ph type="title"/>
          </p:nvPr>
        </p:nvSpPr>
        <p:spPr>
          <a:xfrm>
            <a:off x="1019436" y="332656"/>
            <a:ext cx="10972800" cy="1143000"/>
          </a:xfrm>
        </p:spPr>
        <p:txBody>
          <a:bodyPr/>
          <a:lstStyle/>
          <a:p>
            <a:r>
              <a:rPr lang="en-GB" dirty="0"/>
              <a:t>Salvation in Islam</a:t>
            </a:r>
          </a:p>
        </p:txBody>
      </p:sp>
      <p:sp>
        <p:nvSpPr>
          <p:cNvPr id="3" name="Content Placeholder 2">
            <a:extLst>
              <a:ext uri="{FF2B5EF4-FFF2-40B4-BE49-F238E27FC236}">
                <a16:creationId xmlns:a16="http://schemas.microsoft.com/office/drawing/2014/main" id="{4F15A343-059D-458B-84E5-47646D584899}"/>
              </a:ext>
            </a:extLst>
          </p:cNvPr>
          <p:cNvSpPr>
            <a:spLocks noGrp="1"/>
          </p:cNvSpPr>
          <p:nvPr>
            <p:ph idx="1"/>
          </p:nvPr>
        </p:nvSpPr>
        <p:spPr>
          <a:xfrm>
            <a:off x="1019436" y="1489260"/>
            <a:ext cx="10117124" cy="4207992"/>
          </a:xfrm>
        </p:spPr>
        <p:txBody>
          <a:bodyPr>
            <a:noAutofit/>
          </a:bodyPr>
          <a:lstStyle/>
          <a:p>
            <a:pPr marL="0" indent="0">
              <a:buNone/>
            </a:pPr>
            <a:r>
              <a:rPr lang="en-US" sz="2800" dirty="0"/>
              <a:t>AND NO BEARER of burdens shall be made to bear another's burden; and if one weighed down by his load calls upon [another] to help him carry it, nothing thereof may be carried [by that other], even if it he one's near of kin. </a:t>
            </a:r>
          </a:p>
          <a:p>
            <a:pPr marL="0" indent="0">
              <a:buNone/>
            </a:pPr>
            <a:r>
              <a:rPr lang="en-US" sz="2800" dirty="0"/>
              <a:t>Hence, thou canst [truly] warn only those who stand in awe of their Sustainer although He is beyond the reach of their perception, and are constant in prayer, and [know that] whoever grows in purity, attains to purity but for the good of his own self, and (that] with God is all journeys' end.</a:t>
            </a:r>
            <a:endParaRPr lang="en-GB" sz="2800" dirty="0"/>
          </a:p>
        </p:txBody>
      </p:sp>
      <p:sp>
        <p:nvSpPr>
          <p:cNvPr id="4" name="TextBox 3">
            <a:extLst>
              <a:ext uri="{FF2B5EF4-FFF2-40B4-BE49-F238E27FC236}">
                <a16:creationId xmlns:a16="http://schemas.microsoft.com/office/drawing/2014/main" id="{8A15BC33-AC4C-4090-BCAB-583CE423D284}"/>
              </a:ext>
            </a:extLst>
          </p:cNvPr>
          <p:cNvSpPr txBox="1"/>
          <p:nvPr/>
        </p:nvSpPr>
        <p:spPr>
          <a:xfrm>
            <a:off x="4475820" y="5553236"/>
            <a:ext cx="7308812" cy="523220"/>
          </a:xfrm>
          <a:prstGeom prst="rect">
            <a:avLst/>
          </a:prstGeom>
          <a:noFill/>
        </p:spPr>
        <p:txBody>
          <a:bodyPr wrap="square" rtlCol="0">
            <a:spAutoFit/>
          </a:bodyPr>
          <a:lstStyle>
            <a:defPPr>
              <a:defRPr lang="en-US"/>
            </a:defPPr>
            <a:lvl1pPr>
              <a:defRPr sz="2800">
                <a:solidFill>
                  <a:srgbClr val="FF0000"/>
                </a:solidFill>
              </a:defRPr>
            </a:lvl1pPr>
          </a:lstStyle>
          <a:p>
            <a:r>
              <a:rPr lang="en-GB" dirty="0"/>
              <a:t>Quran 35:18 Muhammad Asad translation</a:t>
            </a:r>
          </a:p>
        </p:txBody>
      </p:sp>
      <p:sp>
        <p:nvSpPr>
          <p:cNvPr id="5" name="TextBox 4">
            <a:extLst>
              <a:ext uri="{FF2B5EF4-FFF2-40B4-BE49-F238E27FC236}">
                <a16:creationId xmlns:a16="http://schemas.microsoft.com/office/drawing/2014/main" id="{1C7D6261-D903-45BF-8C5A-E54A90F0B8B7}"/>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21</a:t>
            </a:fld>
            <a:endParaRPr lang="en-GB" dirty="0"/>
          </a:p>
        </p:txBody>
      </p:sp>
    </p:spTree>
    <p:extLst>
      <p:ext uri="{BB962C8B-B14F-4D97-AF65-F5344CB8AC3E}">
        <p14:creationId xmlns:p14="http://schemas.microsoft.com/office/powerpoint/2010/main" val="2494161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26434-2D40-4E2F-8A04-6B8897D83A7D}"/>
              </a:ext>
            </a:extLst>
          </p:cNvPr>
          <p:cNvSpPr>
            <a:spLocks noGrp="1"/>
          </p:cNvSpPr>
          <p:nvPr>
            <p:ph type="title"/>
          </p:nvPr>
        </p:nvSpPr>
        <p:spPr/>
        <p:txBody>
          <a:bodyPr/>
          <a:lstStyle/>
          <a:p>
            <a:r>
              <a:rPr lang="en-GB" dirty="0"/>
              <a:t>The crucifixion</a:t>
            </a:r>
          </a:p>
        </p:txBody>
      </p:sp>
      <p:sp>
        <p:nvSpPr>
          <p:cNvPr id="3" name="Content Placeholder 2">
            <a:extLst>
              <a:ext uri="{FF2B5EF4-FFF2-40B4-BE49-F238E27FC236}">
                <a16:creationId xmlns:a16="http://schemas.microsoft.com/office/drawing/2014/main" id="{B2221399-33C0-43E2-AB75-C5AF02904F26}"/>
              </a:ext>
            </a:extLst>
          </p:cNvPr>
          <p:cNvSpPr>
            <a:spLocks noGrp="1"/>
          </p:cNvSpPr>
          <p:nvPr>
            <p:ph idx="1"/>
          </p:nvPr>
        </p:nvSpPr>
        <p:spPr>
          <a:xfrm>
            <a:off x="609600" y="1935480"/>
            <a:ext cx="10972800" cy="3075433"/>
          </a:xfrm>
        </p:spPr>
        <p:txBody>
          <a:bodyPr>
            <a:noAutofit/>
          </a:bodyPr>
          <a:lstStyle/>
          <a:p>
            <a:pPr marL="0" indent="0">
              <a:buNone/>
            </a:pPr>
            <a:r>
              <a:rPr lang="en-GB" sz="2800" dirty="0"/>
              <a:t>and their boast, "Behold, we have slain the Christ Jesus, son of Mary, [who claimed to be] an apostle of God!“ However, they did not slay him, and neither did they crucify him, but it only seemed to them [as if it had been] so; and, verily, those who hold conflicting views thereon are indeed confused, having no [real] knowledge thereof, and following mere conjecture. For, of a certainty, they did not slay him: nay, God exalted him unto Himself - and God is indeed almighty, wise.</a:t>
            </a:r>
          </a:p>
        </p:txBody>
      </p:sp>
      <p:sp>
        <p:nvSpPr>
          <p:cNvPr id="4" name="TextBox 3">
            <a:extLst>
              <a:ext uri="{FF2B5EF4-FFF2-40B4-BE49-F238E27FC236}">
                <a16:creationId xmlns:a16="http://schemas.microsoft.com/office/drawing/2014/main" id="{BC42C524-269C-4F49-B918-577D922A0F49}"/>
              </a:ext>
            </a:extLst>
          </p:cNvPr>
          <p:cNvSpPr txBox="1"/>
          <p:nvPr/>
        </p:nvSpPr>
        <p:spPr>
          <a:xfrm>
            <a:off x="3719736" y="5553236"/>
            <a:ext cx="8064896" cy="523220"/>
          </a:xfrm>
          <a:prstGeom prst="rect">
            <a:avLst/>
          </a:prstGeom>
          <a:noFill/>
        </p:spPr>
        <p:txBody>
          <a:bodyPr wrap="square" rtlCol="0">
            <a:spAutoFit/>
          </a:bodyPr>
          <a:lstStyle>
            <a:defPPr>
              <a:defRPr lang="en-US"/>
            </a:defPPr>
            <a:lvl1pPr>
              <a:defRPr sz="2800">
                <a:solidFill>
                  <a:srgbClr val="FF0000"/>
                </a:solidFill>
              </a:defRPr>
            </a:lvl1pPr>
          </a:lstStyle>
          <a:p>
            <a:r>
              <a:rPr lang="en-GB" dirty="0"/>
              <a:t>Quran 4:157-158 Muhammad Asad translation</a:t>
            </a:r>
          </a:p>
        </p:txBody>
      </p:sp>
      <p:sp>
        <p:nvSpPr>
          <p:cNvPr id="5" name="TextBox 4">
            <a:extLst>
              <a:ext uri="{FF2B5EF4-FFF2-40B4-BE49-F238E27FC236}">
                <a16:creationId xmlns:a16="http://schemas.microsoft.com/office/drawing/2014/main" id="{F7178C4B-297D-41EF-8E24-1D7B9635865A}"/>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22</a:t>
            </a:fld>
            <a:endParaRPr lang="en-GB" dirty="0"/>
          </a:p>
        </p:txBody>
      </p:sp>
    </p:spTree>
    <p:extLst>
      <p:ext uri="{BB962C8B-B14F-4D97-AF65-F5344CB8AC3E}">
        <p14:creationId xmlns:p14="http://schemas.microsoft.com/office/powerpoint/2010/main" val="2613389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2D307-179D-4011-ACA6-DD6126AC34FF}"/>
              </a:ext>
            </a:extLst>
          </p:cNvPr>
          <p:cNvSpPr>
            <a:spLocks noGrp="1"/>
          </p:cNvSpPr>
          <p:nvPr>
            <p:ph type="title"/>
          </p:nvPr>
        </p:nvSpPr>
        <p:spPr>
          <a:xfrm>
            <a:off x="1019436" y="2348880"/>
            <a:ext cx="10261140" cy="1362456"/>
          </a:xfrm>
        </p:spPr>
        <p:txBody>
          <a:bodyPr/>
          <a:lstStyle/>
          <a:p>
            <a:pPr algn="ctr"/>
            <a:r>
              <a:rPr lang="en-GB" dirty="0"/>
              <a:t>Bibliography</a:t>
            </a:r>
          </a:p>
        </p:txBody>
      </p:sp>
      <p:sp>
        <p:nvSpPr>
          <p:cNvPr id="4" name="TextBox 3">
            <a:extLst>
              <a:ext uri="{FF2B5EF4-FFF2-40B4-BE49-F238E27FC236}">
                <a16:creationId xmlns:a16="http://schemas.microsoft.com/office/drawing/2014/main" id="{F91B0DA7-598B-4B54-A6F4-97586F264771}"/>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23</a:t>
            </a:fld>
            <a:endParaRPr lang="en-GB" dirty="0"/>
          </a:p>
        </p:txBody>
      </p:sp>
    </p:spTree>
    <p:extLst>
      <p:ext uri="{BB962C8B-B14F-4D97-AF65-F5344CB8AC3E}">
        <p14:creationId xmlns:p14="http://schemas.microsoft.com/office/powerpoint/2010/main" val="1833121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C1287-5DCA-42DD-8783-8DAA42EC281D}"/>
              </a:ext>
            </a:extLst>
          </p:cNvPr>
          <p:cNvSpPr>
            <a:spLocks noGrp="1"/>
          </p:cNvSpPr>
          <p:nvPr>
            <p:ph type="title"/>
          </p:nvPr>
        </p:nvSpPr>
        <p:spPr/>
        <p:txBody>
          <a:bodyPr/>
          <a:lstStyle/>
          <a:p>
            <a:r>
              <a:rPr lang="en-GB" dirty="0"/>
              <a:t>Quran translations</a:t>
            </a:r>
          </a:p>
        </p:txBody>
      </p:sp>
      <p:sp>
        <p:nvSpPr>
          <p:cNvPr id="3" name="Content Placeholder 2">
            <a:extLst>
              <a:ext uri="{FF2B5EF4-FFF2-40B4-BE49-F238E27FC236}">
                <a16:creationId xmlns:a16="http://schemas.microsoft.com/office/drawing/2014/main" id="{D9B0575B-566C-47C8-B30F-C62465881FB8}"/>
              </a:ext>
            </a:extLst>
          </p:cNvPr>
          <p:cNvSpPr>
            <a:spLocks noGrp="1"/>
          </p:cNvSpPr>
          <p:nvPr>
            <p:ph idx="1"/>
          </p:nvPr>
        </p:nvSpPr>
        <p:spPr/>
        <p:txBody>
          <a:bodyPr/>
          <a:lstStyle/>
          <a:p>
            <a:r>
              <a:rPr lang="en-GB" sz="3600" dirty="0"/>
              <a:t>For reading</a:t>
            </a:r>
          </a:p>
          <a:p>
            <a:pPr lvl="1"/>
            <a:r>
              <a:rPr lang="en-GB" sz="3600" dirty="0"/>
              <a:t>“The Qur’an – a new translation" by MAS Abdel Haleem</a:t>
            </a:r>
          </a:p>
          <a:p>
            <a:r>
              <a:rPr lang="en-GB" sz="3600" dirty="0"/>
              <a:t>For study</a:t>
            </a:r>
          </a:p>
          <a:p>
            <a:pPr lvl="1"/>
            <a:r>
              <a:rPr lang="en-GB" sz="3600" dirty="0"/>
              <a:t>"The Study Quran - A New Translation and Commentary" - Edited by </a:t>
            </a:r>
            <a:r>
              <a:rPr lang="en-GB" sz="3600" dirty="0" err="1"/>
              <a:t>Seyyed</a:t>
            </a:r>
            <a:r>
              <a:rPr lang="en-GB" sz="3600" dirty="0"/>
              <a:t> Hossain Nasr</a:t>
            </a:r>
          </a:p>
          <a:p>
            <a:pPr marL="0" indent="0">
              <a:buNone/>
            </a:pPr>
            <a:endParaRPr lang="en-GB" dirty="0"/>
          </a:p>
        </p:txBody>
      </p:sp>
      <p:sp>
        <p:nvSpPr>
          <p:cNvPr id="4" name="TextBox 3">
            <a:extLst>
              <a:ext uri="{FF2B5EF4-FFF2-40B4-BE49-F238E27FC236}">
                <a16:creationId xmlns:a16="http://schemas.microsoft.com/office/drawing/2014/main" id="{EE96F54D-487F-48A2-B31F-1604225061F1}"/>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24</a:t>
            </a:fld>
            <a:endParaRPr lang="en-GB" dirty="0"/>
          </a:p>
        </p:txBody>
      </p:sp>
    </p:spTree>
    <p:extLst>
      <p:ext uri="{BB962C8B-B14F-4D97-AF65-F5344CB8AC3E}">
        <p14:creationId xmlns:p14="http://schemas.microsoft.com/office/powerpoint/2010/main" val="1460029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6AB8-728F-41DA-A6F6-D168799276E6}"/>
              </a:ext>
            </a:extLst>
          </p:cNvPr>
          <p:cNvSpPr>
            <a:spLocks noGrp="1"/>
          </p:cNvSpPr>
          <p:nvPr>
            <p:ph type="title"/>
          </p:nvPr>
        </p:nvSpPr>
        <p:spPr/>
        <p:txBody>
          <a:bodyPr/>
          <a:lstStyle/>
          <a:p>
            <a:r>
              <a:rPr lang="en-GB" dirty="0"/>
              <a:t>History of Islam</a:t>
            </a:r>
          </a:p>
        </p:txBody>
      </p:sp>
      <p:sp>
        <p:nvSpPr>
          <p:cNvPr id="3" name="Content Placeholder 2">
            <a:extLst>
              <a:ext uri="{FF2B5EF4-FFF2-40B4-BE49-F238E27FC236}">
                <a16:creationId xmlns:a16="http://schemas.microsoft.com/office/drawing/2014/main" id="{82A38CA0-0FF6-4172-AB21-8E7B37C17F01}"/>
              </a:ext>
            </a:extLst>
          </p:cNvPr>
          <p:cNvSpPr>
            <a:spLocks noGrp="1"/>
          </p:cNvSpPr>
          <p:nvPr>
            <p:ph idx="1"/>
          </p:nvPr>
        </p:nvSpPr>
        <p:spPr/>
        <p:txBody>
          <a:bodyPr/>
          <a:lstStyle/>
          <a:p>
            <a:pPr marL="514350" indent="-514350">
              <a:buFont typeface="+mj-lt"/>
              <a:buAutoNum type="arabicPeriod"/>
            </a:pPr>
            <a:r>
              <a:rPr lang="en-US" sz="4000" dirty="0"/>
              <a:t>“In The Shadow Of The Sword: The Battle for Global Empire and the End of the Ancient World” by Tom Holland</a:t>
            </a:r>
          </a:p>
          <a:p>
            <a:pPr marL="514350" indent="-514350">
              <a:buFont typeface="+mj-lt"/>
              <a:buAutoNum type="arabicPeriod"/>
            </a:pPr>
            <a:r>
              <a:rPr lang="en-US" sz="4000" dirty="0"/>
              <a:t>"Islam – Past Present and Future" by Hans Kung</a:t>
            </a:r>
          </a:p>
          <a:p>
            <a:pPr marL="0" indent="0">
              <a:buNone/>
            </a:pPr>
            <a:endParaRPr lang="en-GB" dirty="0"/>
          </a:p>
        </p:txBody>
      </p:sp>
      <p:sp>
        <p:nvSpPr>
          <p:cNvPr id="4" name="TextBox 3">
            <a:extLst>
              <a:ext uri="{FF2B5EF4-FFF2-40B4-BE49-F238E27FC236}">
                <a16:creationId xmlns:a16="http://schemas.microsoft.com/office/drawing/2014/main" id="{AF6C3680-D432-4776-A7CC-905628A84666}"/>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25</a:t>
            </a:fld>
            <a:endParaRPr lang="en-GB" dirty="0"/>
          </a:p>
        </p:txBody>
      </p:sp>
    </p:spTree>
    <p:extLst>
      <p:ext uri="{BB962C8B-B14F-4D97-AF65-F5344CB8AC3E}">
        <p14:creationId xmlns:p14="http://schemas.microsoft.com/office/powerpoint/2010/main" val="1589978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20D6-2C1C-4C13-AF1F-20734DBBE0E0}"/>
              </a:ext>
            </a:extLst>
          </p:cNvPr>
          <p:cNvSpPr>
            <a:spLocks noGrp="1"/>
          </p:cNvSpPr>
          <p:nvPr>
            <p:ph type="title"/>
          </p:nvPr>
        </p:nvSpPr>
        <p:spPr/>
        <p:txBody>
          <a:bodyPr/>
          <a:lstStyle/>
          <a:p>
            <a:r>
              <a:rPr lang="en-GB" dirty="0"/>
              <a:t>Jesus from a Muslim perspective</a:t>
            </a:r>
          </a:p>
        </p:txBody>
      </p:sp>
      <p:sp>
        <p:nvSpPr>
          <p:cNvPr id="3" name="Content Placeholder 2">
            <a:extLst>
              <a:ext uri="{FF2B5EF4-FFF2-40B4-BE49-F238E27FC236}">
                <a16:creationId xmlns:a16="http://schemas.microsoft.com/office/drawing/2014/main" id="{AA1F4CC8-720A-4726-A557-B93CDBA2D3F1}"/>
              </a:ext>
            </a:extLst>
          </p:cNvPr>
          <p:cNvSpPr>
            <a:spLocks noGrp="1"/>
          </p:cNvSpPr>
          <p:nvPr>
            <p:ph idx="1"/>
          </p:nvPr>
        </p:nvSpPr>
        <p:spPr/>
        <p:txBody>
          <a:bodyPr/>
          <a:lstStyle/>
          <a:p>
            <a:pPr marL="0" indent="0">
              <a:buNone/>
            </a:pPr>
            <a:r>
              <a:rPr lang="en-US" sz="4000" dirty="0"/>
              <a:t>“Zealot: The Life and Times of Jesus of Nazareth” by Reza Aslan</a:t>
            </a:r>
          </a:p>
          <a:p>
            <a:pPr marL="0" indent="0">
              <a:buNone/>
            </a:pPr>
            <a:endParaRPr lang="en-GB" dirty="0"/>
          </a:p>
        </p:txBody>
      </p:sp>
      <p:sp>
        <p:nvSpPr>
          <p:cNvPr id="4" name="TextBox 3">
            <a:extLst>
              <a:ext uri="{FF2B5EF4-FFF2-40B4-BE49-F238E27FC236}">
                <a16:creationId xmlns:a16="http://schemas.microsoft.com/office/drawing/2014/main" id="{2FE80F25-FA96-4FFB-BBA5-17B970B8EF01}"/>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26</a:t>
            </a:fld>
            <a:endParaRPr lang="en-GB" dirty="0"/>
          </a:p>
        </p:txBody>
      </p:sp>
    </p:spTree>
    <p:extLst>
      <p:ext uri="{BB962C8B-B14F-4D97-AF65-F5344CB8AC3E}">
        <p14:creationId xmlns:p14="http://schemas.microsoft.com/office/powerpoint/2010/main" val="77204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1844" y="2780928"/>
            <a:ext cx="2628292" cy="1362456"/>
          </a:xfrm>
        </p:spPr>
        <p:txBody>
          <a:bodyPr/>
          <a:lstStyle/>
          <a:p>
            <a:r>
              <a:rPr lang="en-GB" dirty="0"/>
              <a:t>Q &amp; A</a:t>
            </a:r>
          </a:p>
        </p:txBody>
      </p:sp>
      <p:sp>
        <p:nvSpPr>
          <p:cNvPr id="5" name="TextBox 4">
            <a:extLst>
              <a:ext uri="{FF2B5EF4-FFF2-40B4-BE49-F238E27FC236}">
                <a16:creationId xmlns:a16="http://schemas.microsoft.com/office/drawing/2014/main" id="{0BDAAC44-87D1-4282-A54E-31D095C16745}"/>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27</a:t>
            </a:fld>
            <a:endParaRPr lang="en-GB" dirty="0"/>
          </a:p>
        </p:txBody>
      </p:sp>
    </p:spTree>
    <p:extLst>
      <p:ext uri="{BB962C8B-B14F-4D97-AF65-F5344CB8AC3E}">
        <p14:creationId xmlns:p14="http://schemas.microsoft.com/office/powerpoint/2010/main" val="16355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600908"/>
            <a:ext cx="10081120" cy="1362456"/>
          </a:xfrm>
        </p:spPr>
        <p:txBody>
          <a:bodyPr/>
          <a:lstStyle/>
          <a:p>
            <a:pPr algn="ctr"/>
            <a:r>
              <a:rPr lang="en-GB" dirty="0"/>
              <a:t>The speaker</a:t>
            </a:r>
          </a:p>
        </p:txBody>
      </p:sp>
      <p:sp>
        <p:nvSpPr>
          <p:cNvPr id="3" name="TextBox 2">
            <a:extLst>
              <a:ext uri="{FF2B5EF4-FFF2-40B4-BE49-F238E27FC236}">
                <a16:creationId xmlns:a16="http://schemas.microsoft.com/office/drawing/2014/main" id="{4F569E66-F04F-413E-9AC8-75453D80DF8B}"/>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3</a:t>
            </a:fld>
            <a:endParaRPr lang="en-GB" dirty="0"/>
          </a:p>
        </p:txBody>
      </p:sp>
    </p:spTree>
    <p:extLst>
      <p:ext uri="{BB962C8B-B14F-4D97-AF65-F5344CB8AC3E}">
        <p14:creationId xmlns:p14="http://schemas.microsoft.com/office/powerpoint/2010/main" val="1898063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081928" y="1055085"/>
            <a:ext cx="8456641" cy="595312"/>
          </a:xfrm>
        </p:spPr>
        <p:txBody>
          <a:bodyPr>
            <a:noAutofit/>
          </a:bodyPr>
          <a:lstStyle/>
          <a:p>
            <a:pPr algn="l" eaLnBrk="1" hangingPunct="1"/>
            <a:r>
              <a:rPr lang="en-GB" dirty="0"/>
              <a:t>Mohammed Amin</a:t>
            </a:r>
          </a:p>
        </p:txBody>
      </p:sp>
      <p:sp>
        <p:nvSpPr>
          <p:cNvPr id="7172" name="Rectangle 3"/>
          <p:cNvSpPr>
            <a:spLocks noChangeArrowheads="1"/>
          </p:cNvSpPr>
          <p:nvPr/>
        </p:nvSpPr>
        <p:spPr bwMode="auto">
          <a:xfrm>
            <a:off x="3935760" y="1682873"/>
            <a:ext cx="7200799" cy="4120042"/>
          </a:xfrm>
          <a:prstGeom prst="rect">
            <a:avLst/>
          </a:prstGeom>
          <a:noFill/>
          <a:ln w="9525">
            <a:noFill/>
            <a:miter lim="800000"/>
            <a:headEnd/>
            <a:tailEnd/>
          </a:ln>
        </p:spPr>
        <p:txBody>
          <a:bodyPr lIns="0" tIns="0" rIns="0" bIns="0"/>
          <a:lstStyle/>
          <a:p>
            <a:pPr defTabSz="695325"/>
            <a:r>
              <a:rPr lang="en-GB" dirty="0"/>
              <a:t>Mohammed Amin has lived in the UK since the age of 2. Amongst other things, he is:</a:t>
            </a:r>
          </a:p>
          <a:p>
            <a:pPr defTabSz="695325"/>
            <a:endParaRPr lang="en-GB" dirty="0"/>
          </a:p>
          <a:p>
            <a:pPr marL="358775" lvl="1" indent="-357188" defTabSz="695325">
              <a:spcBef>
                <a:spcPct val="0"/>
              </a:spcBef>
              <a:buFontTx/>
              <a:buChar char="•"/>
            </a:pPr>
            <a:r>
              <a:rPr lang="en-GB" dirty="0"/>
              <a:t>Co-Chair of the Muslim Jewish Forum of Greater Manchester</a:t>
            </a:r>
          </a:p>
          <a:p>
            <a:pPr marL="358775" lvl="1" indent="-357188" defTabSz="695325">
              <a:spcBef>
                <a:spcPct val="0"/>
              </a:spcBef>
              <a:buFontTx/>
              <a:buChar char="•"/>
            </a:pPr>
            <a:r>
              <a:rPr lang="en-GB" dirty="0"/>
              <a:t>Chairman of the Islam &amp; Liberty Network, a think tank based in Kuala Lumpur, Malaysia</a:t>
            </a:r>
          </a:p>
          <a:p>
            <a:pPr marL="358775" lvl="1" indent="-357188" defTabSz="695325">
              <a:spcBef>
                <a:spcPct val="0"/>
              </a:spcBef>
            </a:pPr>
            <a:endParaRPr lang="en-GB" dirty="0"/>
          </a:p>
          <a:p>
            <a:pPr marL="0" lvl="1" defTabSz="695325">
              <a:spcBef>
                <a:spcPct val="0"/>
              </a:spcBef>
            </a:pPr>
            <a:r>
              <a:rPr lang="en-GB" dirty="0"/>
              <a:t>In June 2016 he was awarded an MBE in the Queen’s Birthday Honours List for services to Community Cohesion and Inter-faith Relations in Greater Manchester.</a:t>
            </a:r>
          </a:p>
        </p:txBody>
      </p:sp>
      <p:sp>
        <p:nvSpPr>
          <p:cNvPr id="7175" name="Text Box 7"/>
          <p:cNvSpPr txBox="1">
            <a:spLocks noChangeArrowheads="1"/>
          </p:cNvSpPr>
          <p:nvPr>
            <p:custDataLst>
              <p:tags r:id="rId1"/>
            </p:custDataLst>
          </p:nvPr>
        </p:nvSpPr>
        <p:spPr bwMode="blackWhite">
          <a:xfrm>
            <a:off x="1535114" y="12701"/>
            <a:ext cx="128587" cy="276999"/>
          </a:xfrm>
          <a:prstGeom prst="rect">
            <a:avLst/>
          </a:prstGeom>
          <a:noFill/>
          <a:ln w="9525" algn="ctr">
            <a:noFill/>
            <a:miter lim="800000"/>
            <a:headEnd/>
            <a:tailEnd/>
          </a:ln>
        </p:spPr>
        <p:txBody>
          <a:bodyPr lIns="63500" tIns="0" rIns="64800" bIns="0">
            <a:spAutoFit/>
          </a:bodyPr>
          <a:lstStyle/>
          <a:p>
            <a:endParaRPr lang="en-US" dirty="0"/>
          </a:p>
        </p:txBody>
      </p:sp>
      <p:sp>
        <p:nvSpPr>
          <p:cNvPr id="3" name="TextBox 2"/>
          <p:cNvSpPr txBox="1"/>
          <p:nvPr/>
        </p:nvSpPr>
        <p:spPr>
          <a:xfrm>
            <a:off x="3791744" y="4635062"/>
            <a:ext cx="7200798" cy="1200329"/>
          </a:xfrm>
          <a:prstGeom prst="rect">
            <a:avLst/>
          </a:prstGeom>
          <a:noFill/>
        </p:spPr>
        <p:txBody>
          <a:bodyPr wrap="square" rtlCol="0">
            <a:spAutoFit/>
          </a:bodyPr>
          <a:lstStyle/>
          <a:p>
            <a:r>
              <a:rPr lang="en-GB" dirty="0"/>
              <a:t>Most of his previous writings on religion and other topics are on his website:</a:t>
            </a:r>
          </a:p>
          <a:p>
            <a:endParaRPr lang="en-GB" dirty="0"/>
          </a:p>
          <a:p>
            <a:r>
              <a:rPr lang="en-GB" b="1" dirty="0">
                <a:solidFill>
                  <a:srgbClr val="FF0000"/>
                </a:solidFill>
              </a:rPr>
              <a:t>www.mohammedamin.com</a:t>
            </a:r>
            <a:endParaRPr lang="en-GB" dirty="0"/>
          </a:p>
        </p:txBody>
      </p:sp>
      <p:sp>
        <p:nvSpPr>
          <p:cNvPr id="10" name="TextBox 9"/>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4</a:t>
            </a:fld>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1444" y="1660236"/>
            <a:ext cx="2438400" cy="3657600"/>
          </a:xfrm>
          <a:prstGeom prst="rect">
            <a:avLst/>
          </a:prstGeom>
        </p:spPr>
      </p:pic>
    </p:spTree>
    <p:extLst>
      <p:ext uri="{BB962C8B-B14F-4D97-AF65-F5344CB8AC3E}">
        <p14:creationId xmlns:p14="http://schemas.microsoft.com/office/powerpoint/2010/main" val="248382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600908"/>
            <a:ext cx="10081120" cy="1362456"/>
          </a:xfrm>
        </p:spPr>
        <p:txBody>
          <a:bodyPr/>
          <a:lstStyle/>
          <a:p>
            <a:pPr algn="ctr"/>
            <a:r>
              <a:rPr lang="en-GB" dirty="0"/>
              <a:t>Religious perspectives</a:t>
            </a:r>
          </a:p>
        </p:txBody>
      </p:sp>
      <p:sp>
        <p:nvSpPr>
          <p:cNvPr id="3" name="TextBox 2">
            <a:extLst>
              <a:ext uri="{FF2B5EF4-FFF2-40B4-BE49-F238E27FC236}">
                <a16:creationId xmlns:a16="http://schemas.microsoft.com/office/drawing/2014/main" id="{4F569E66-F04F-413E-9AC8-75453D80DF8B}"/>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5</a:t>
            </a:fld>
            <a:endParaRPr lang="en-GB" dirty="0"/>
          </a:p>
        </p:txBody>
      </p:sp>
    </p:spTree>
    <p:extLst>
      <p:ext uri="{BB962C8B-B14F-4D97-AF65-F5344CB8AC3E}">
        <p14:creationId xmlns:p14="http://schemas.microsoft.com/office/powerpoint/2010/main" val="237219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6E2C1-3C0B-4E8B-91B0-47614B3B8A62}"/>
              </a:ext>
            </a:extLst>
          </p:cNvPr>
          <p:cNvSpPr>
            <a:spLocks noGrp="1"/>
          </p:cNvSpPr>
          <p:nvPr>
            <p:ph type="title"/>
          </p:nvPr>
        </p:nvSpPr>
        <p:spPr>
          <a:xfrm>
            <a:off x="609600" y="728700"/>
            <a:ext cx="10972800" cy="758348"/>
          </a:xfrm>
        </p:spPr>
        <p:txBody>
          <a:bodyPr>
            <a:normAutofit fontScale="90000"/>
          </a:bodyPr>
          <a:lstStyle/>
          <a:p>
            <a:r>
              <a:rPr lang="en-GB" dirty="0"/>
              <a:t>Academic vs Believer</a:t>
            </a:r>
          </a:p>
        </p:txBody>
      </p:sp>
      <p:graphicFrame>
        <p:nvGraphicFramePr>
          <p:cNvPr id="4" name="Table 4">
            <a:extLst>
              <a:ext uri="{FF2B5EF4-FFF2-40B4-BE49-F238E27FC236}">
                <a16:creationId xmlns:a16="http://schemas.microsoft.com/office/drawing/2014/main" id="{01D70341-0FE0-438A-ABD6-DB4317E89000}"/>
              </a:ext>
            </a:extLst>
          </p:cNvPr>
          <p:cNvGraphicFramePr>
            <a:graphicFrameLocks noGrp="1"/>
          </p:cNvGraphicFramePr>
          <p:nvPr>
            <p:ph idx="1"/>
            <p:extLst>
              <p:ext uri="{D42A27DB-BD31-4B8C-83A1-F6EECF244321}">
                <p14:modId xmlns:p14="http://schemas.microsoft.com/office/powerpoint/2010/main" val="1508508930"/>
              </p:ext>
            </p:extLst>
          </p:nvPr>
        </p:nvGraphicFramePr>
        <p:xfrm>
          <a:off x="609600" y="1487048"/>
          <a:ext cx="10972800" cy="4229761"/>
        </p:xfrm>
        <a:graphic>
          <a:graphicData uri="http://schemas.openxmlformats.org/drawingml/2006/table">
            <a:tbl>
              <a:tblPr firstRow="1" bandRow="1">
                <a:tableStyleId>{5C22544A-7EE6-4342-B048-85BDC9FD1C3A}</a:tableStyleId>
              </a:tblPr>
              <a:tblGrid>
                <a:gridCol w="6782544">
                  <a:extLst>
                    <a:ext uri="{9D8B030D-6E8A-4147-A177-3AD203B41FA5}">
                      <a16:colId xmlns:a16="http://schemas.microsoft.com/office/drawing/2014/main" val="304724882"/>
                    </a:ext>
                  </a:extLst>
                </a:gridCol>
                <a:gridCol w="4190256">
                  <a:extLst>
                    <a:ext uri="{9D8B030D-6E8A-4147-A177-3AD203B41FA5}">
                      <a16:colId xmlns:a16="http://schemas.microsoft.com/office/drawing/2014/main" val="941047310"/>
                    </a:ext>
                  </a:extLst>
                </a:gridCol>
              </a:tblGrid>
              <a:tr h="785521">
                <a:tc>
                  <a:txBody>
                    <a:bodyPr/>
                    <a:lstStyle/>
                    <a:p>
                      <a:r>
                        <a:rPr lang="en-GB" sz="4000" dirty="0">
                          <a:solidFill>
                            <a:schemeClr val="tx1"/>
                          </a:solidFill>
                        </a:rPr>
                        <a:t>Academic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4000" dirty="0">
                          <a:solidFill>
                            <a:schemeClr val="tx1"/>
                          </a:solidFill>
                        </a:rPr>
                        <a:t>Believer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5230725"/>
                  </a:ext>
                </a:extLst>
              </a:tr>
              <a:tr h="512296">
                <a:tc>
                  <a:txBody>
                    <a:bodyPr/>
                    <a:lstStyle/>
                    <a:p>
                      <a:r>
                        <a:rPr lang="en-GB" sz="2800" dirty="0"/>
                        <a:t>No divine intervention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800" dirty="0"/>
                        <a:t>Believes God exists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2321815"/>
                  </a:ext>
                </a:extLst>
              </a:tr>
              <a:tr h="512296">
                <a:tc>
                  <a:txBody>
                    <a:bodyPr/>
                    <a:lstStyle/>
                    <a:p>
                      <a:r>
                        <a:rPr lang="en-GB" sz="2800" dirty="0"/>
                        <a:t>How cultures imagine gods, and why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4210082"/>
                  </a:ext>
                </a:extLst>
              </a:tr>
              <a:tr h="922133">
                <a:tc>
                  <a:txBody>
                    <a:bodyPr/>
                    <a:lstStyle/>
                    <a:p>
                      <a:r>
                        <a:rPr lang="en-GB" sz="2800" dirty="0"/>
                        <a:t>Prophetic texts always written after the prophesied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800" dirty="0"/>
                        <a:t>Believes God reveals the future sometimes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3047670"/>
                  </a:ext>
                </a:extLst>
              </a:tr>
              <a:tr h="512296">
                <a:tc>
                  <a:txBody>
                    <a:bodyPr/>
                    <a:lstStyle/>
                    <a:p>
                      <a:r>
                        <a:rPr lang="en-GB" sz="2800" dirty="0"/>
                        <a:t>Miracles never happened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800" dirty="0"/>
                        <a:t>Miracles happened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233106"/>
                  </a:ext>
                </a:extLst>
              </a:tr>
              <a:tr h="922133">
                <a:tc>
                  <a:txBody>
                    <a:bodyPr/>
                    <a:lstStyle/>
                    <a:p>
                      <a:r>
                        <a:rPr lang="en-GB" sz="2800" dirty="0"/>
                        <a:t>Religious texts man made, usually recycling other texts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800" dirty="0"/>
                        <a:t>Texts revealed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4333136"/>
                  </a:ext>
                </a:extLst>
              </a:tr>
            </a:tbl>
          </a:graphicData>
        </a:graphic>
      </p:graphicFrame>
      <p:sp>
        <p:nvSpPr>
          <p:cNvPr id="6" name="TextBox 5">
            <a:extLst>
              <a:ext uri="{FF2B5EF4-FFF2-40B4-BE49-F238E27FC236}">
                <a16:creationId xmlns:a16="http://schemas.microsoft.com/office/drawing/2014/main" id="{DBBC1F4D-BD43-417F-A23E-C186055C07AB}"/>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6</a:t>
            </a:fld>
            <a:endParaRPr lang="en-GB" dirty="0"/>
          </a:p>
        </p:txBody>
      </p:sp>
    </p:spTree>
    <p:extLst>
      <p:ext uri="{BB962C8B-B14F-4D97-AF65-F5344CB8AC3E}">
        <p14:creationId xmlns:p14="http://schemas.microsoft.com/office/powerpoint/2010/main" val="1974264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600908"/>
            <a:ext cx="10081120" cy="1362456"/>
          </a:xfrm>
        </p:spPr>
        <p:txBody>
          <a:bodyPr/>
          <a:lstStyle/>
          <a:p>
            <a:pPr algn="ctr"/>
            <a:r>
              <a:rPr lang="en-GB" dirty="0"/>
              <a:t>Historical development</a:t>
            </a:r>
          </a:p>
        </p:txBody>
      </p:sp>
      <p:sp>
        <p:nvSpPr>
          <p:cNvPr id="3" name="TextBox 2">
            <a:extLst>
              <a:ext uri="{FF2B5EF4-FFF2-40B4-BE49-F238E27FC236}">
                <a16:creationId xmlns:a16="http://schemas.microsoft.com/office/drawing/2014/main" id="{4F569E66-F04F-413E-9AC8-75453D80DF8B}"/>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7</a:t>
            </a:fld>
            <a:endParaRPr lang="en-GB" dirty="0"/>
          </a:p>
        </p:txBody>
      </p:sp>
    </p:spTree>
    <p:extLst>
      <p:ext uri="{BB962C8B-B14F-4D97-AF65-F5344CB8AC3E}">
        <p14:creationId xmlns:p14="http://schemas.microsoft.com/office/powerpoint/2010/main" val="1745704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8A553-EF13-4458-8092-9C8BC67D6980}"/>
              </a:ext>
            </a:extLst>
          </p:cNvPr>
          <p:cNvSpPr>
            <a:spLocks noGrp="1"/>
          </p:cNvSpPr>
          <p:nvPr>
            <p:ph type="title"/>
          </p:nvPr>
        </p:nvSpPr>
        <p:spPr/>
        <p:txBody>
          <a:bodyPr/>
          <a:lstStyle/>
          <a:p>
            <a:r>
              <a:rPr lang="en-GB" dirty="0"/>
              <a:t>Faiths around 600 AD</a:t>
            </a:r>
          </a:p>
        </p:txBody>
      </p:sp>
      <p:grpSp>
        <p:nvGrpSpPr>
          <p:cNvPr id="9" name="Group 8">
            <a:extLst>
              <a:ext uri="{FF2B5EF4-FFF2-40B4-BE49-F238E27FC236}">
                <a16:creationId xmlns:a16="http://schemas.microsoft.com/office/drawing/2014/main" id="{19535377-BB80-48CC-AE55-53C4830CE079}"/>
              </a:ext>
            </a:extLst>
          </p:cNvPr>
          <p:cNvGrpSpPr/>
          <p:nvPr/>
        </p:nvGrpSpPr>
        <p:grpSpPr>
          <a:xfrm>
            <a:off x="3611724" y="2168860"/>
            <a:ext cx="3312367" cy="3348372"/>
            <a:chOff x="3611724" y="2168860"/>
            <a:chExt cx="3312367" cy="3348372"/>
          </a:xfrm>
        </p:grpSpPr>
        <p:sp>
          <p:nvSpPr>
            <p:cNvPr id="20" name="Freeform 1331">
              <a:extLst>
                <a:ext uri="{FF2B5EF4-FFF2-40B4-BE49-F238E27FC236}">
                  <a16:creationId xmlns:a16="http://schemas.microsoft.com/office/drawing/2014/main" id="{4EF66558-CD6B-4D20-B43C-D64C07025145}"/>
                </a:ext>
              </a:extLst>
            </p:cNvPr>
            <p:cNvSpPr>
              <a:spLocks/>
            </p:cNvSpPr>
            <p:nvPr/>
          </p:nvSpPr>
          <p:spPr bwMode="auto">
            <a:xfrm>
              <a:off x="4779151" y="3013903"/>
              <a:ext cx="1731592" cy="1208503"/>
            </a:xfrm>
            <a:custGeom>
              <a:avLst/>
              <a:gdLst>
                <a:gd name="T0" fmla="*/ 63 w 63"/>
                <a:gd name="T1" fmla="*/ 34 h 54"/>
                <a:gd name="T2" fmla="*/ 55 w 63"/>
                <a:gd name="T3" fmla="*/ 32 h 54"/>
                <a:gd name="T4" fmla="*/ 52 w 63"/>
                <a:gd name="T5" fmla="*/ 28 h 54"/>
                <a:gd name="T6" fmla="*/ 53 w 63"/>
                <a:gd name="T7" fmla="*/ 25 h 54"/>
                <a:gd name="T8" fmla="*/ 52 w 63"/>
                <a:gd name="T9" fmla="*/ 25 h 54"/>
                <a:gd name="T10" fmla="*/ 48 w 63"/>
                <a:gd name="T11" fmla="*/ 23 h 54"/>
                <a:gd name="T12" fmla="*/ 46 w 63"/>
                <a:gd name="T13" fmla="*/ 17 h 54"/>
                <a:gd name="T14" fmla="*/ 42 w 63"/>
                <a:gd name="T15" fmla="*/ 13 h 54"/>
                <a:gd name="T16" fmla="*/ 42 w 63"/>
                <a:gd name="T17" fmla="*/ 12 h 54"/>
                <a:gd name="T18" fmla="*/ 39 w 63"/>
                <a:gd name="T19" fmla="*/ 12 h 54"/>
                <a:gd name="T20" fmla="*/ 36 w 63"/>
                <a:gd name="T21" fmla="*/ 10 h 54"/>
                <a:gd name="T22" fmla="*/ 28 w 63"/>
                <a:gd name="T23" fmla="*/ 9 h 54"/>
                <a:gd name="T24" fmla="*/ 25 w 63"/>
                <a:gd name="T25" fmla="*/ 6 h 54"/>
                <a:gd name="T26" fmla="*/ 15 w 63"/>
                <a:gd name="T27" fmla="*/ 1 h 54"/>
                <a:gd name="T28" fmla="*/ 11 w 63"/>
                <a:gd name="T29" fmla="*/ 0 h 54"/>
                <a:gd name="T30" fmla="*/ 12 w 63"/>
                <a:gd name="T31" fmla="*/ 0 h 54"/>
                <a:gd name="T32" fmla="*/ 10 w 63"/>
                <a:gd name="T33" fmla="*/ 1 h 54"/>
                <a:gd name="T34" fmla="*/ 6 w 63"/>
                <a:gd name="T35" fmla="*/ 2 h 54"/>
                <a:gd name="T36" fmla="*/ 8 w 63"/>
                <a:gd name="T37" fmla="*/ 7 h 54"/>
                <a:gd name="T38" fmla="*/ 7 w 63"/>
                <a:gd name="T39" fmla="*/ 9 h 54"/>
                <a:gd name="T40" fmla="*/ 4 w 63"/>
                <a:gd name="T41" fmla="*/ 9 h 54"/>
                <a:gd name="T42" fmla="*/ 2 w 63"/>
                <a:gd name="T43" fmla="*/ 11 h 54"/>
                <a:gd name="T44" fmla="*/ 0 w 63"/>
                <a:gd name="T45" fmla="*/ 11 h 54"/>
                <a:gd name="T46" fmla="*/ 2 w 63"/>
                <a:gd name="T47" fmla="*/ 15 h 54"/>
                <a:gd name="T48" fmla="*/ 9 w 63"/>
                <a:gd name="T49" fmla="*/ 29 h 54"/>
                <a:gd name="T50" fmla="*/ 13 w 63"/>
                <a:gd name="T51" fmla="*/ 33 h 54"/>
                <a:gd name="T52" fmla="*/ 15 w 63"/>
                <a:gd name="T53" fmla="*/ 39 h 54"/>
                <a:gd name="T54" fmla="*/ 17 w 63"/>
                <a:gd name="T55" fmla="*/ 46 h 54"/>
                <a:gd name="T56" fmla="*/ 24 w 63"/>
                <a:gd name="T57" fmla="*/ 53 h 54"/>
                <a:gd name="T58" fmla="*/ 24 w 63"/>
                <a:gd name="T59" fmla="*/ 54 h 54"/>
                <a:gd name="T60" fmla="*/ 27 w 63"/>
                <a:gd name="T61" fmla="*/ 53 h 54"/>
                <a:gd name="T62" fmla="*/ 38 w 63"/>
                <a:gd name="T63" fmla="*/ 53 h 54"/>
                <a:gd name="T64" fmla="*/ 42 w 63"/>
                <a:gd name="T65" fmla="*/ 50 h 54"/>
                <a:gd name="T66" fmla="*/ 54 w 63"/>
                <a:gd name="T67" fmla="*/ 46 h 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3"/>
                <a:gd name="T103" fmla="*/ 0 h 54"/>
                <a:gd name="T104" fmla="*/ 63 w 63"/>
                <a:gd name="T105" fmla="*/ 54 h 5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3" h="54">
                  <a:moveTo>
                    <a:pt x="63" y="34"/>
                  </a:moveTo>
                  <a:cubicBezTo>
                    <a:pt x="55" y="32"/>
                    <a:pt x="55" y="32"/>
                    <a:pt x="55" y="32"/>
                  </a:cubicBezTo>
                  <a:cubicBezTo>
                    <a:pt x="52" y="28"/>
                    <a:pt x="52" y="28"/>
                    <a:pt x="52" y="28"/>
                  </a:cubicBezTo>
                  <a:cubicBezTo>
                    <a:pt x="53" y="25"/>
                    <a:pt x="53" y="25"/>
                    <a:pt x="53" y="25"/>
                  </a:cubicBezTo>
                  <a:cubicBezTo>
                    <a:pt x="52" y="25"/>
                    <a:pt x="52" y="25"/>
                    <a:pt x="52" y="25"/>
                  </a:cubicBezTo>
                  <a:cubicBezTo>
                    <a:pt x="48" y="23"/>
                    <a:pt x="48" y="23"/>
                    <a:pt x="48" y="23"/>
                  </a:cubicBezTo>
                  <a:cubicBezTo>
                    <a:pt x="46" y="17"/>
                    <a:pt x="46" y="17"/>
                    <a:pt x="46" y="17"/>
                  </a:cubicBezTo>
                  <a:cubicBezTo>
                    <a:pt x="42" y="13"/>
                    <a:pt x="42" y="13"/>
                    <a:pt x="42" y="13"/>
                  </a:cubicBezTo>
                  <a:cubicBezTo>
                    <a:pt x="42" y="12"/>
                    <a:pt x="42" y="12"/>
                    <a:pt x="42" y="12"/>
                  </a:cubicBezTo>
                  <a:cubicBezTo>
                    <a:pt x="39" y="12"/>
                    <a:pt x="39" y="12"/>
                    <a:pt x="39" y="12"/>
                  </a:cubicBezTo>
                  <a:cubicBezTo>
                    <a:pt x="36" y="10"/>
                    <a:pt x="36" y="10"/>
                    <a:pt x="36" y="10"/>
                  </a:cubicBezTo>
                  <a:cubicBezTo>
                    <a:pt x="28" y="9"/>
                    <a:pt x="28" y="9"/>
                    <a:pt x="28" y="9"/>
                  </a:cubicBezTo>
                  <a:cubicBezTo>
                    <a:pt x="25" y="6"/>
                    <a:pt x="25" y="6"/>
                    <a:pt x="25" y="6"/>
                  </a:cubicBezTo>
                  <a:cubicBezTo>
                    <a:pt x="15" y="1"/>
                    <a:pt x="15" y="1"/>
                    <a:pt x="15" y="1"/>
                  </a:cubicBezTo>
                  <a:cubicBezTo>
                    <a:pt x="11" y="0"/>
                    <a:pt x="11" y="0"/>
                    <a:pt x="11" y="0"/>
                  </a:cubicBezTo>
                  <a:cubicBezTo>
                    <a:pt x="12" y="0"/>
                    <a:pt x="12" y="0"/>
                    <a:pt x="12" y="0"/>
                  </a:cubicBezTo>
                  <a:cubicBezTo>
                    <a:pt x="10" y="1"/>
                    <a:pt x="10" y="1"/>
                    <a:pt x="10" y="1"/>
                  </a:cubicBezTo>
                  <a:cubicBezTo>
                    <a:pt x="6" y="2"/>
                    <a:pt x="6" y="2"/>
                    <a:pt x="6" y="2"/>
                  </a:cubicBezTo>
                  <a:cubicBezTo>
                    <a:pt x="8" y="7"/>
                    <a:pt x="8" y="7"/>
                    <a:pt x="8" y="7"/>
                  </a:cubicBezTo>
                  <a:cubicBezTo>
                    <a:pt x="7" y="9"/>
                    <a:pt x="7" y="9"/>
                    <a:pt x="7" y="9"/>
                  </a:cubicBezTo>
                  <a:cubicBezTo>
                    <a:pt x="4" y="9"/>
                    <a:pt x="4" y="9"/>
                    <a:pt x="4" y="9"/>
                  </a:cubicBezTo>
                  <a:cubicBezTo>
                    <a:pt x="2" y="11"/>
                    <a:pt x="2" y="11"/>
                    <a:pt x="2" y="11"/>
                  </a:cubicBezTo>
                  <a:cubicBezTo>
                    <a:pt x="0" y="11"/>
                    <a:pt x="0" y="11"/>
                    <a:pt x="0" y="11"/>
                  </a:cubicBezTo>
                  <a:cubicBezTo>
                    <a:pt x="2" y="15"/>
                    <a:pt x="2" y="15"/>
                    <a:pt x="2" y="15"/>
                  </a:cubicBezTo>
                  <a:cubicBezTo>
                    <a:pt x="9" y="29"/>
                    <a:pt x="9" y="29"/>
                    <a:pt x="9" y="29"/>
                  </a:cubicBezTo>
                  <a:cubicBezTo>
                    <a:pt x="13" y="33"/>
                    <a:pt x="13" y="33"/>
                    <a:pt x="13" y="33"/>
                  </a:cubicBezTo>
                  <a:cubicBezTo>
                    <a:pt x="15" y="39"/>
                    <a:pt x="15" y="39"/>
                    <a:pt x="15" y="39"/>
                  </a:cubicBezTo>
                  <a:cubicBezTo>
                    <a:pt x="17" y="46"/>
                    <a:pt x="17" y="46"/>
                    <a:pt x="17" y="46"/>
                  </a:cubicBezTo>
                  <a:cubicBezTo>
                    <a:pt x="24" y="53"/>
                    <a:pt x="24" y="53"/>
                    <a:pt x="24" y="53"/>
                  </a:cubicBezTo>
                  <a:cubicBezTo>
                    <a:pt x="24" y="54"/>
                    <a:pt x="24" y="54"/>
                    <a:pt x="24" y="54"/>
                  </a:cubicBezTo>
                  <a:cubicBezTo>
                    <a:pt x="27" y="53"/>
                    <a:pt x="27" y="53"/>
                    <a:pt x="27" y="53"/>
                  </a:cubicBezTo>
                  <a:cubicBezTo>
                    <a:pt x="38" y="53"/>
                    <a:pt x="38" y="53"/>
                    <a:pt x="38" y="53"/>
                  </a:cubicBezTo>
                  <a:cubicBezTo>
                    <a:pt x="38" y="53"/>
                    <a:pt x="40" y="51"/>
                    <a:pt x="42" y="50"/>
                  </a:cubicBezTo>
                  <a:cubicBezTo>
                    <a:pt x="42" y="49"/>
                    <a:pt x="49" y="48"/>
                    <a:pt x="54" y="46"/>
                  </a:cubicBezTo>
                </a:path>
              </a:pathLst>
            </a:custGeom>
            <a:solidFill>
              <a:srgbClr val="63A1CF"/>
            </a:solidFill>
            <a:ln w="9525">
              <a:solidFill>
                <a:schemeClr val="bg1"/>
              </a:solidFill>
              <a:round/>
              <a:headEnd/>
              <a:tailEnd/>
            </a:ln>
          </p:spPr>
          <p:txBody>
            <a:bodyPr/>
            <a:lstStyle/>
            <a:p>
              <a:endParaRPr lang="en-GB"/>
            </a:p>
          </p:txBody>
        </p:sp>
        <p:sp>
          <p:nvSpPr>
            <p:cNvPr id="21" name="Freeform 1330">
              <a:extLst>
                <a:ext uri="{FF2B5EF4-FFF2-40B4-BE49-F238E27FC236}">
                  <a16:creationId xmlns:a16="http://schemas.microsoft.com/office/drawing/2014/main" id="{D97DC3FB-7A6D-44CD-97A2-6E396286EABA}"/>
                </a:ext>
              </a:extLst>
            </p:cNvPr>
            <p:cNvSpPr>
              <a:spLocks/>
            </p:cNvSpPr>
            <p:nvPr/>
          </p:nvSpPr>
          <p:spPr bwMode="auto">
            <a:xfrm>
              <a:off x="5438273" y="4040676"/>
              <a:ext cx="932827" cy="472497"/>
            </a:xfrm>
            <a:custGeom>
              <a:avLst/>
              <a:gdLst>
                <a:gd name="T0" fmla="*/ 30 w 34"/>
                <a:gd name="T1" fmla="*/ 0 h 21"/>
                <a:gd name="T2" fmla="*/ 18 w 34"/>
                <a:gd name="T3" fmla="*/ 4 h 21"/>
                <a:gd name="T4" fmla="*/ 14 w 34"/>
                <a:gd name="T5" fmla="*/ 7 h 21"/>
                <a:gd name="T6" fmla="*/ 3 w 34"/>
                <a:gd name="T7" fmla="*/ 7 h 21"/>
                <a:gd name="T8" fmla="*/ 0 w 34"/>
                <a:gd name="T9" fmla="*/ 8 h 21"/>
                <a:gd name="T10" fmla="*/ 1 w 34"/>
                <a:gd name="T11" fmla="*/ 12 h 21"/>
                <a:gd name="T12" fmla="*/ 5 w 34"/>
                <a:gd name="T13" fmla="*/ 21 h 21"/>
                <a:gd name="T14" fmla="*/ 12 w 34"/>
                <a:gd name="T15" fmla="*/ 19 h 21"/>
                <a:gd name="T16" fmla="*/ 15 w 34"/>
                <a:gd name="T17" fmla="*/ 19 h 21"/>
                <a:gd name="T18" fmla="*/ 19 w 34"/>
                <a:gd name="T19" fmla="*/ 15 h 21"/>
                <a:gd name="T20" fmla="*/ 25 w 34"/>
                <a:gd name="T21" fmla="*/ 13 h 21"/>
                <a:gd name="T22" fmla="*/ 34 w 34"/>
                <a:gd name="T23" fmla="*/ 10 h 21"/>
                <a:gd name="T24" fmla="*/ 31 w 34"/>
                <a:gd name="T25" fmla="*/ 3 h 21"/>
                <a:gd name="T26" fmla="*/ 30 w 34"/>
                <a:gd name="T27" fmla="*/ 0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4"/>
                <a:gd name="T43" fmla="*/ 0 h 21"/>
                <a:gd name="T44" fmla="*/ 34 w 34"/>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4" h="21">
                  <a:moveTo>
                    <a:pt x="30" y="0"/>
                  </a:moveTo>
                  <a:cubicBezTo>
                    <a:pt x="25" y="2"/>
                    <a:pt x="18" y="3"/>
                    <a:pt x="18" y="4"/>
                  </a:cubicBezTo>
                  <a:cubicBezTo>
                    <a:pt x="16" y="5"/>
                    <a:pt x="14" y="7"/>
                    <a:pt x="14" y="7"/>
                  </a:cubicBezTo>
                  <a:cubicBezTo>
                    <a:pt x="3" y="7"/>
                    <a:pt x="3" y="7"/>
                    <a:pt x="3" y="7"/>
                  </a:cubicBezTo>
                  <a:cubicBezTo>
                    <a:pt x="0" y="8"/>
                    <a:pt x="0" y="8"/>
                    <a:pt x="0" y="8"/>
                  </a:cubicBezTo>
                  <a:cubicBezTo>
                    <a:pt x="1" y="12"/>
                    <a:pt x="1" y="12"/>
                    <a:pt x="1" y="12"/>
                  </a:cubicBezTo>
                  <a:cubicBezTo>
                    <a:pt x="5" y="21"/>
                    <a:pt x="5" y="21"/>
                    <a:pt x="5" y="21"/>
                  </a:cubicBezTo>
                  <a:cubicBezTo>
                    <a:pt x="12" y="19"/>
                    <a:pt x="12" y="19"/>
                    <a:pt x="12" y="19"/>
                  </a:cubicBezTo>
                  <a:cubicBezTo>
                    <a:pt x="15" y="19"/>
                    <a:pt x="15" y="19"/>
                    <a:pt x="15" y="19"/>
                  </a:cubicBezTo>
                  <a:cubicBezTo>
                    <a:pt x="19" y="15"/>
                    <a:pt x="19" y="15"/>
                    <a:pt x="19" y="15"/>
                  </a:cubicBezTo>
                  <a:cubicBezTo>
                    <a:pt x="25" y="13"/>
                    <a:pt x="25" y="13"/>
                    <a:pt x="25" y="13"/>
                  </a:cubicBezTo>
                  <a:cubicBezTo>
                    <a:pt x="34" y="10"/>
                    <a:pt x="34" y="10"/>
                    <a:pt x="34" y="10"/>
                  </a:cubicBezTo>
                  <a:cubicBezTo>
                    <a:pt x="31" y="3"/>
                    <a:pt x="31" y="3"/>
                    <a:pt x="31" y="3"/>
                  </a:cubicBezTo>
                  <a:lnTo>
                    <a:pt x="30" y="0"/>
                  </a:lnTo>
                  <a:close/>
                </a:path>
              </a:pathLst>
            </a:custGeom>
            <a:solidFill>
              <a:srgbClr val="63A1CF"/>
            </a:solidFill>
            <a:ln w="9525">
              <a:solidFill>
                <a:schemeClr val="bg1"/>
              </a:solidFill>
              <a:round/>
              <a:headEnd/>
              <a:tailEnd/>
            </a:ln>
          </p:spPr>
          <p:txBody>
            <a:bodyPr/>
            <a:lstStyle/>
            <a:p>
              <a:endParaRPr lang="en-GB"/>
            </a:p>
          </p:txBody>
        </p:sp>
        <p:sp>
          <p:nvSpPr>
            <p:cNvPr id="22" name="Freeform 1329">
              <a:extLst>
                <a:ext uri="{FF2B5EF4-FFF2-40B4-BE49-F238E27FC236}">
                  <a16:creationId xmlns:a16="http://schemas.microsoft.com/office/drawing/2014/main" id="{5C523CA3-32B1-4414-8B17-DD2F382917D3}"/>
                </a:ext>
              </a:extLst>
            </p:cNvPr>
            <p:cNvSpPr>
              <a:spLocks/>
            </p:cNvSpPr>
            <p:nvPr/>
          </p:nvSpPr>
          <p:spPr bwMode="auto">
            <a:xfrm>
              <a:off x="6264969" y="3640871"/>
              <a:ext cx="659122" cy="622426"/>
            </a:xfrm>
            <a:custGeom>
              <a:avLst/>
              <a:gdLst>
                <a:gd name="T0" fmla="*/ 9 w 24"/>
                <a:gd name="T1" fmla="*/ 6 h 28"/>
                <a:gd name="T2" fmla="*/ 10 w 24"/>
                <a:gd name="T3" fmla="*/ 6 h 28"/>
                <a:gd name="T4" fmla="*/ 9 w 24"/>
                <a:gd name="T5" fmla="*/ 13 h 28"/>
                <a:gd name="T6" fmla="*/ 4 w 24"/>
                <a:gd name="T7" fmla="*/ 17 h 28"/>
                <a:gd name="T8" fmla="*/ 0 w 24"/>
                <a:gd name="T9" fmla="*/ 18 h 28"/>
                <a:gd name="T10" fmla="*/ 1 w 24"/>
                <a:gd name="T11" fmla="*/ 21 h 28"/>
                <a:gd name="T12" fmla="*/ 4 w 24"/>
                <a:gd name="T13" fmla="*/ 28 h 28"/>
                <a:gd name="T14" fmla="*/ 11 w 24"/>
                <a:gd name="T15" fmla="*/ 23 h 28"/>
                <a:gd name="T16" fmla="*/ 17 w 24"/>
                <a:gd name="T17" fmla="*/ 15 h 28"/>
                <a:gd name="T18" fmla="*/ 20 w 24"/>
                <a:gd name="T19" fmla="*/ 11 h 28"/>
                <a:gd name="T20" fmla="*/ 24 w 24"/>
                <a:gd name="T21" fmla="*/ 7 h 28"/>
                <a:gd name="T22" fmla="*/ 16 w 24"/>
                <a:gd name="T23" fmla="*/ 1 h 28"/>
                <a:gd name="T24" fmla="*/ 13 w 24"/>
                <a:gd name="T25" fmla="*/ 0 h 28"/>
                <a:gd name="T26" fmla="*/ 13 w 24"/>
                <a:gd name="T27" fmla="*/ 0 h 28"/>
                <a:gd name="T28" fmla="*/ 11 w 24"/>
                <a:gd name="T29" fmla="*/ 1 h 28"/>
                <a:gd name="T30" fmla="*/ 9 w 24"/>
                <a:gd name="T31" fmla="*/ 6 h 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4"/>
                <a:gd name="T49" fmla="*/ 0 h 28"/>
                <a:gd name="T50" fmla="*/ 24 w 24"/>
                <a:gd name="T51" fmla="*/ 28 h 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4" h="28">
                  <a:moveTo>
                    <a:pt x="9" y="6"/>
                  </a:moveTo>
                  <a:cubicBezTo>
                    <a:pt x="10" y="6"/>
                    <a:pt x="10" y="6"/>
                    <a:pt x="10" y="6"/>
                  </a:cubicBezTo>
                  <a:cubicBezTo>
                    <a:pt x="9" y="13"/>
                    <a:pt x="9" y="13"/>
                    <a:pt x="9" y="13"/>
                  </a:cubicBezTo>
                  <a:cubicBezTo>
                    <a:pt x="4" y="17"/>
                    <a:pt x="4" y="17"/>
                    <a:pt x="4" y="17"/>
                  </a:cubicBezTo>
                  <a:cubicBezTo>
                    <a:pt x="4" y="17"/>
                    <a:pt x="3" y="18"/>
                    <a:pt x="0" y="18"/>
                  </a:cubicBezTo>
                  <a:cubicBezTo>
                    <a:pt x="1" y="21"/>
                    <a:pt x="1" y="21"/>
                    <a:pt x="1" y="21"/>
                  </a:cubicBezTo>
                  <a:cubicBezTo>
                    <a:pt x="4" y="28"/>
                    <a:pt x="4" y="28"/>
                    <a:pt x="4" y="28"/>
                  </a:cubicBezTo>
                  <a:cubicBezTo>
                    <a:pt x="11" y="23"/>
                    <a:pt x="11" y="23"/>
                    <a:pt x="11" y="23"/>
                  </a:cubicBezTo>
                  <a:cubicBezTo>
                    <a:pt x="17" y="15"/>
                    <a:pt x="17" y="15"/>
                    <a:pt x="17" y="15"/>
                  </a:cubicBezTo>
                  <a:cubicBezTo>
                    <a:pt x="20" y="11"/>
                    <a:pt x="20" y="11"/>
                    <a:pt x="20" y="11"/>
                  </a:cubicBezTo>
                  <a:cubicBezTo>
                    <a:pt x="24" y="7"/>
                    <a:pt x="24" y="7"/>
                    <a:pt x="24" y="7"/>
                  </a:cubicBezTo>
                  <a:cubicBezTo>
                    <a:pt x="16" y="1"/>
                    <a:pt x="16" y="1"/>
                    <a:pt x="16" y="1"/>
                  </a:cubicBezTo>
                  <a:cubicBezTo>
                    <a:pt x="13" y="0"/>
                    <a:pt x="13" y="0"/>
                    <a:pt x="13" y="0"/>
                  </a:cubicBezTo>
                  <a:cubicBezTo>
                    <a:pt x="13" y="0"/>
                    <a:pt x="13" y="0"/>
                    <a:pt x="13" y="0"/>
                  </a:cubicBezTo>
                  <a:cubicBezTo>
                    <a:pt x="11" y="1"/>
                    <a:pt x="11" y="1"/>
                    <a:pt x="11" y="1"/>
                  </a:cubicBezTo>
                  <a:lnTo>
                    <a:pt x="9" y="6"/>
                  </a:lnTo>
                  <a:close/>
                </a:path>
              </a:pathLst>
            </a:custGeom>
            <a:solidFill>
              <a:srgbClr val="63A1CF"/>
            </a:solidFill>
            <a:ln w="9525">
              <a:solidFill>
                <a:schemeClr val="bg1"/>
              </a:solidFill>
              <a:round/>
              <a:headEnd/>
              <a:tailEnd/>
            </a:ln>
          </p:spPr>
          <p:txBody>
            <a:bodyPr/>
            <a:lstStyle/>
            <a:p>
              <a:endParaRPr lang="en-GB"/>
            </a:p>
          </p:txBody>
        </p:sp>
        <p:sp>
          <p:nvSpPr>
            <p:cNvPr id="23" name="Freeform 1327">
              <a:extLst>
                <a:ext uri="{FF2B5EF4-FFF2-40B4-BE49-F238E27FC236}">
                  <a16:creationId xmlns:a16="http://schemas.microsoft.com/office/drawing/2014/main" id="{3D072425-05F2-437A-AF0A-05E63E17A483}"/>
                </a:ext>
              </a:extLst>
            </p:cNvPr>
            <p:cNvSpPr>
              <a:spLocks/>
            </p:cNvSpPr>
            <p:nvPr/>
          </p:nvSpPr>
          <p:spPr bwMode="auto">
            <a:xfrm>
              <a:off x="4656263" y="2927583"/>
              <a:ext cx="446863" cy="331655"/>
            </a:xfrm>
            <a:custGeom>
              <a:avLst/>
              <a:gdLst>
                <a:gd name="T0" fmla="*/ 91 w 97"/>
                <a:gd name="T1" fmla="*/ 24 h 90"/>
                <a:gd name="T2" fmla="*/ 91 w 97"/>
                <a:gd name="T3" fmla="*/ 0 h 90"/>
                <a:gd name="T4" fmla="*/ 79 w 97"/>
                <a:gd name="T5" fmla="*/ 6 h 90"/>
                <a:gd name="T6" fmla="*/ 43 w 97"/>
                <a:gd name="T7" fmla="*/ 24 h 90"/>
                <a:gd name="T8" fmla="*/ 31 w 97"/>
                <a:gd name="T9" fmla="*/ 12 h 90"/>
                <a:gd name="T10" fmla="*/ 18 w 97"/>
                <a:gd name="T11" fmla="*/ 12 h 90"/>
                <a:gd name="T12" fmla="*/ 12 w 97"/>
                <a:gd name="T13" fmla="*/ 18 h 90"/>
                <a:gd name="T14" fmla="*/ 0 w 97"/>
                <a:gd name="T15" fmla="*/ 42 h 90"/>
                <a:gd name="T16" fmla="*/ 18 w 97"/>
                <a:gd name="T17" fmla="*/ 90 h 90"/>
                <a:gd name="T18" fmla="*/ 25 w 97"/>
                <a:gd name="T19" fmla="*/ 90 h 90"/>
                <a:gd name="T20" fmla="*/ 25 w 97"/>
                <a:gd name="T21" fmla="*/ 90 h 90"/>
                <a:gd name="T22" fmla="*/ 25 w 97"/>
                <a:gd name="T23" fmla="*/ 90 h 90"/>
                <a:gd name="T24" fmla="*/ 37 w 97"/>
                <a:gd name="T25" fmla="*/ 90 h 90"/>
                <a:gd name="T26" fmla="*/ 49 w 97"/>
                <a:gd name="T27" fmla="*/ 78 h 90"/>
                <a:gd name="T28" fmla="*/ 67 w 97"/>
                <a:gd name="T29" fmla="*/ 78 h 90"/>
                <a:gd name="T30" fmla="*/ 73 w 97"/>
                <a:gd name="T31" fmla="*/ 66 h 90"/>
                <a:gd name="T32" fmla="*/ 61 w 97"/>
                <a:gd name="T33" fmla="*/ 36 h 90"/>
                <a:gd name="T34" fmla="*/ 85 w 97"/>
                <a:gd name="T35" fmla="*/ 30 h 90"/>
                <a:gd name="T36" fmla="*/ 97 w 97"/>
                <a:gd name="T37" fmla="*/ 24 h 90"/>
                <a:gd name="T38" fmla="*/ 91 w 97"/>
                <a:gd name="T39" fmla="*/ 24 h 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7"/>
                <a:gd name="T61" fmla="*/ 0 h 90"/>
                <a:gd name="T62" fmla="*/ 97 w 97"/>
                <a:gd name="T63" fmla="*/ 90 h 9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7" h="90">
                  <a:moveTo>
                    <a:pt x="91" y="24"/>
                  </a:moveTo>
                  <a:lnTo>
                    <a:pt x="91" y="0"/>
                  </a:lnTo>
                  <a:lnTo>
                    <a:pt x="79" y="6"/>
                  </a:lnTo>
                  <a:lnTo>
                    <a:pt x="43" y="24"/>
                  </a:lnTo>
                  <a:lnTo>
                    <a:pt x="31" y="12"/>
                  </a:lnTo>
                  <a:lnTo>
                    <a:pt x="18" y="12"/>
                  </a:lnTo>
                  <a:lnTo>
                    <a:pt x="12" y="18"/>
                  </a:lnTo>
                  <a:lnTo>
                    <a:pt x="0" y="42"/>
                  </a:lnTo>
                  <a:lnTo>
                    <a:pt x="18" y="90"/>
                  </a:lnTo>
                  <a:lnTo>
                    <a:pt x="25" y="90"/>
                  </a:lnTo>
                  <a:lnTo>
                    <a:pt x="37" y="90"/>
                  </a:lnTo>
                  <a:lnTo>
                    <a:pt x="49" y="78"/>
                  </a:lnTo>
                  <a:lnTo>
                    <a:pt x="67" y="78"/>
                  </a:lnTo>
                  <a:lnTo>
                    <a:pt x="73" y="66"/>
                  </a:lnTo>
                  <a:lnTo>
                    <a:pt x="61" y="36"/>
                  </a:lnTo>
                  <a:lnTo>
                    <a:pt x="85" y="30"/>
                  </a:lnTo>
                  <a:lnTo>
                    <a:pt x="97" y="24"/>
                  </a:lnTo>
                  <a:lnTo>
                    <a:pt x="91" y="24"/>
                  </a:lnTo>
                </a:path>
              </a:pathLst>
            </a:custGeom>
            <a:solidFill>
              <a:srgbClr val="63A1CF"/>
            </a:solidFill>
            <a:ln w="9525">
              <a:solidFill>
                <a:schemeClr val="bg1"/>
              </a:solidFill>
              <a:round/>
              <a:headEnd/>
              <a:tailEnd/>
            </a:ln>
          </p:spPr>
          <p:txBody>
            <a:bodyPr/>
            <a:lstStyle/>
            <a:p>
              <a:endParaRPr lang="en-GB"/>
            </a:p>
          </p:txBody>
        </p:sp>
        <p:sp>
          <p:nvSpPr>
            <p:cNvPr id="24" name="Freeform 1328">
              <a:extLst>
                <a:ext uri="{FF2B5EF4-FFF2-40B4-BE49-F238E27FC236}">
                  <a16:creationId xmlns:a16="http://schemas.microsoft.com/office/drawing/2014/main" id="{82B55C87-CEDE-4234-9803-C6A2E1B079A2}"/>
                </a:ext>
              </a:extLst>
            </p:cNvPr>
            <p:cNvSpPr>
              <a:spLocks/>
            </p:cNvSpPr>
            <p:nvPr/>
          </p:nvSpPr>
          <p:spPr bwMode="auto">
            <a:xfrm>
              <a:off x="6203527" y="3554551"/>
              <a:ext cx="418932" cy="222618"/>
            </a:xfrm>
            <a:custGeom>
              <a:avLst/>
              <a:gdLst>
                <a:gd name="T0" fmla="*/ 18 w 90"/>
                <a:gd name="T1" fmla="*/ 48 h 60"/>
                <a:gd name="T2" fmla="*/ 66 w 90"/>
                <a:gd name="T3" fmla="*/ 60 h 60"/>
                <a:gd name="T4" fmla="*/ 78 w 90"/>
                <a:gd name="T5" fmla="*/ 30 h 60"/>
                <a:gd name="T6" fmla="*/ 90 w 90"/>
                <a:gd name="T7" fmla="*/ 24 h 60"/>
                <a:gd name="T8" fmla="*/ 84 w 90"/>
                <a:gd name="T9" fmla="*/ 0 h 60"/>
                <a:gd name="T10" fmla="*/ 30 w 90"/>
                <a:gd name="T11" fmla="*/ 18 h 60"/>
                <a:gd name="T12" fmla="*/ 6 w 90"/>
                <a:gd name="T13" fmla="*/ 6 h 60"/>
                <a:gd name="T14" fmla="*/ 0 w 90"/>
                <a:gd name="T15" fmla="*/ 24 h 60"/>
                <a:gd name="T16" fmla="*/ 18 w 90"/>
                <a:gd name="T17" fmla="*/ 48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60"/>
                <a:gd name="T29" fmla="*/ 90 w 90"/>
                <a:gd name="T30" fmla="*/ 60 h 6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60">
                  <a:moveTo>
                    <a:pt x="18" y="48"/>
                  </a:moveTo>
                  <a:lnTo>
                    <a:pt x="66" y="60"/>
                  </a:lnTo>
                  <a:lnTo>
                    <a:pt x="78" y="30"/>
                  </a:lnTo>
                  <a:lnTo>
                    <a:pt x="90" y="24"/>
                  </a:lnTo>
                  <a:lnTo>
                    <a:pt x="84" y="0"/>
                  </a:lnTo>
                  <a:lnTo>
                    <a:pt x="30" y="18"/>
                  </a:lnTo>
                  <a:lnTo>
                    <a:pt x="6" y="6"/>
                  </a:lnTo>
                  <a:lnTo>
                    <a:pt x="0" y="24"/>
                  </a:lnTo>
                  <a:lnTo>
                    <a:pt x="18" y="48"/>
                  </a:lnTo>
                  <a:close/>
                </a:path>
              </a:pathLst>
            </a:custGeom>
            <a:solidFill>
              <a:srgbClr val="63A1CF"/>
            </a:solidFill>
            <a:ln w="9525">
              <a:solidFill>
                <a:schemeClr val="bg1"/>
              </a:solidFill>
              <a:round/>
              <a:headEnd/>
              <a:tailEnd/>
            </a:ln>
          </p:spPr>
          <p:txBody>
            <a:bodyPr/>
            <a:lstStyle/>
            <a:p>
              <a:endParaRPr lang="en-GB"/>
            </a:p>
          </p:txBody>
        </p:sp>
        <p:sp>
          <p:nvSpPr>
            <p:cNvPr id="25" name="Freeform 1333">
              <a:extLst>
                <a:ext uri="{FF2B5EF4-FFF2-40B4-BE49-F238E27FC236}">
                  <a16:creationId xmlns:a16="http://schemas.microsoft.com/office/drawing/2014/main" id="{FE466CBF-481E-4F68-8B05-B942157450EC}"/>
                </a:ext>
              </a:extLst>
            </p:cNvPr>
            <p:cNvSpPr>
              <a:spLocks/>
            </p:cNvSpPr>
            <p:nvPr/>
          </p:nvSpPr>
          <p:spPr bwMode="auto">
            <a:xfrm>
              <a:off x="5075199" y="2568665"/>
              <a:ext cx="876966" cy="717832"/>
            </a:xfrm>
            <a:custGeom>
              <a:avLst/>
              <a:gdLst>
                <a:gd name="T0" fmla="*/ 168 w 192"/>
                <a:gd name="T1" fmla="*/ 120 h 192"/>
                <a:gd name="T2" fmla="*/ 132 w 192"/>
                <a:gd name="T3" fmla="*/ 90 h 192"/>
                <a:gd name="T4" fmla="*/ 132 w 192"/>
                <a:gd name="T5" fmla="*/ 66 h 192"/>
                <a:gd name="T6" fmla="*/ 138 w 192"/>
                <a:gd name="T7" fmla="*/ 42 h 192"/>
                <a:gd name="T8" fmla="*/ 114 w 192"/>
                <a:gd name="T9" fmla="*/ 6 h 192"/>
                <a:gd name="T10" fmla="*/ 102 w 192"/>
                <a:gd name="T11" fmla="*/ 0 h 192"/>
                <a:gd name="T12" fmla="*/ 72 w 192"/>
                <a:gd name="T13" fmla="*/ 6 h 192"/>
                <a:gd name="T14" fmla="*/ 66 w 192"/>
                <a:gd name="T15" fmla="*/ 6 h 192"/>
                <a:gd name="T16" fmla="*/ 66 w 192"/>
                <a:gd name="T17" fmla="*/ 12 h 192"/>
                <a:gd name="T18" fmla="*/ 54 w 192"/>
                <a:gd name="T19" fmla="*/ 30 h 192"/>
                <a:gd name="T20" fmla="*/ 42 w 192"/>
                <a:gd name="T21" fmla="*/ 72 h 192"/>
                <a:gd name="T22" fmla="*/ 0 w 192"/>
                <a:gd name="T23" fmla="*/ 96 h 192"/>
                <a:gd name="T24" fmla="*/ 0 w 192"/>
                <a:gd name="T25" fmla="*/ 120 h 192"/>
                <a:gd name="T26" fmla="*/ 24 w 192"/>
                <a:gd name="T27" fmla="*/ 126 h 192"/>
                <a:gd name="T28" fmla="*/ 84 w 192"/>
                <a:gd name="T29" fmla="*/ 156 h 192"/>
                <a:gd name="T30" fmla="*/ 102 w 192"/>
                <a:gd name="T31" fmla="*/ 174 h 192"/>
                <a:gd name="T32" fmla="*/ 150 w 192"/>
                <a:gd name="T33" fmla="*/ 180 h 192"/>
                <a:gd name="T34" fmla="*/ 168 w 192"/>
                <a:gd name="T35" fmla="*/ 192 h 192"/>
                <a:gd name="T36" fmla="*/ 186 w 192"/>
                <a:gd name="T37" fmla="*/ 192 h 192"/>
                <a:gd name="T38" fmla="*/ 180 w 192"/>
                <a:gd name="T39" fmla="*/ 180 h 192"/>
                <a:gd name="T40" fmla="*/ 192 w 192"/>
                <a:gd name="T41" fmla="*/ 174 h 192"/>
                <a:gd name="T42" fmla="*/ 180 w 192"/>
                <a:gd name="T43" fmla="*/ 150 h 192"/>
                <a:gd name="T44" fmla="*/ 168 w 192"/>
                <a:gd name="T45" fmla="*/ 120 h 19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2"/>
                <a:gd name="T70" fmla="*/ 0 h 192"/>
                <a:gd name="T71" fmla="*/ 192 w 192"/>
                <a:gd name="T72" fmla="*/ 192 h 19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2" h="192">
                  <a:moveTo>
                    <a:pt x="168" y="120"/>
                  </a:moveTo>
                  <a:lnTo>
                    <a:pt x="132" y="90"/>
                  </a:lnTo>
                  <a:lnTo>
                    <a:pt x="132" y="66"/>
                  </a:lnTo>
                  <a:lnTo>
                    <a:pt x="138" y="42"/>
                  </a:lnTo>
                  <a:lnTo>
                    <a:pt x="114" y="6"/>
                  </a:lnTo>
                  <a:lnTo>
                    <a:pt x="102" y="0"/>
                  </a:lnTo>
                  <a:lnTo>
                    <a:pt x="72" y="6"/>
                  </a:lnTo>
                  <a:lnTo>
                    <a:pt x="66" y="6"/>
                  </a:lnTo>
                  <a:lnTo>
                    <a:pt x="66" y="12"/>
                  </a:lnTo>
                  <a:lnTo>
                    <a:pt x="54" y="30"/>
                  </a:lnTo>
                  <a:lnTo>
                    <a:pt x="42" y="72"/>
                  </a:lnTo>
                  <a:lnTo>
                    <a:pt x="0" y="96"/>
                  </a:lnTo>
                  <a:lnTo>
                    <a:pt x="0" y="120"/>
                  </a:lnTo>
                  <a:lnTo>
                    <a:pt x="24" y="126"/>
                  </a:lnTo>
                  <a:lnTo>
                    <a:pt x="84" y="156"/>
                  </a:lnTo>
                  <a:lnTo>
                    <a:pt x="102" y="174"/>
                  </a:lnTo>
                  <a:lnTo>
                    <a:pt x="150" y="180"/>
                  </a:lnTo>
                  <a:lnTo>
                    <a:pt x="168" y="192"/>
                  </a:lnTo>
                  <a:lnTo>
                    <a:pt x="186" y="192"/>
                  </a:lnTo>
                  <a:lnTo>
                    <a:pt x="180" y="180"/>
                  </a:lnTo>
                  <a:lnTo>
                    <a:pt x="192" y="174"/>
                  </a:lnTo>
                  <a:lnTo>
                    <a:pt x="180" y="150"/>
                  </a:lnTo>
                  <a:lnTo>
                    <a:pt x="168" y="120"/>
                  </a:lnTo>
                  <a:close/>
                </a:path>
              </a:pathLst>
            </a:custGeom>
            <a:solidFill>
              <a:srgbClr val="63A1CF"/>
            </a:solidFill>
            <a:ln w="9525">
              <a:solidFill>
                <a:schemeClr val="bg1"/>
              </a:solidFill>
              <a:round/>
              <a:headEnd/>
              <a:tailEnd/>
            </a:ln>
          </p:spPr>
          <p:txBody>
            <a:bodyPr/>
            <a:lstStyle/>
            <a:p>
              <a:endParaRPr lang="en-GB"/>
            </a:p>
          </p:txBody>
        </p:sp>
        <p:sp>
          <p:nvSpPr>
            <p:cNvPr id="26" name="Freeform 1325">
              <a:extLst>
                <a:ext uri="{FF2B5EF4-FFF2-40B4-BE49-F238E27FC236}">
                  <a16:creationId xmlns:a16="http://schemas.microsoft.com/office/drawing/2014/main" id="{0F42E9F8-5C75-410D-94BB-A3210C304EB2}"/>
                </a:ext>
              </a:extLst>
            </p:cNvPr>
            <p:cNvSpPr>
              <a:spLocks/>
            </p:cNvSpPr>
            <p:nvPr/>
          </p:nvSpPr>
          <p:spPr bwMode="auto">
            <a:xfrm>
              <a:off x="4740052" y="2595925"/>
              <a:ext cx="636779" cy="417978"/>
            </a:xfrm>
            <a:custGeom>
              <a:avLst/>
              <a:gdLst>
                <a:gd name="T0" fmla="*/ 25 w 139"/>
                <a:gd name="T1" fmla="*/ 114 h 114"/>
                <a:gd name="T2" fmla="*/ 61 w 139"/>
                <a:gd name="T3" fmla="*/ 96 h 114"/>
                <a:gd name="T4" fmla="*/ 73 w 139"/>
                <a:gd name="T5" fmla="*/ 90 h 114"/>
                <a:gd name="T6" fmla="*/ 115 w 139"/>
                <a:gd name="T7" fmla="*/ 66 h 114"/>
                <a:gd name="T8" fmla="*/ 127 w 139"/>
                <a:gd name="T9" fmla="*/ 24 h 114"/>
                <a:gd name="T10" fmla="*/ 139 w 139"/>
                <a:gd name="T11" fmla="*/ 6 h 114"/>
                <a:gd name="T12" fmla="*/ 139 w 139"/>
                <a:gd name="T13" fmla="*/ 0 h 114"/>
                <a:gd name="T14" fmla="*/ 115 w 139"/>
                <a:gd name="T15" fmla="*/ 6 h 114"/>
                <a:gd name="T16" fmla="*/ 49 w 139"/>
                <a:gd name="T17" fmla="*/ 12 h 114"/>
                <a:gd name="T18" fmla="*/ 37 w 139"/>
                <a:gd name="T19" fmla="*/ 6 h 114"/>
                <a:gd name="T20" fmla="*/ 19 w 139"/>
                <a:gd name="T21" fmla="*/ 24 h 114"/>
                <a:gd name="T22" fmla="*/ 19 w 139"/>
                <a:gd name="T23" fmla="*/ 24 h 114"/>
                <a:gd name="T24" fmla="*/ 25 w 139"/>
                <a:gd name="T25" fmla="*/ 48 h 114"/>
                <a:gd name="T26" fmla="*/ 0 w 139"/>
                <a:gd name="T27" fmla="*/ 102 h 114"/>
                <a:gd name="T28" fmla="*/ 13 w 139"/>
                <a:gd name="T29" fmla="*/ 102 h 114"/>
                <a:gd name="T30" fmla="*/ 25 w 139"/>
                <a:gd name="T31" fmla="*/ 114 h 1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9"/>
                <a:gd name="T49" fmla="*/ 0 h 114"/>
                <a:gd name="T50" fmla="*/ 139 w 139"/>
                <a:gd name="T51" fmla="*/ 114 h 11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9" h="114">
                  <a:moveTo>
                    <a:pt x="25" y="114"/>
                  </a:moveTo>
                  <a:lnTo>
                    <a:pt x="61" y="96"/>
                  </a:lnTo>
                  <a:lnTo>
                    <a:pt x="73" y="90"/>
                  </a:lnTo>
                  <a:lnTo>
                    <a:pt x="115" y="66"/>
                  </a:lnTo>
                  <a:lnTo>
                    <a:pt x="127" y="24"/>
                  </a:lnTo>
                  <a:lnTo>
                    <a:pt x="139" y="6"/>
                  </a:lnTo>
                  <a:lnTo>
                    <a:pt x="139" y="0"/>
                  </a:lnTo>
                  <a:lnTo>
                    <a:pt x="115" y="6"/>
                  </a:lnTo>
                  <a:lnTo>
                    <a:pt x="49" y="12"/>
                  </a:lnTo>
                  <a:lnTo>
                    <a:pt x="37" y="6"/>
                  </a:lnTo>
                  <a:lnTo>
                    <a:pt x="19" y="24"/>
                  </a:lnTo>
                  <a:lnTo>
                    <a:pt x="25" y="48"/>
                  </a:lnTo>
                  <a:lnTo>
                    <a:pt x="0" y="102"/>
                  </a:lnTo>
                  <a:lnTo>
                    <a:pt x="13" y="102"/>
                  </a:lnTo>
                  <a:lnTo>
                    <a:pt x="25" y="114"/>
                  </a:lnTo>
                  <a:close/>
                </a:path>
              </a:pathLst>
            </a:custGeom>
            <a:solidFill>
              <a:srgbClr val="63A1CF"/>
            </a:solidFill>
            <a:ln w="9525">
              <a:solidFill>
                <a:schemeClr val="bg1"/>
              </a:solidFill>
              <a:round/>
              <a:headEnd/>
              <a:tailEnd/>
            </a:ln>
          </p:spPr>
          <p:txBody>
            <a:bodyPr/>
            <a:lstStyle/>
            <a:p>
              <a:endParaRPr lang="en-GB"/>
            </a:p>
          </p:txBody>
        </p:sp>
        <p:sp>
          <p:nvSpPr>
            <p:cNvPr id="27" name="Freeform 1324">
              <a:extLst>
                <a:ext uri="{FF2B5EF4-FFF2-40B4-BE49-F238E27FC236}">
                  <a16:creationId xmlns:a16="http://schemas.microsoft.com/office/drawing/2014/main" id="{36A5DE66-1A43-43DB-9064-B47EA1174754}"/>
                </a:ext>
              </a:extLst>
            </p:cNvPr>
            <p:cNvSpPr>
              <a:spLocks/>
            </p:cNvSpPr>
            <p:nvPr/>
          </p:nvSpPr>
          <p:spPr bwMode="auto">
            <a:xfrm>
              <a:off x="3969214" y="2168860"/>
              <a:ext cx="1631048" cy="513388"/>
            </a:xfrm>
            <a:custGeom>
              <a:avLst/>
              <a:gdLst>
                <a:gd name="T0" fmla="*/ 34 w 59"/>
                <a:gd name="T1" fmla="*/ 20 h 23"/>
                <a:gd name="T2" fmla="*/ 36 w 59"/>
                <a:gd name="T3" fmla="*/ 21 h 23"/>
                <a:gd name="T4" fmla="*/ 47 w 59"/>
                <a:gd name="T5" fmla="*/ 20 h 23"/>
                <a:gd name="T6" fmla="*/ 52 w 59"/>
                <a:gd name="T7" fmla="*/ 19 h 23"/>
                <a:gd name="T8" fmla="*/ 57 w 59"/>
                <a:gd name="T9" fmla="*/ 18 h 23"/>
                <a:gd name="T10" fmla="*/ 59 w 59"/>
                <a:gd name="T11" fmla="*/ 19 h 23"/>
                <a:gd name="T12" fmla="*/ 58 w 59"/>
                <a:gd name="T13" fmla="*/ 16 h 23"/>
                <a:gd name="T14" fmla="*/ 58 w 59"/>
                <a:gd name="T15" fmla="*/ 9 h 23"/>
                <a:gd name="T16" fmla="*/ 59 w 59"/>
                <a:gd name="T17" fmla="*/ 8 h 23"/>
                <a:gd name="T18" fmla="*/ 55 w 59"/>
                <a:gd name="T19" fmla="*/ 3 h 23"/>
                <a:gd name="T20" fmla="*/ 53 w 59"/>
                <a:gd name="T21" fmla="*/ 1 h 23"/>
                <a:gd name="T22" fmla="*/ 50 w 59"/>
                <a:gd name="T23" fmla="*/ 1 h 23"/>
                <a:gd name="T24" fmla="*/ 49 w 59"/>
                <a:gd name="T25" fmla="*/ 0 h 23"/>
                <a:gd name="T26" fmla="*/ 49 w 59"/>
                <a:gd name="T27" fmla="*/ 0 h 23"/>
                <a:gd name="T28" fmla="*/ 45 w 59"/>
                <a:gd name="T29" fmla="*/ 3 h 23"/>
                <a:gd name="T30" fmla="*/ 40 w 59"/>
                <a:gd name="T31" fmla="*/ 3 h 23"/>
                <a:gd name="T32" fmla="*/ 39 w 59"/>
                <a:gd name="T33" fmla="*/ 3 h 23"/>
                <a:gd name="T34" fmla="*/ 39 w 59"/>
                <a:gd name="T35" fmla="*/ 3 h 23"/>
                <a:gd name="T36" fmla="*/ 35 w 59"/>
                <a:gd name="T37" fmla="*/ 1 h 23"/>
                <a:gd name="T38" fmla="*/ 32 w 59"/>
                <a:gd name="T39" fmla="*/ 0 h 23"/>
                <a:gd name="T40" fmla="*/ 24 w 59"/>
                <a:gd name="T41" fmla="*/ 0 h 23"/>
                <a:gd name="T42" fmla="*/ 22 w 59"/>
                <a:gd name="T43" fmla="*/ 0 h 23"/>
                <a:gd name="T44" fmla="*/ 19 w 59"/>
                <a:gd name="T45" fmla="*/ 1 h 23"/>
                <a:gd name="T46" fmla="*/ 17 w 59"/>
                <a:gd name="T47" fmla="*/ 3 h 23"/>
                <a:gd name="T48" fmla="*/ 12 w 59"/>
                <a:gd name="T49" fmla="*/ 4 h 23"/>
                <a:gd name="T50" fmla="*/ 11 w 59"/>
                <a:gd name="T51" fmla="*/ 3 h 23"/>
                <a:gd name="T52" fmla="*/ 10 w 59"/>
                <a:gd name="T53" fmla="*/ 3 h 23"/>
                <a:gd name="T54" fmla="*/ 8 w 59"/>
                <a:gd name="T55" fmla="*/ 6 h 23"/>
                <a:gd name="T56" fmla="*/ 4 w 59"/>
                <a:gd name="T57" fmla="*/ 6 h 23"/>
                <a:gd name="T58" fmla="*/ 0 w 59"/>
                <a:gd name="T59" fmla="*/ 9 h 23"/>
                <a:gd name="T60" fmla="*/ 2 w 59"/>
                <a:gd name="T61" fmla="*/ 12 h 23"/>
                <a:gd name="T62" fmla="*/ 4 w 59"/>
                <a:gd name="T63" fmla="*/ 17 h 23"/>
                <a:gd name="T64" fmla="*/ 6 w 59"/>
                <a:gd name="T65" fmla="*/ 20 h 23"/>
                <a:gd name="T66" fmla="*/ 15 w 59"/>
                <a:gd name="T67" fmla="*/ 21 h 23"/>
                <a:gd name="T68" fmla="*/ 16 w 59"/>
                <a:gd name="T69" fmla="*/ 21 h 23"/>
                <a:gd name="T70" fmla="*/ 23 w 59"/>
                <a:gd name="T71" fmla="*/ 23 h 23"/>
                <a:gd name="T72" fmla="*/ 27 w 59"/>
                <a:gd name="T73" fmla="*/ 21 h 23"/>
                <a:gd name="T74" fmla="*/ 31 w 59"/>
                <a:gd name="T75" fmla="*/ 23 h 23"/>
                <a:gd name="T76" fmla="*/ 31 w 59"/>
                <a:gd name="T77" fmla="*/ 23 h 23"/>
                <a:gd name="T78" fmla="*/ 31 w 59"/>
                <a:gd name="T79" fmla="*/ 23 h 23"/>
                <a:gd name="T80" fmla="*/ 34 w 59"/>
                <a:gd name="T81" fmla="*/ 20 h 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9"/>
                <a:gd name="T124" fmla="*/ 0 h 23"/>
                <a:gd name="T125" fmla="*/ 59 w 59"/>
                <a:gd name="T126" fmla="*/ 23 h 2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9" h="23">
                  <a:moveTo>
                    <a:pt x="34" y="20"/>
                  </a:moveTo>
                  <a:cubicBezTo>
                    <a:pt x="36" y="21"/>
                    <a:pt x="36" y="21"/>
                    <a:pt x="36" y="21"/>
                  </a:cubicBezTo>
                  <a:cubicBezTo>
                    <a:pt x="47" y="20"/>
                    <a:pt x="47" y="20"/>
                    <a:pt x="47" y="20"/>
                  </a:cubicBezTo>
                  <a:cubicBezTo>
                    <a:pt x="52" y="19"/>
                    <a:pt x="52" y="19"/>
                    <a:pt x="52" y="19"/>
                  </a:cubicBezTo>
                  <a:cubicBezTo>
                    <a:pt x="57" y="18"/>
                    <a:pt x="57" y="18"/>
                    <a:pt x="57" y="18"/>
                  </a:cubicBezTo>
                  <a:cubicBezTo>
                    <a:pt x="59" y="19"/>
                    <a:pt x="59" y="19"/>
                    <a:pt x="59" y="19"/>
                  </a:cubicBezTo>
                  <a:cubicBezTo>
                    <a:pt x="59" y="19"/>
                    <a:pt x="58" y="16"/>
                    <a:pt x="58" y="16"/>
                  </a:cubicBezTo>
                  <a:cubicBezTo>
                    <a:pt x="58" y="15"/>
                    <a:pt x="58" y="9"/>
                    <a:pt x="58" y="9"/>
                  </a:cubicBezTo>
                  <a:cubicBezTo>
                    <a:pt x="59" y="8"/>
                    <a:pt x="59" y="8"/>
                    <a:pt x="59" y="8"/>
                  </a:cubicBezTo>
                  <a:cubicBezTo>
                    <a:pt x="55" y="3"/>
                    <a:pt x="55" y="3"/>
                    <a:pt x="55" y="3"/>
                  </a:cubicBezTo>
                  <a:cubicBezTo>
                    <a:pt x="53" y="1"/>
                    <a:pt x="53" y="1"/>
                    <a:pt x="53" y="1"/>
                  </a:cubicBezTo>
                  <a:cubicBezTo>
                    <a:pt x="50" y="1"/>
                    <a:pt x="50" y="1"/>
                    <a:pt x="50" y="1"/>
                  </a:cubicBezTo>
                  <a:cubicBezTo>
                    <a:pt x="49" y="0"/>
                    <a:pt x="49" y="0"/>
                    <a:pt x="49" y="0"/>
                  </a:cubicBezTo>
                  <a:cubicBezTo>
                    <a:pt x="49" y="0"/>
                    <a:pt x="49" y="0"/>
                    <a:pt x="49" y="0"/>
                  </a:cubicBezTo>
                  <a:cubicBezTo>
                    <a:pt x="45" y="3"/>
                    <a:pt x="45" y="3"/>
                    <a:pt x="45" y="3"/>
                  </a:cubicBezTo>
                  <a:cubicBezTo>
                    <a:pt x="40" y="3"/>
                    <a:pt x="40" y="3"/>
                    <a:pt x="40" y="3"/>
                  </a:cubicBezTo>
                  <a:cubicBezTo>
                    <a:pt x="39" y="3"/>
                    <a:pt x="39" y="3"/>
                    <a:pt x="39" y="3"/>
                  </a:cubicBezTo>
                  <a:cubicBezTo>
                    <a:pt x="39" y="3"/>
                    <a:pt x="39" y="3"/>
                    <a:pt x="39" y="3"/>
                  </a:cubicBezTo>
                  <a:cubicBezTo>
                    <a:pt x="35" y="1"/>
                    <a:pt x="35" y="1"/>
                    <a:pt x="35" y="1"/>
                  </a:cubicBezTo>
                  <a:cubicBezTo>
                    <a:pt x="32" y="0"/>
                    <a:pt x="32" y="0"/>
                    <a:pt x="32" y="0"/>
                  </a:cubicBezTo>
                  <a:cubicBezTo>
                    <a:pt x="24" y="0"/>
                    <a:pt x="24" y="0"/>
                    <a:pt x="24" y="0"/>
                  </a:cubicBezTo>
                  <a:cubicBezTo>
                    <a:pt x="22" y="0"/>
                    <a:pt x="22" y="0"/>
                    <a:pt x="22" y="0"/>
                  </a:cubicBezTo>
                  <a:cubicBezTo>
                    <a:pt x="19" y="1"/>
                    <a:pt x="19" y="1"/>
                    <a:pt x="19" y="1"/>
                  </a:cubicBezTo>
                  <a:cubicBezTo>
                    <a:pt x="17" y="3"/>
                    <a:pt x="17" y="3"/>
                    <a:pt x="17" y="3"/>
                  </a:cubicBezTo>
                  <a:cubicBezTo>
                    <a:pt x="12" y="4"/>
                    <a:pt x="12" y="4"/>
                    <a:pt x="12" y="4"/>
                  </a:cubicBezTo>
                  <a:cubicBezTo>
                    <a:pt x="11" y="3"/>
                    <a:pt x="11" y="3"/>
                    <a:pt x="11" y="3"/>
                  </a:cubicBezTo>
                  <a:cubicBezTo>
                    <a:pt x="10" y="3"/>
                    <a:pt x="10" y="3"/>
                    <a:pt x="10" y="3"/>
                  </a:cubicBezTo>
                  <a:cubicBezTo>
                    <a:pt x="8" y="6"/>
                    <a:pt x="8" y="6"/>
                    <a:pt x="8" y="6"/>
                  </a:cubicBezTo>
                  <a:cubicBezTo>
                    <a:pt x="4" y="6"/>
                    <a:pt x="4" y="6"/>
                    <a:pt x="4" y="6"/>
                  </a:cubicBezTo>
                  <a:cubicBezTo>
                    <a:pt x="0" y="9"/>
                    <a:pt x="0" y="9"/>
                    <a:pt x="0" y="9"/>
                  </a:cubicBezTo>
                  <a:cubicBezTo>
                    <a:pt x="2" y="12"/>
                    <a:pt x="2" y="12"/>
                    <a:pt x="2" y="12"/>
                  </a:cubicBezTo>
                  <a:cubicBezTo>
                    <a:pt x="4" y="17"/>
                    <a:pt x="4" y="17"/>
                    <a:pt x="4" y="17"/>
                  </a:cubicBezTo>
                  <a:cubicBezTo>
                    <a:pt x="6" y="20"/>
                    <a:pt x="6" y="20"/>
                    <a:pt x="6" y="20"/>
                  </a:cubicBezTo>
                  <a:cubicBezTo>
                    <a:pt x="15" y="21"/>
                    <a:pt x="15" y="21"/>
                    <a:pt x="15" y="21"/>
                  </a:cubicBezTo>
                  <a:cubicBezTo>
                    <a:pt x="16" y="21"/>
                    <a:pt x="16" y="21"/>
                    <a:pt x="16" y="21"/>
                  </a:cubicBezTo>
                  <a:cubicBezTo>
                    <a:pt x="23" y="23"/>
                    <a:pt x="23" y="23"/>
                    <a:pt x="23" y="23"/>
                  </a:cubicBezTo>
                  <a:cubicBezTo>
                    <a:pt x="27" y="21"/>
                    <a:pt x="27" y="21"/>
                    <a:pt x="27" y="21"/>
                  </a:cubicBezTo>
                  <a:cubicBezTo>
                    <a:pt x="31" y="23"/>
                    <a:pt x="31" y="23"/>
                    <a:pt x="31" y="23"/>
                  </a:cubicBezTo>
                  <a:cubicBezTo>
                    <a:pt x="31" y="23"/>
                    <a:pt x="31" y="23"/>
                    <a:pt x="31" y="23"/>
                  </a:cubicBezTo>
                  <a:cubicBezTo>
                    <a:pt x="31" y="23"/>
                    <a:pt x="31" y="23"/>
                    <a:pt x="31" y="23"/>
                  </a:cubicBezTo>
                  <a:lnTo>
                    <a:pt x="34" y="20"/>
                  </a:lnTo>
                  <a:close/>
                </a:path>
              </a:pathLst>
            </a:custGeom>
            <a:solidFill>
              <a:srgbClr val="63A1CF"/>
            </a:solidFill>
            <a:ln w="9525">
              <a:solidFill>
                <a:schemeClr val="bg1"/>
              </a:solidFill>
              <a:round/>
              <a:headEnd/>
              <a:tailEnd/>
            </a:ln>
          </p:spPr>
          <p:txBody>
            <a:bodyPr/>
            <a:lstStyle/>
            <a:p>
              <a:endParaRPr lang="en-GB"/>
            </a:p>
          </p:txBody>
        </p:sp>
        <p:sp>
          <p:nvSpPr>
            <p:cNvPr id="28" name="Freeform 1346">
              <a:extLst>
                <a:ext uri="{FF2B5EF4-FFF2-40B4-BE49-F238E27FC236}">
                  <a16:creationId xmlns:a16="http://schemas.microsoft.com/office/drawing/2014/main" id="{FE0931F3-C319-4CE6-9AE4-032B0A3826FA}"/>
                </a:ext>
              </a:extLst>
            </p:cNvPr>
            <p:cNvSpPr>
              <a:spLocks/>
            </p:cNvSpPr>
            <p:nvPr/>
          </p:nvSpPr>
          <p:spPr bwMode="auto">
            <a:xfrm>
              <a:off x="3829568" y="3063880"/>
              <a:ext cx="994269" cy="781438"/>
            </a:xfrm>
            <a:custGeom>
              <a:avLst/>
              <a:gdLst>
                <a:gd name="T0" fmla="*/ 0 w 36"/>
                <a:gd name="T1" fmla="*/ 5 h 35"/>
                <a:gd name="T2" fmla="*/ 1 w 36"/>
                <a:gd name="T3" fmla="*/ 8 h 35"/>
                <a:gd name="T4" fmla="*/ 2 w 36"/>
                <a:gd name="T5" fmla="*/ 10 h 35"/>
                <a:gd name="T6" fmla="*/ 2 w 36"/>
                <a:gd name="T7" fmla="*/ 35 h 35"/>
                <a:gd name="T8" fmla="*/ 3 w 36"/>
                <a:gd name="T9" fmla="*/ 35 h 35"/>
                <a:gd name="T10" fmla="*/ 29 w 36"/>
                <a:gd name="T11" fmla="*/ 35 h 35"/>
                <a:gd name="T12" fmla="*/ 34 w 36"/>
                <a:gd name="T13" fmla="*/ 32 h 35"/>
                <a:gd name="T14" fmla="*/ 36 w 36"/>
                <a:gd name="T15" fmla="*/ 30 h 35"/>
                <a:gd name="T16" fmla="*/ 36 w 36"/>
                <a:gd name="T17" fmla="*/ 30 h 35"/>
                <a:gd name="T18" fmla="*/ 33 w 36"/>
                <a:gd name="T19" fmla="*/ 23 h 35"/>
                <a:gd name="T20" fmla="*/ 29 w 36"/>
                <a:gd name="T21" fmla="*/ 15 h 35"/>
                <a:gd name="T22" fmla="*/ 24 w 36"/>
                <a:gd name="T23" fmla="*/ 8 h 35"/>
                <a:gd name="T24" fmla="*/ 31 w 36"/>
                <a:gd name="T25" fmla="*/ 12 h 35"/>
                <a:gd name="T26" fmla="*/ 34 w 36"/>
                <a:gd name="T27" fmla="*/ 9 h 35"/>
                <a:gd name="T28" fmla="*/ 33 w 36"/>
                <a:gd name="T29" fmla="*/ 9 h 35"/>
                <a:gd name="T30" fmla="*/ 30 w 36"/>
                <a:gd name="T31" fmla="*/ 1 h 35"/>
                <a:gd name="T32" fmla="*/ 28 w 36"/>
                <a:gd name="T33" fmla="*/ 3 h 35"/>
                <a:gd name="T34" fmla="*/ 22 w 36"/>
                <a:gd name="T35" fmla="*/ 2 h 35"/>
                <a:gd name="T36" fmla="*/ 19 w 36"/>
                <a:gd name="T37" fmla="*/ 1 h 35"/>
                <a:gd name="T38" fmla="*/ 12 w 36"/>
                <a:gd name="T39" fmla="*/ 3 h 35"/>
                <a:gd name="T40" fmla="*/ 6 w 36"/>
                <a:gd name="T41" fmla="*/ 0 h 35"/>
                <a:gd name="T42" fmla="*/ 2 w 36"/>
                <a:gd name="T43" fmla="*/ 0 h 35"/>
                <a:gd name="T44" fmla="*/ 1 w 36"/>
                <a:gd name="T45" fmla="*/ 2 h 35"/>
                <a:gd name="T46" fmla="*/ 0 w 36"/>
                <a:gd name="T47" fmla="*/ 5 h 3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6"/>
                <a:gd name="T73" fmla="*/ 0 h 35"/>
                <a:gd name="T74" fmla="*/ 36 w 36"/>
                <a:gd name="T75" fmla="*/ 35 h 3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6" h="35">
                  <a:moveTo>
                    <a:pt x="0" y="5"/>
                  </a:moveTo>
                  <a:cubicBezTo>
                    <a:pt x="0" y="5"/>
                    <a:pt x="1" y="7"/>
                    <a:pt x="1" y="8"/>
                  </a:cubicBezTo>
                  <a:cubicBezTo>
                    <a:pt x="1" y="8"/>
                    <a:pt x="2" y="10"/>
                    <a:pt x="2" y="10"/>
                  </a:cubicBezTo>
                  <a:cubicBezTo>
                    <a:pt x="2" y="10"/>
                    <a:pt x="1" y="35"/>
                    <a:pt x="2" y="35"/>
                  </a:cubicBezTo>
                  <a:cubicBezTo>
                    <a:pt x="2" y="35"/>
                    <a:pt x="2" y="35"/>
                    <a:pt x="3" y="35"/>
                  </a:cubicBezTo>
                  <a:cubicBezTo>
                    <a:pt x="7" y="35"/>
                    <a:pt x="29" y="35"/>
                    <a:pt x="29" y="35"/>
                  </a:cubicBezTo>
                  <a:cubicBezTo>
                    <a:pt x="34" y="32"/>
                    <a:pt x="34" y="32"/>
                    <a:pt x="34" y="32"/>
                  </a:cubicBezTo>
                  <a:cubicBezTo>
                    <a:pt x="36" y="30"/>
                    <a:pt x="36" y="30"/>
                    <a:pt x="36" y="30"/>
                  </a:cubicBezTo>
                  <a:cubicBezTo>
                    <a:pt x="36" y="30"/>
                    <a:pt x="36" y="30"/>
                    <a:pt x="36" y="30"/>
                  </a:cubicBezTo>
                  <a:cubicBezTo>
                    <a:pt x="33" y="23"/>
                    <a:pt x="33" y="23"/>
                    <a:pt x="33" y="23"/>
                  </a:cubicBezTo>
                  <a:cubicBezTo>
                    <a:pt x="29" y="15"/>
                    <a:pt x="29" y="15"/>
                    <a:pt x="29" y="15"/>
                  </a:cubicBezTo>
                  <a:cubicBezTo>
                    <a:pt x="24" y="8"/>
                    <a:pt x="24" y="8"/>
                    <a:pt x="24" y="8"/>
                  </a:cubicBezTo>
                  <a:cubicBezTo>
                    <a:pt x="31" y="12"/>
                    <a:pt x="31" y="12"/>
                    <a:pt x="31" y="12"/>
                  </a:cubicBezTo>
                  <a:cubicBezTo>
                    <a:pt x="34" y="9"/>
                    <a:pt x="34" y="9"/>
                    <a:pt x="34" y="9"/>
                  </a:cubicBezTo>
                  <a:cubicBezTo>
                    <a:pt x="33" y="9"/>
                    <a:pt x="33" y="9"/>
                    <a:pt x="33" y="9"/>
                  </a:cubicBezTo>
                  <a:cubicBezTo>
                    <a:pt x="30" y="1"/>
                    <a:pt x="30" y="1"/>
                    <a:pt x="30" y="1"/>
                  </a:cubicBezTo>
                  <a:cubicBezTo>
                    <a:pt x="28" y="3"/>
                    <a:pt x="28" y="3"/>
                    <a:pt x="28" y="3"/>
                  </a:cubicBezTo>
                  <a:cubicBezTo>
                    <a:pt x="22" y="2"/>
                    <a:pt x="22" y="2"/>
                    <a:pt x="22" y="2"/>
                  </a:cubicBezTo>
                  <a:cubicBezTo>
                    <a:pt x="19" y="1"/>
                    <a:pt x="19" y="1"/>
                    <a:pt x="19" y="1"/>
                  </a:cubicBezTo>
                  <a:cubicBezTo>
                    <a:pt x="12" y="3"/>
                    <a:pt x="12" y="3"/>
                    <a:pt x="12" y="3"/>
                  </a:cubicBezTo>
                  <a:cubicBezTo>
                    <a:pt x="6" y="0"/>
                    <a:pt x="6" y="0"/>
                    <a:pt x="6" y="0"/>
                  </a:cubicBezTo>
                  <a:cubicBezTo>
                    <a:pt x="2" y="0"/>
                    <a:pt x="2" y="0"/>
                    <a:pt x="2" y="0"/>
                  </a:cubicBezTo>
                  <a:cubicBezTo>
                    <a:pt x="1" y="2"/>
                    <a:pt x="1" y="2"/>
                    <a:pt x="1" y="2"/>
                  </a:cubicBezTo>
                  <a:lnTo>
                    <a:pt x="0" y="5"/>
                  </a:lnTo>
                  <a:close/>
                </a:path>
              </a:pathLst>
            </a:custGeom>
            <a:solidFill>
              <a:srgbClr val="63A1CF"/>
            </a:solidFill>
            <a:ln w="9525">
              <a:solidFill>
                <a:schemeClr val="bg1"/>
              </a:solidFill>
              <a:round/>
              <a:headEnd/>
              <a:tailEnd/>
            </a:ln>
          </p:spPr>
          <p:txBody>
            <a:bodyPr/>
            <a:lstStyle/>
            <a:p>
              <a:endParaRPr lang="en-GB"/>
            </a:p>
          </p:txBody>
        </p:sp>
        <p:sp>
          <p:nvSpPr>
            <p:cNvPr id="29" name="Freeform 1418">
              <a:extLst>
                <a:ext uri="{FF2B5EF4-FFF2-40B4-BE49-F238E27FC236}">
                  <a16:creationId xmlns:a16="http://schemas.microsoft.com/office/drawing/2014/main" id="{9A36B8D9-DCDF-40AA-8B66-1F8278CA7C9F}"/>
                </a:ext>
              </a:extLst>
            </p:cNvPr>
            <p:cNvSpPr>
              <a:spLocks/>
            </p:cNvSpPr>
            <p:nvPr/>
          </p:nvSpPr>
          <p:spPr bwMode="auto">
            <a:xfrm>
              <a:off x="4572479" y="4131541"/>
              <a:ext cx="1301485" cy="1013145"/>
            </a:xfrm>
            <a:custGeom>
              <a:avLst/>
              <a:gdLst>
                <a:gd name="T0" fmla="*/ 22 w 47"/>
                <a:gd name="T1" fmla="*/ 45 h 45"/>
                <a:gd name="T2" fmla="*/ 24 w 47"/>
                <a:gd name="T3" fmla="*/ 44 h 45"/>
                <a:gd name="T4" fmla="*/ 27 w 47"/>
                <a:gd name="T5" fmla="*/ 45 h 45"/>
                <a:gd name="T6" fmla="*/ 29 w 47"/>
                <a:gd name="T7" fmla="*/ 45 h 45"/>
                <a:gd name="T8" fmla="*/ 32 w 47"/>
                <a:gd name="T9" fmla="*/ 43 h 45"/>
                <a:gd name="T10" fmla="*/ 39 w 47"/>
                <a:gd name="T11" fmla="*/ 41 h 45"/>
                <a:gd name="T12" fmla="*/ 47 w 47"/>
                <a:gd name="T13" fmla="*/ 32 h 45"/>
                <a:gd name="T14" fmla="*/ 40 w 47"/>
                <a:gd name="T15" fmla="*/ 31 h 45"/>
                <a:gd name="T16" fmla="*/ 33 w 47"/>
                <a:gd name="T17" fmla="*/ 27 h 45"/>
                <a:gd name="T18" fmla="*/ 31 w 47"/>
                <a:gd name="T19" fmla="*/ 24 h 45"/>
                <a:gd name="T20" fmla="*/ 34 w 47"/>
                <a:gd name="T21" fmla="*/ 22 h 45"/>
                <a:gd name="T22" fmla="*/ 33 w 47"/>
                <a:gd name="T23" fmla="*/ 20 h 45"/>
                <a:gd name="T24" fmla="*/ 25 w 47"/>
                <a:gd name="T25" fmla="*/ 8 h 45"/>
                <a:gd name="T26" fmla="*/ 20 w 47"/>
                <a:gd name="T27" fmla="*/ 6 h 45"/>
                <a:gd name="T28" fmla="*/ 17 w 47"/>
                <a:gd name="T29" fmla="*/ 0 h 45"/>
                <a:gd name="T30" fmla="*/ 17 w 47"/>
                <a:gd name="T31" fmla="*/ 0 h 45"/>
                <a:gd name="T32" fmla="*/ 15 w 47"/>
                <a:gd name="T33" fmla="*/ 1 h 45"/>
                <a:gd name="T34" fmla="*/ 12 w 47"/>
                <a:gd name="T35" fmla="*/ 3 h 45"/>
                <a:gd name="T36" fmla="*/ 11 w 47"/>
                <a:gd name="T37" fmla="*/ 14 h 45"/>
                <a:gd name="T38" fmla="*/ 8 w 47"/>
                <a:gd name="T39" fmla="*/ 20 h 45"/>
                <a:gd name="T40" fmla="*/ 4 w 47"/>
                <a:gd name="T41" fmla="*/ 24 h 45"/>
                <a:gd name="T42" fmla="*/ 3 w 47"/>
                <a:gd name="T43" fmla="*/ 30 h 45"/>
                <a:gd name="T44" fmla="*/ 1 w 47"/>
                <a:gd name="T45" fmla="*/ 30 h 45"/>
                <a:gd name="T46" fmla="*/ 0 w 47"/>
                <a:gd name="T47" fmla="*/ 33 h 45"/>
                <a:gd name="T48" fmla="*/ 4 w 47"/>
                <a:gd name="T49" fmla="*/ 36 h 45"/>
                <a:gd name="T50" fmla="*/ 7 w 47"/>
                <a:gd name="T51" fmla="*/ 39 h 45"/>
                <a:gd name="T52" fmla="*/ 9 w 47"/>
                <a:gd name="T53" fmla="*/ 41 h 45"/>
                <a:gd name="T54" fmla="*/ 9 w 47"/>
                <a:gd name="T55" fmla="*/ 42 h 45"/>
                <a:gd name="T56" fmla="*/ 12 w 47"/>
                <a:gd name="T57" fmla="*/ 43 h 45"/>
                <a:gd name="T58" fmla="*/ 22 w 47"/>
                <a:gd name="T59" fmla="*/ 45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7"/>
                <a:gd name="T91" fmla="*/ 0 h 45"/>
                <a:gd name="T92" fmla="*/ 47 w 47"/>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7" h="45">
                  <a:moveTo>
                    <a:pt x="22" y="45"/>
                  </a:moveTo>
                  <a:cubicBezTo>
                    <a:pt x="23" y="45"/>
                    <a:pt x="24" y="44"/>
                    <a:pt x="24" y="44"/>
                  </a:cubicBezTo>
                  <a:cubicBezTo>
                    <a:pt x="27" y="45"/>
                    <a:pt x="27" y="45"/>
                    <a:pt x="27" y="45"/>
                  </a:cubicBezTo>
                  <a:cubicBezTo>
                    <a:pt x="29" y="45"/>
                    <a:pt x="29" y="45"/>
                    <a:pt x="29" y="45"/>
                  </a:cubicBezTo>
                  <a:cubicBezTo>
                    <a:pt x="32" y="43"/>
                    <a:pt x="32" y="43"/>
                    <a:pt x="32" y="43"/>
                  </a:cubicBezTo>
                  <a:cubicBezTo>
                    <a:pt x="39" y="41"/>
                    <a:pt x="39" y="41"/>
                    <a:pt x="39" y="41"/>
                  </a:cubicBezTo>
                  <a:cubicBezTo>
                    <a:pt x="47" y="32"/>
                    <a:pt x="47" y="32"/>
                    <a:pt x="47" y="32"/>
                  </a:cubicBezTo>
                  <a:cubicBezTo>
                    <a:pt x="40" y="31"/>
                    <a:pt x="40" y="31"/>
                    <a:pt x="40" y="31"/>
                  </a:cubicBezTo>
                  <a:cubicBezTo>
                    <a:pt x="33" y="27"/>
                    <a:pt x="33" y="27"/>
                    <a:pt x="33" y="27"/>
                  </a:cubicBezTo>
                  <a:cubicBezTo>
                    <a:pt x="31" y="24"/>
                    <a:pt x="31" y="24"/>
                    <a:pt x="31" y="24"/>
                  </a:cubicBezTo>
                  <a:cubicBezTo>
                    <a:pt x="34" y="22"/>
                    <a:pt x="34" y="22"/>
                    <a:pt x="34" y="22"/>
                  </a:cubicBezTo>
                  <a:cubicBezTo>
                    <a:pt x="33" y="20"/>
                    <a:pt x="33" y="20"/>
                    <a:pt x="33" y="20"/>
                  </a:cubicBezTo>
                  <a:cubicBezTo>
                    <a:pt x="25" y="8"/>
                    <a:pt x="25" y="8"/>
                    <a:pt x="25" y="8"/>
                  </a:cubicBezTo>
                  <a:cubicBezTo>
                    <a:pt x="20" y="6"/>
                    <a:pt x="20" y="6"/>
                    <a:pt x="20" y="6"/>
                  </a:cubicBezTo>
                  <a:cubicBezTo>
                    <a:pt x="17" y="0"/>
                    <a:pt x="17" y="0"/>
                    <a:pt x="17" y="0"/>
                  </a:cubicBezTo>
                  <a:cubicBezTo>
                    <a:pt x="17" y="0"/>
                    <a:pt x="17" y="0"/>
                    <a:pt x="17" y="0"/>
                  </a:cubicBezTo>
                  <a:cubicBezTo>
                    <a:pt x="15" y="1"/>
                    <a:pt x="15" y="1"/>
                    <a:pt x="15" y="1"/>
                  </a:cubicBezTo>
                  <a:cubicBezTo>
                    <a:pt x="12" y="3"/>
                    <a:pt x="12" y="3"/>
                    <a:pt x="12" y="3"/>
                  </a:cubicBezTo>
                  <a:cubicBezTo>
                    <a:pt x="11" y="14"/>
                    <a:pt x="11" y="14"/>
                    <a:pt x="11" y="14"/>
                  </a:cubicBezTo>
                  <a:cubicBezTo>
                    <a:pt x="8" y="20"/>
                    <a:pt x="8" y="20"/>
                    <a:pt x="8" y="20"/>
                  </a:cubicBezTo>
                  <a:cubicBezTo>
                    <a:pt x="4" y="24"/>
                    <a:pt x="4" y="24"/>
                    <a:pt x="4" y="24"/>
                  </a:cubicBezTo>
                  <a:cubicBezTo>
                    <a:pt x="3" y="30"/>
                    <a:pt x="3" y="30"/>
                    <a:pt x="3" y="30"/>
                  </a:cubicBezTo>
                  <a:cubicBezTo>
                    <a:pt x="1" y="30"/>
                    <a:pt x="1" y="30"/>
                    <a:pt x="1" y="30"/>
                  </a:cubicBezTo>
                  <a:cubicBezTo>
                    <a:pt x="0" y="33"/>
                    <a:pt x="0" y="33"/>
                    <a:pt x="0" y="33"/>
                  </a:cubicBezTo>
                  <a:cubicBezTo>
                    <a:pt x="4" y="36"/>
                    <a:pt x="4" y="36"/>
                    <a:pt x="4" y="36"/>
                  </a:cubicBezTo>
                  <a:cubicBezTo>
                    <a:pt x="7" y="39"/>
                    <a:pt x="7" y="39"/>
                    <a:pt x="7" y="39"/>
                  </a:cubicBezTo>
                  <a:cubicBezTo>
                    <a:pt x="9" y="41"/>
                    <a:pt x="9" y="41"/>
                    <a:pt x="9" y="41"/>
                  </a:cubicBezTo>
                  <a:cubicBezTo>
                    <a:pt x="9" y="42"/>
                    <a:pt x="9" y="42"/>
                    <a:pt x="9" y="42"/>
                  </a:cubicBezTo>
                  <a:cubicBezTo>
                    <a:pt x="12" y="43"/>
                    <a:pt x="12" y="43"/>
                    <a:pt x="12" y="43"/>
                  </a:cubicBezTo>
                  <a:cubicBezTo>
                    <a:pt x="12" y="43"/>
                    <a:pt x="21" y="45"/>
                    <a:pt x="22" y="45"/>
                  </a:cubicBezTo>
                  <a:close/>
                </a:path>
              </a:pathLst>
            </a:custGeom>
            <a:solidFill>
              <a:srgbClr val="63A1CF"/>
            </a:solidFill>
            <a:ln w="9525">
              <a:solidFill>
                <a:schemeClr val="bg1"/>
              </a:solidFill>
              <a:round/>
              <a:headEnd/>
              <a:tailEnd/>
            </a:ln>
          </p:spPr>
          <p:txBody>
            <a:bodyPr/>
            <a:lstStyle/>
            <a:p>
              <a:endParaRPr lang="en-GB"/>
            </a:p>
          </p:txBody>
        </p:sp>
        <p:sp>
          <p:nvSpPr>
            <p:cNvPr id="30" name="Freeform 1352">
              <a:extLst>
                <a:ext uri="{FF2B5EF4-FFF2-40B4-BE49-F238E27FC236}">
                  <a16:creationId xmlns:a16="http://schemas.microsoft.com/office/drawing/2014/main" id="{5651E7AB-E033-43E1-971D-58894C294A3A}"/>
                </a:ext>
              </a:extLst>
            </p:cNvPr>
            <p:cNvSpPr>
              <a:spLocks/>
            </p:cNvSpPr>
            <p:nvPr/>
          </p:nvSpPr>
          <p:spPr bwMode="auto">
            <a:xfrm>
              <a:off x="3611724" y="3736280"/>
              <a:ext cx="1429960" cy="1426579"/>
            </a:xfrm>
            <a:custGeom>
              <a:avLst/>
              <a:gdLst>
                <a:gd name="T0" fmla="*/ 37 w 52"/>
                <a:gd name="T1" fmla="*/ 5 h 64"/>
                <a:gd name="T2" fmla="*/ 11 w 52"/>
                <a:gd name="T3" fmla="*/ 5 h 64"/>
                <a:gd name="T4" fmla="*/ 10 w 52"/>
                <a:gd name="T5" fmla="*/ 11 h 64"/>
                <a:gd name="T6" fmla="*/ 7 w 52"/>
                <a:gd name="T7" fmla="*/ 11 h 64"/>
                <a:gd name="T8" fmla="*/ 7 w 52"/>
                <a:gd name="T9" fmla="*/ 14 h 64"/>
                <a:gd name="T10" fmla="*/ 6 w 52"/>
                <a:gd name="T11" fmla="*/ 13 h 64"/>
                <a:gd name="T12" fmla="*/ 5 w 52"/>
                <a:gd name="T13" fmla="*/ 25 h 64"/>
                <a:gd name="T14" fmla="*/ 2 w 52"/>
                <a:gd name="T15" fmla="*/ 27 h 64"/>
                <a:gd name="T16" fmla="*/ 1 w 52"/>
                <a:gd name="T17" fmla="*/ 32 h 64"/>
                <a:gd name="T18" fmla="*/ 0 w 52"/>
                <a:gd name="T19" fmla="*/ 35 h 64"/>
                <a:gd name="T20" fmla="*/ 3 w 52"/>
                <a:gd name="T21" fmla="*/ 41 h 64"/>
                <a:gd name="T22" fmla="*/ 5 w 52"/>
                <a:gd name="T23" fmla="*/ 45 h 64"/>
                <a:gd name="T24" fmla="*/ 8 w 52"/>
                <a:gd name="T25" fmla="*/ 50 h 64"/>
                <a:gd name="T26" fmla="*/ 12 w 52"/>
                <a:gd name="T27" fmla="*/ 52 h 64"/>
                <a:gd name="T28" fmla="*/ 18 w 52"/>
                <a:gd name="T29" fmla="*/ 58 h 64"/>
                <a:gd name="T30" fmla="*/ 20 w 52"/>
                <a:gd name="T31" fmla="*/ 61 h 64"/>
                <a:gd name="T32" fmla="*/ 25 w 52"/>
                <a:gd name="T33" fmla="*/ 61 h 64"/>
                <a:gd name="T34" fmla="*/ 29 w 52"/>
                <a:gd name="T35" fmla="*/ 64 h 64"/>
                <a:gd name="T36" fmla="*/ 36 w 52"/>
                <a:gd name="T37" fmla="*/ 63 h 64"/>
                <a:gd name="T38" fmla="*/ 41 w 52"/>
                <a:gd name="T39" fmla="*/ 61 h 64"/>
                <a:gd name="T40" fmla="*/ 44 w 52"/>
                <a:gd name="T41" fmla="*/ 61 h 64"/>
                <a:gd name="T42" fmla="*/ 44 w 52"/>
                <a:gd name="T43" fmla="*/ 59 h 64"/>
                <a:gd name="T44" fmla="*/ 42 w 52"/>
                <a:gd name="T45" fmla="*/ 57 h 64"/>
                <a:gd name="T46" fmla="*/ 39 w 52"/>
                <a:gd name="T47" fmla="*/ 54 h 64"/>
                <a:gd name="T48" fmla="*/ 35 w 52"/>
                <a:gd name="T49" fmla="*/ 51 h 64"/>
                <a:gd name="T50" fmla="*/ 36 w 52"/>
                <a:gd name="T51" fmla="*/ 48 h 64"/>
                <a:gd name="T52" fmla="*/ 38 w 52"/>
                <a:gd name="T53" fmla="*/ 48 h 64"/>
                <a:gd name="T54" fmla="*/ 39 w 52"/>
                <a:gd name="T55" fmla="*/ 42 h 64"/>
                <a:gd name="T56" fmla="*/ 43 w 52"/>
                <a:gd name="T57" fmla="*/ 38 h 64"/>
                <a:gd name="T58" fmla="*/ 46 w 52"/>
                <a:gd name="T59" fmla="*/ 32 h 64"/>
                <a:gd name="T60" fmla="*/ 47 w 52"/>
                <a:gd name="T61" fmla="*/ 21 h 64"/>
                <a:gd name="T62" fmla="*/ 50 w 52"/>
                <a:gd name="T63" fmla="*/ 19 h 64"/>
                <a:gd name="T64" fmla="*/ 52 w 52"/>
                <a:gd name="T65" fmla="*/ 18 h 64"/>
                <a:gd name="T66" fmla="*/ 50 w 52"/>
                <a:gd name="T67" fmla="*/ 13 h 64"/>
                <a:gd name="T68" fmla="*/ 47 w 52"/>
                <a:gd name="T69" fmla="*/ 4 h 64"/>
                <a:gd name="T70" fmla="*/ 44 w 52"/>
                <a:gd name="T71" fmla="*/ 0 h 64"/>
                <a:gd name="T72" fmla="*/ 42 w 52"/>
                <a:gd name="T73" fmla="*/ 2 h 64"/>
                <a:gd name="T74" fmla="*/ 37 w 52"/>
                <a:gd name="T75" fmla="*/ 5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2"/>
                <a:gd name="T115" fmla="*/ 0 h 64"/>
                <a:gd name="T116" fmla="*/ 52 w 52"/>
                <a:gd name="T117" fmla="*/ 64 h 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2" h="64">
                  <a:moveTo>
                    <a:pt x="37" y="5"/>
                  </a:moveTo>
                  <a:cubicBezTo>
                    <a:pt x="37" y="5"/>
                    <a:pt x="15" y="5"/>
                    <a:pt x="11" y="5"/>
                  </a:cubicBezTo>
                  <a:cubicBezTo>
                    <a:pt x="10" y="11"/>
                    <a:pt x="10" y="11"/>
                    <a:pt x="10" y="11"/>
                  </a:cubicBezTo>
                  <a:cubicBezTo>
                    <a:pt x="7" y="11"/>
                    <a:pt x="7" y="11"/>
                    <a:pt x="7" y="11"/>
                  </a:cubicBezTo>
                  <a:cubicBezTo>
                    <a:pt x="7" y="14"/>
                    <a:pt x="7" y="14"/>
                    <a:pt x="7" y="14"/>
                  </a:cubicBezTo>
                  <a:cubicBezTo>
                    <a:pt x="6" y="13"/>
                    <a:pt x="6" y="13"/>
                    <a:pt x="6" y="13"/>
                  </a:cubicBezTo>
                  <a:cubicBezTo>
                    <a:pt x="5" y="25"/>
                    <a:pt x="5" y="25"/>
                    <a:pt x="5" y="25"/>
                  </a:cubicBezTo>
                  <a:cubicBezTo>
                    <a:pt x="2" y="27"/>
                    <a:pt x="2" y="27"/>
                    <a:pt x="2" y="27"/>
                  </a:cubicBezTo>
                  <a:cubicBezTo>
                    <a:pt x="1" y="32"/>
                    <a:pt x="1" y="32"/>
                    <a:pt x="1" y="32"/>
                  </a:cubicBezTo>
                  <a:cubicBezTo>
                    <a:pt x="0" y="35"/>
                    <a:pt x="0" y="35"/>
                    <a:pt x="0" y="35"/>
                  </a:cubicBezTo>
                  <a:cubicBezTo>
                    <a:pt x="3" y="41"/>
                    <a:pt x="3" y="41"/>
                    <a:pt x="3" y="41"/>
                  </a:cubicBezTo>
                  <a:cubicBezTo>
                    <a:pt x="5" y="45"/>
                    <a:pt x="5" y="45"/>
                    <a:pt x="5" y="45"/>
                  </a:cubicBezTo>
                  <a:cubicBezTo>
                    <a:pt x="8" y="50"/>
                    <a:pt x="8" y="50"/>
                    <a:pt x="8" y="50"/>
                  </a:cubicBezTo>
                  <a:cubicBezTo>
                    <a:pt x="12" y="52"/>
                    <a:pt x="12" y="52"/>
                    <a:pt x="12" y="52"/>
                  </a:cubicBezTo>
                  <a:cubicBezTo>
                    <a:pt x="18" y="58"/>
                    <a:pt x="18" y="58"/>
                    <a:pt x="18" y="58"/>
                  </a:cubicBezTo>
                  <a:cubicBezTo>
                    <a:pt x="20" y="61"/>
                    <a:pt x="20" y="61"/>
                    <a:pt x="20" y="61"/>
                  </a:cubicBezTo>
                  <a:cubicBezTo>
                    <a:pt x="25" y="61"/>
                    <a:pt x="25" y="61"/>
                    <a:pt x="25" y="61"/>
                  </a:cubicBezTo>
                  <a:cubicBezTo>
                    <a:pt x="29" y="64"/>
                    <a:pt x="29" y="64"/>
                    <a:pt x="29" y="64"/>
                  </a:cubicBezTo>
                  <a:cubicBezTo>
                    <a:pt x="36" y="63"/>
                    <a:pt x="36" y="63"/>
                    <a:pt x="36" y="63"/>
                  </a:cubicBezTo>
                  <a:cubicBezTo>
                    <a:pt x="41" y="61"/>
                    <a:pt x="41" y="61"/>
                    <a:pt x="41" y="61"/>
                  </a:cubicBezTo>
                  <a:cubicBezTo>
                    <a:pt x="44" y="61"/>
                    <a:pt x="44" y="61"/>
                    <a:pt x="44" y="61"/>
                  </a:cubicBezTo>
                  <a:cubicBezTo>
                    <a:pt x="44" y="59"/>
                    <a:pt x="44" y="59"/>
                    <a:pt x="44" y="59"/>
                  </a:cubicBezTo>
                  <a:cubicBezTo>
                    <a:pt x="42" y="57"/>
                    <a:pt x="42" y="57"/>
                    <a:pt x="42" y="57"/>
                  </a:cubicBezTo>
                  <a:cubicBezTo>
                    <a:pt x="39" y="54"/>
                    <a:pt x="39" y="54"/>
                    <a:pt x="39" y="54"/>
                  </a:cubicBezTo>
                  <a:cubicBezTo>
                    <a:pt x="35" y="51"/>
                    <a:pt x="35" y="51"/>
                    <a:pt x="35" y="51"/>
                  </a:cubicBezTo>
                  <a:cubicBezTo>
                    <a:pt x="36" y="48"/>
                    <a:pt x="36" y="48"/>
                    <a:pt x="36" y="48"/>
                  </a:cubicBezTo>
                  <a:cubicBezTo>
                    <a:pt x="38" y="48"/>
                    <a:pt x="38" y="48"/>
                    <a:pt x="38" y="48"/>
                  </a:cubicBezTo>
                  <a:cubicBezTo>
                    <a:pt x="39" y="42"/>
                    <a:pt x="39" y="42"/>
                    <a:pt x="39" y="42"/>
                  </a:cubicBezTo>
                  <a:cubicBezTo>
                    <a:pt x="43" y="38"/>
                    <a:pt x="43" y="38"/>
                    <a:pt x="43" y="38"/>
                  </a:cubicBezTo>
                  <a:cubicBezTo>
                    <a:pt x="46" y="32"/>
                    <a:pt x="46" y="32"/>
                    <a:pt x="46" y="32"/>
                  </a:cubicBezTo>
                  <a:cubicBezTo>
                    <a:pt x="47" y="21"/>
                    <a:pt x="47" y="21"/>
                    <a:pt x="47" y="21"/>
                  </a:cubicBezTo>
                  <a:cubicBezTo>
                    <a:pt x="50" y="19"/>
                    <a:pt x="50" y="19"/>
                    <a:pt x="50" y="19"/>
                  </a:cubicBezTo>
                  <a:cubicBezTo>
                    <a:pt x="52" y="18"/>
                    <a:pt x="52" y="18"/>
                    <a:pt x="52" y="18"/>
                  </a:cubicBezTo>
                  <a:cubicBezTo>
                    <a:pt x="50" y="13"/>
                    <a:pt x="50" y="13"/>
                    <a:pt x="50" y="13"/>
                  </a:cubicBezTo>
                  <a:cubicBezTo>
                    <a:pt x="47" y="4"/>
                    <a:pt x="47" y="4"/>
                    <a:pt x="47" y="4"/>
                  </a:cubicBezTo>
                  <a:cubicBezTo>
                    <a:pt x="44" y="0"/>
                    <a:pt x="44" y="0"/>
                    <a:pt x="44" y="0"/>
                  </a:cubicBezTo>
                  <a:cubicBezTo>
                    <a:pt x="42" y="2"/>
                    <a:pt x="42" y="2"/>
                    <a:pt x="42" y="2"/>
                  </a:cubicBezTo>
                  <a:lnTo>
                    <a:pt x="37" y="5"/>
                  </a:lnTo>
                  <a:close/>
                </a:path>
              </a:pathLst>
            </a:custGeom>
            <a:solidFill>
              <a:srgbClr val="63A1CF"/>
            </a:solidFill>
            <a:ln w="9525">
              <a:solidFill>
                <a:schemeClr val="bg1"/>
              </a:solidFill>
              <a:round/>
              <a:headEnd/>
              <a:tailEnd/>
            </a:ln>
          </p:spPr>
          <p:txBody>
            <a:bodyPr/>
            <a:lstStyle/>
            <a:p>
              <a:endParaRPr lang="en-GB"/>
            </a:p>
          </p:txBody>
        </p:sp>
        <p:sp>
          <p:nvSpPr>
            <p:cNvPr id="31" name="Freeform 1407">
              <a:extLst>
                <a:ext uri="{FF2B5EF4-FFF2-40B4-BE49-F238E27FC236}">
                  <a16:creationId xmlns:a16="http://schemas.microsoft.com/office/drawing/2014/main" id="{B7D5C755-9376-48E6-A90F-CC479B0B245C}"/>
                </a:ext>
              </a:extLst>
            </p:cNvPr>
            <p:cNvSpPr>
              <a:spLocks/>
            </p:cNvSpPr>
            <p:nvPr/>
          </p:nvSpPr>
          <p:spPr bwMode="auto">
            <a:xfrm>
              <a:off x="5298630" y="4608583"/>
              <a:ext cx="826696" cy="908649"/>
            </a:xfrm>
            <a:custGeom>
              <a:avLst/>
              <a:gdLst>
                <a:gd name="T0" fmla="*/ 72 w 180"/>
                <a:gd name="T1" fmla="*/ 18 h 246"/>
                <a:gd name="T2" fmla="*/ 48 w 180"/>
                <a:gd name="T3" fmla="*/ 12 h 246"/>
                <a:gd name="T4" fmla="*/ 48 w 180"/>
                <a:gd name="T5" fmla="*/ 6 h 246"/>
                <a:gd name="T6" fmla="*/ 30 w 180"/>
                <a:gd name="T7" fmla="*/ 18 h 246"/>
                <a:gd name="T8" fmla="*/ 42 w 180"/>
                <a:gd name="T9" fmla="*/ 36 h 246"/>
                <a:gd name="T10" fmla="*/ 84 w 180"/>
                <a:gd name="T11" fmla="*/ 60 h 246"/>
                <a:gd name="T12" fmla="*/ 126 w 180"/>
                <a:gd name="T13" fmla="*/ 66 h 246"/>
                <a:gd name="T14" fmla="*/ 78 w 180"/>
                <a:gd name="T15" fmla="*/ 120 h 246"/>
                <a:gd name="T16" fmla="*/ 36 w 180"/>
                <a:gd name="T17" fmla="*/ 132 h 246"/>
                <a:gd name="T18" fmla="*/ 18 w 180"/>
                <a:gd name="T19" fmla="*/ 144 h 246"/>
                <a:gd name="T20" fmla="*/ 24 w 180"/>
                <a:gd name="T21" fmla="*/ 150 h 246"/>
                <a:gd name="T22" fmla="*/ 18 w 180"/>
                <a:gd name="T23" fmla="*/ 144 h 246"/>
                <a:gd name="T24" fmla="*/ 18 w 180"/>
                <a:gd name="T25" fmla="*/ 150 h 246"/>
                <a:gd name="T26" fmla="*/ 0 w 180"/>
                <a:gd name="T27" fmla="*/ 168 h 246"/>
                <a:gd name="T28" fmla="*/ 0 w 180"/>
                <a:gd name="T29" fmla="*/ 228 h 246"/>
                <a:gd name="T30" fmla="*/ 12 w 180"/>
                <a:gd name="T31" fmla="*/ 246 h 246"/>
                <a:gd name="T32" fmla="*/ 42 w 180"/>
                <a:gd name="T33" fmla="*/ 204 h 246"/>
                <a:gd name="T34" fmla="*/ 90 w 180"/>
                <a:gd name="T35" fmla="*/ 180 h 246"/>
                <a:gd name="T36" fmla="*/ 132 w 180"/>
                <a:gd name="T37" fmla="*/ 132 h 246"/>
                <a:gd name="T38" fmla="*/ 168 w 180"/>
                <a:gd name="T39" fmla="*/ 48 h 246"/>
                <a:gd name="T40" fmla="*/ 180 w 180"/>
                <a:gd name="T41" fmla="*/ 0 h 246"/>
                <a:gd name="T42" fmla="*/ 72 w 180"/>
                <a:gd name="T43" fmla="*/ 18 h 2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0"/>
                <a:gd name="T67" fmla="*/ 0 h 246"/>
                <a:gd name="T68" fmla="*/ 180 w 180"/>
                <a:gd name="T69" fmla="*/ 246 h 24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0" h="246">
                  <a:moveTo>
                    <a:pt x="72" y="18"/>
                  </a:moveTo>
                  <a:lnTo>
                    <a:pt x="48" y="12"/>
                  </a:lnTo>
                  <a:lnTo>
                    <a:pt x="48" y="6"/>
                  </a:lnTo>
                  <a:lnTo>
                    <a:pt x="30" y="18"/>
                  </a:lnTo>
                  <a:lnTo>
                    <a:pt x="42" y="36"/>
                  </a:lnTo>
                  <a:lnTo>
                    <a:pt x="84" y="60"/>
                  </a:lnTo>
                  <a:lnTo>
                    <a:pt x="126" y="66"/>
                  </a:lnTo>
                  <a:lnTo>
                    <a:pt x="78" y="120"/>
                  </a:lnTo>
                  <a:lnTo>
                    <a:pt x="36" y="132"/>
                  </a:lnTo>
                  <a:lnTo>
                    <a:pt x="18" y="144"/>
                  </a:lnTo>
                  <a:lnTo>
                    <a:pt x="24" y="150"/>
                  </a:lnTo>
                  <a:lnTo>
                    <a:pt x="18" y="144"/>
                  </a:lnTo>
                  <a:lnTo>
                    <a:pt x="18" y="150"/>
                  </a:lnTo>
                  <a:lnTo>
                    <a:pt x="0" y="168"/>
                  </a:lnTo>
                  <a:lnTo>
                    <a:pt x="0" y="228"/>
                  </a:lnTo>
                  <a:lnTo>
                    <a:pt x="12" y="246"/>
                  </a:lnTo>
                  <a:lnTo>
                    <a:pt x="42" y="204"/>
                  </a:lnTo>
                  <a:lnTo>
                    <a:pt x="90" y="180"/>
                  </a:lnTo>
                  <a:lnTo>
                    <a:pt x="132" y="132"/>
                  </a:lnTo>
                  <a:lnTo>
                    <a:pt x="168" y="48"/>
                  </a:lnTo>
                  <a:lnTo>
                    <a:pt x="180" y="0"/>
                  </a:lnTo>
                  <a:lnTo>
                    <a:pt x="72" y="18"/>
                  </a:lnTo>
                  <a:close/>
                </a:path>
              </a:pathLst>
            </a:custGeom>
            <a:solidFill>
              <a:srgbClr val="63A1CF"/>
            </a:solidFill>
            <a:ln w="9525">
              <a:solidFill>
                <a:schemeClr val="bg1"/>
              </a:solidFill>
              <a:round/>
              <a:headEnd/>
              <a:tailEnd/>
            </a:ln>
          </p:spPr>
          <p:txBody>
            <a:bodyPr/>
            <a:lstStyle/>
            <a:p>
              <a:endParaRPr lang="en-GB"/>
            </a:p>
          </p:txBody>
        </p:sp>
      </p:grpSp>
      <p:sp>
        <p:nvSpPr>
          <p:cNvPr id="33" name="TextBox 32">
            <a:extLst>
              <a:ext uri="{FF2B5EF4-FFF2-40B4-BE49-F238E27FC236}">
                <a16:creationId xmlns:a16="http://schemas.microsoft.com/office/drawing/2014/main" id="{B22F485A-D3A4-4966-A88F-95099BE1EEE8}"/>
              </a:ext>
            </a:extLst>
          </p:cNvPr>
          <p:cNvSpPr txBox="1"/>
          <p:nvPr/>
        </p:nvSpPr>
        <p:spPr>
          <a:xfrm>
            <a:off x="695400" y="2419739"/>
            <a:ext cx="2108418" cy="584775"/>
          </a:xfrm>
          <a:prstGeom prst="rect">
            <a:avLst/>
          </a:prstGeom>
          <a:noFill/>
        </p:spPr>
        <p:txBody>
          <a:bodyPr wrap="square" rtlCol="0">
            <a:spAutoFit/>
          </a:bodyPr>
          <a:lstStyle/>
          <a:p>
            <a:r>
              <a:rPr lang="en-GB" sz="3200" dirty="0">
                <a:solidFill>
                  <a:srgbClr val="FF0000"/>
                </a:solidFill>
              </a:rPr>
              <a:t>Jerusalem</a:t>
            </a:r>
          </a:p>
        </p:txBody>
      </p:sp>
      <p:cxnSp>
        <p:nvCxnSpPr>
          <p:cNvPr id="35" name="Straight Arrow Connector 34">
            <a:extLst>
              <a:ext uri="{FF2B5EF4-FFF2-40B4-BE49-F238E27FC236}">
                <a16:creationId xmlns:a16="http://schemas.microsoft.com/office/drawing/2014/main" id="{DAFD252F-BDF5-43E4-A227-F25FFBF01D35}"/>
              </a:ext>
            </a:extLst>
          </p:cNvPr>
          <p:cNvCxnSpPr>
            <a:cxnSpLocks/>
          </p:cNvCxnSpPr>
          <p:nvPr/>
        </p:nvCxnSpPr>
        <p:spPr>
          <a:xfrm>
            <a:off x="2803818" y="2800271"/>
            <a:ext cx="1931902" cy="1922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0C8F28EA-838C-4098-929E-2464F6F48CD4}"/>
              </a:ext>
            </a:extLst>
          </p:cNvPr>
          <p:cNvSpPr txBox="1"/>
          <p:nvPr/>
        </p:nvSpPr>
        <p:spPr>
          <a:xfrm>
            <a:off x="8040216" y="2993914"/>
            <a:ext cx="3276364" cy="1077218"/>
          </a:xfrm>
          <a:prstGeom prst="rect">
            <a:avLst/>
          </a:prstGeom>
          <a:noFill/>
        </p:spPr>
        <p:txBody>
          <a:bodyPr wrap="square" rtlCol="0">
            <a:spAutoFit/>
          </a:bodyPr>
          <a:lstStyle/>
          <a:p>
            <a:r>
              <a:rPr lang="en-GB" sz="3200" dirty="0">
                <a:solidFill>
                  <a:srgbClr val="00B050"/>
                </a:solidFill>
              </a:rPr>
              <a:t>Mecca and Medina</a:t>
            </a:r>
          </a:p>
        </p:txBody>
      </p:sp>
      <p:cxnSp>
        <p:nvCxnSpPr>
          <p:cNvPr id="38" name="Straight Arrow Connector 37">
            <a:extLst>
              <a:ext uri="{FF2B5EF4-FFF2-40B4-BE49-F238E27FC236}">
                <a16:creationId xmlns:a16="http://schemas.microsoft.com/office/drawing/2014/main" id="{2F767129-3235-4103-9BEB-A7ECB6321851}"/>
              </a:ext>
            </a:extLst>
          </p:cNvPr>
          <p:cNvCxnSpPr>
            <a:stCxn id="36" idx="1"/>
          </p:cNvCxnSpPr>
          <p:nvPr/>
        </p:nvCxnSpPr>
        <p:spPr>
          <a:xfrm flipH="1">
            <a:off x="5103126" y="3532523"/>
            <a:ext cx="2937090" cy="220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62F4304A-2EC2-47A5-9DE6-623460B293F3}"/>
              </a:ext>
            </a:extLst>
          </p:cNvPr>
          <p:cNvSpPr txBox="1"/>
          <p:nvPr/>
        </p:nvSpPr>
        <p:spPr>
          <a:xfrm>
            <a:off x="677398" y="3286497"/>
            <a:ext cx="2268252" cy="1569660"/>
          </a:xfrm>
          <a:prstGeom prst="rect">
            <a:avLst/>
          </a:prstGeom>
          <a:noFill/>
        </p:spPr>
        <p:txBody>
          <a:bodyPr wrap="square" rtlCol="0">
            <a:spAutoFit/>
          </a:bodyPr>
          <a:lstStyle/>
          <a:p>
            <a:r>
              <a:rPr lang="en-GB" sz="3200" dirty="0"/>
              <a:t>Major Christian presence</a:t>
            </a:r>
          </a:p>
        </p:txBody>
      </p:sp>
      <p:cxnSp>
        <p:nvCxnSpPr>
          <p:cNvPr id="41" name="Straight Arrow Connector 40">
            <a:extLst>
              <a:ext uri="{FF2B5EF4-FFF2-40B4-BE49-F238E27FC236}">
                <a16:creationId xmlns:a16="http://schemas.microsoft.com/office/drawing/2014/main" id="{EC40EB4A-7DF0-4AE6-BF02-64AC01C61CF8}"/>
              </a:ext>
            </a:extLst>
          </p:cNvPr>
          <p:cNvCxnSpPr/>
          <p:nvPr/>
        </p:nvCxnSpPr>
        <p:spPr>
          <a:xfrm>
            <a:off x="2423592" y="3554551"/>
            <a:ext cx="190311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433F74AD-D489-4DE3-81CE-021EF4FE91B7}"/>
              </a:ext>
            </a:extLst>
          </p:cNvPr>
          <p:cNvCxnSpPr/>
          <p:nvPr/>
        </p:nvCxnSpPr>
        <p:spPr>
          <a:xfrm>
            <a:off x="2279576" y="3736280"/>
            <a:ext cx="2795623" cy="90183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D8B28C95-ABA1-4D2E-9589-3017C1D747E5}"/>
              </a:ext>
            </a:extLst>
          </p:cNvPr>
          <p:cNvCxnSpPr/>
          <p:nvPr/>
        </p:nvCxnSpPr>
        <p:spPr>
          <a:xfrm flipV="1">
            <a:off x="2423592" y="2421263"/>
            <a:ext cx="2108419" cy="101788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74EB0E58-5470-43E7-9F57-7B880AC5E7AB}"/>
              </a:ext>
            </a:extLst>
          </p:cNvPr>
          <p:cNvCxnSpPr/>
          <p:nvPr/>
        </p:nvCxnSpPr>
        <p:spPr>
          <a:xfrm flipV="1">
            <a:off x="2470707" y="2800271"/>
            <a:ext cx="2536886" cy="7542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BBD72C25-8AD2-46F5-B377-83B95E119B51}"/>
              </a:ext>
            </a:extLst>
          </p:cNvPr>
          <p:cNvCxnSpPr/>
          <p:nvPr/>
        </p:nvCxnSpPr>
        <p:spPr>
          <a:xfrm flipV="1">
            <a:off x="2567608" y="2968471"/>
            <a:ext cx="2932111" cy="68441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2F69DF1A-BD86-4A5B-8F65-C7AA1D799A85}"/>
              </a:ext>
            </a:extLst>
          </p:cNvPr>
          <p:cNvCxnSpPr>
            <a:endCxn id="23" idx="7"/>
          </p:cNvCxnSpPr>
          <p:nvPr/>
        </p:nvCxnSpPr>
        <p:spPr>
          <a:xfrm flipV="1">
            <a:off x="2423592" y="3082355"/>
            <a:ext cx="2232671" cy="58350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3CCEB5DB-9483-465F-A1F9-0D64F4E06966}"/>
              </a:ext>
            </a:extLst>
          </p:cNvPr>
          <p:cNvSpPr txBox="1"/>
          <p:nvPr/>
        </p:nvSpPr>
        <p:spPr>
          <a:xfrm>
            <a:off x="7951663" y="1876790"/>
            <a:ext cx="3780420" cy="1077218"/>
          </a:xfrm>
          <a:prstGeom prst="rect">
            <a:avLst/>
          </a:prstGeom>
          <a:noFill/>
        </p:spPr>
        <p:txBody>
          <a:bodyPr wrap="square" rtlCol="0">
            <a:spAutoFit/>
          </a:bodyPr>
          <a:lstStyle/>
          <a:p>
            <a:r>
              <a:rPr lang="en-GB" sz="3200" dirty="0"/>
              <a:t>Major Jewish presence</a:t>
            </a:r>
          </a:p>
        </p:txBody>
      </p:sp>
      <p:cxnSp>
        <p:nvCxnSpPr>
          <p:cNvPr id="54" name="Straight Arrow Connector 53">
            <a:extLst>
              <a:ext uri="{FF2B5EF4-FFF2-40B4-BE49-F238E27FC236}">
                <a16:creationId xmlns:a16="http://schemas.microsoft.com/office/drawing/2014/main" id="{D8074DC9-C93F-4E81-B58D-F271A9590098}"/>
              </a:ext>
            </a:extLst>
          </p:cNvPr>
          <p:cNvCxnSpPr>
            <a:cxnSpLocks/>
          </p:cNvCxnSpPr>
          <p:nvPr/>
        </p:nvCxnSpPr>
        <p:spPr>
          <a:xfrm flipH="1">
            <a:off x="5483536" y="2497108"/>
            <a:ext cx="2260571" cy="449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4E2E59BD-E4D2-4F31-AEF5-BA83A8307992}"/>
              </a:ext>
            </a:extLst>
          </p:cNvPr>
          <p:cNvCxnSpPr/>
          <p:nvPr/>
        </p:nvCxnSpPr>
        <p:spPr>
          <a:xfrm flipH="1">
            <a:off x="5644947" y="2685860"/>
            <a:ext cx="2179245" cy="16560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8F45D97E-3C61-4C80-852B-EAB770C5F009}"/>
              </a:ext>
            </a:extLst>
          </p:cNvPr>
          <p:cNvCxnSpPr/>
          <p:nvPr/>
        </p:nvCxnSpPr>
        <p:spPr>
          <a:xfrm flipH="1">
            <a:off x="5114298" y="2592518"/>
            <a:ext cx="2629809" cy="878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77382E57-1677-4D65-AF5B-64BF5E8EBA3C}"/>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8</a:t>
            </a:fld>
            <a:endParaRPr lang="en-GB" dirty="0"/>
          </a:p>
        </p:txBody>
      </p:sp>
    </p:spTree>
    <p:extLst>
      <p:ext uri="{BB962C8B-B14F-4D97-AF65-F5344CB8AC3E}">
        <p14:creationId xmlns:p14="http://schemas.microsoft.com/office/powerpoint/2010/main" val="1064035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2DD96B-E6C6-4C36-984E-42FE5BE8C3F2}"/>
              </a:ext>
            </a:extLst>
          </p:cNvPr>
          <p:cNvSpPr txBox="1"/>
          <p:nvPr/>
        </p:nvSpPr>
        <p:spPr>
          <a:xfrm>
            <a:off x="3287688" y="620688"/>
            <a:ext cx="3384376" cy="830997"/>
          </a:xfrm>
          <a:prstGeom prst="rect">
            <a:avLst/>
          </a:prstGeom>
          <a:noFill/>
          <a:ln w="76200">
            <a:solidFill>
              <a:schemeClr val="accent1"/>
            </a:solidFill>
          </a:ln>
        </p:spPr>
        <p:txBody>
          <a:bodyPr wrap="square" rtlCol="0">
            <a:spAutoFit/>
          </a:bodyPr>
          <a:lstStyle/>
          <a:p>
            <a:pPr algn="ctr"/>
            <a:r>
              <a:rPr lang="en-GB" sz="4800" dirty="0"/>
              <a:t>Judaism</a:t>
            </a:r>
          </a:p>
        </p:txBody>
      </p:sp>
      <p:sp>
        <p:nvSpPr>
          <p:cNvPr id="4" name="TextBox 3">
            <a:extLst>
              <a:ext uri="{FF2B5EF4-FFF2-40B4-BE49-F238E27FC236}">
                <a16:creationId xmlns:a16="http://schemas.microsoft.com/office/drawing/2014/main" id="{60838CB4-F87E-4CFE-B282-F967567FE299}"/>
              </a:ext>
            </a:extLst>
          </p:cNvPr>
          <p:cNvSpPr txBox="1"/>
          <p:nvPr/>
        </p:nvSpPr>
        <p:spPr>
          <a:xfrm>
            <a:off x="6672064" y="4401108"/>
            <a:ext cx="3384376" cy="830997"/>
          </a:xfrm>
          <a:prstGeom prst="rect">
            <a:avLst/>
          </a:prstGeom>
          <a:noFill/>
          <a:ln w="76200">
            <a:solidFill>
              <a:srgbClr val="00B050"/>
            </a:solidFill>
          </a:ln>
        </p:spPr>
        <p:txBody>
          <a:bodyPr wrap="square" rtlCol="0">
            <a:spAutoFit/>
          </a:bodyPr>
          <a:lstStyle/>
          <a:p>
            <a:pPr algn="ctr"/>
            <a:r>
              <a:rPr lang="en-GB" sz="4800" dirty="0"/>
              <a:t>Islam</a:t>
            </a:r>
          </a:p>
        </p:txBody>
      </p:sp>
      <p:sp>
        <p:nvSpPr>
          <p:cNvPr id="5" name="TextBox 4">
            <a:extLst>
              <a:ext uri="{FF2B5EF4-FFF2-40B4-BE49-F238E27FC236}">
                <a16:creationId xmlns:a16="http://schemas.microsoft.com/office/drawing/2014/main" id="{E45B04E9-498A-4410-9E0B-20B72A0A6B06}"/>
              </a:ext>
            </a:extLst>
          </p:cNvPr>
          <p:cNvSpPr txBox="1"/>
          <p:nvPr/>
        </p:nvSpPr>
        <p:spPr>
          <a:xfrm>
            <a:off x="995054" y="2465784"/>
            <a:ext cx="3384376" cy="830997"/>
          </a:xfrm>
          <a:prstGeom prst="rect">
            <a:avLst/>
          </a:prstGeom>
          <a:noFill/>
          <a:ln w="76200">
            <a:solidFill>
              <a:srgbClr val="FF0000"/>
            </a:solidFill>
          </a:ln>
        </p:spPr>
        <p:txBody>
          <a:bodyPr wrap="square" rtlCol="0">
            <a:spAutoFit/>
          </a:bodyPr>
          <a:lstStyle/>
          <a:p>
            <a:pPr algn="ctr"/>
            <a:r>
              <a:rPr lang="en-GB" sz="4800" dirty="0"/>
              <a:t>Christianity</a:t>
            </a:r>
          </a:p>
        </p:txBody>
      </p:sp>
      <p:sp>
        <p:nvSpPr>
          <p:cNvPr id="18" name="TextBox 17">
            <a:extLst>
              <a:ext uri="{FF2B5EF4-FFF2-40B4-BE49-F238E27FC236}">
                <a16:creationId xmlns:a16="http://schemas.microsoft.com/office/drawing/2014/main" id="{2727C371-5209-4E24-B860-86B1606CE52C}"/>
              </a:ext>
            </a:extLst>
          </p:cNvPr>
          <p:cNvSpPr txBox="1"/>
          <p:nvPr/>
        </p:nvSpPr>
        <p:spPr>
          <a:xfrm>
            <a:off x="1130288" y="5360282"/>
            <a:ext cx="10153128" cy="584775"/>
          </a:xfrm>
          <a:prstGeom prst="rect">
            <a:avLst/>
          </a:prstGeom>
          <a:noFill/>
        </p:spPr>
        <p:txBody>
          <a:bodyPr wrap="square" rtlCol="0">
            <a:spAutoFit/>
          </a:bodyPr>
          <a:lstStyle/>
          <a:p>
            <a:r>
              <a:rPr lang="en-GB" sz="3200" dirty="0"/>
              <a:t>All three have to be understood together</a:t>
            </a:r>
          </a:p>
        </p:txBody>
      </p:sp>
      <p:sp>
        <p:nvSpPr>
          <p:cNvPr id="19" name="TextBox 18">
            <a:extLst>
              <a:ext uri="{FF2B5EF4-FFF2-40B4-BE49-F238E27FC236}">
                <a16:creationId xmlns:a16="http://schemas.microsoft.com/office/drawing/2014/main" id="{E63C7320-F1C6-49B7-B5D5-931DCC056F98}"/>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9</a:t>
            </a:fld>
            <a:endParaRPr lang="en-GB" dirty="0"/>
          </a:p>
        </p:txBody>
      </p:sp>
      <p:cxnSp>
        <p:nvCxnSpPr>
          <p:cNvPr id="16" name="Straight Arrow Connector 15">
            <a:extLst>
              <a:ext uri="{FF2B5EF4-FFF2-40B4-BE49-F238E27FC236}">
                <a16:creationId xmlns:a16="http://schemas.microsoft.com/office/drawing/2014/main" id="{F077AD15-808A-4359-839D-41B2A2412940}"/>
              </a:ext>
            </a:extLst>
          </p:cNvPr>
          <p:cNvCxnSpPr>
            <a:cxnSpLocks/>
          </p:cNvCxnSpPr>
          <p:nvPr/>
        </p:nvCxnSpPr>
        <p:spPr>
          <a:xfrm flipH="1">
            <a:off x="2387588" y="1451685"/>
            <a:ext cx="900100" cy="933199"/>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C95813C-EFA0-4943-B8AC-5F04C7559268}"/>
              </a:ext>
            </a:extLst>
          </p:cNvPr>
          <p:cNvCxnSpPr>
            <a:cxnSpLocks/>
          </p:cNvCxnSpPr>
          <p:nvPr/>
        </p:nvCxnSpPr>
        <p:spPr>
          <a:xfrm>
            <a:off x="6672064" y="1451685"/>
            <a:ext cx="252028" cy="2859195"/>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5C86AE3-77EB-4D74-A54C-4EAAE01FD133}"/>
              </a:ext>
            </a:extLst>
          </p:cNvPr>
          <p:cNvCxnSpPr>
            <a:cxnSpLocks/>
          </p:cNvCxnSpPr>
          <p:nvPr/>
        </p:nvCxnSpPr>
        <p:spPr>
          <a:xfrm>
            <a:off x="4379430" y="3286065"/>
            <a:ext cx="2400646" cy="1024815"/>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29258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ELEMTYPE" val="4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1888</TotalTime>
  <Words>1016</Words>
  <Application>Microsoft Office PowerPoint</Application>
  <PresentationFormat>Widescreen</PresentationFormat>
  <Paragraphs>160</Paragraphs>
  <Slides>27</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Constantia</vt:lpstr>
      <vt:lpstr>Wingdings 2</vt:lpstr>
      <vt:lpstr>Flow</vt:lpstr>
      <vt:lpstr>The relationship between Christianity and Islam</vt:lpstr>
      <vt:lpstr>Synopsis</vt:lpstr>
      <vt:lpstr>The speaker</vt:lpstr>
      <vt:lpstr>Mohammed Amin</vt:lpstr>
      <vt:lpstr>Religious perspectives</vt:lpstr>
      <vt:lpstr>Academic vs Believer</vt:lpstr>
      <vt:lpstr>Historical development</vt:lpstr>
      <vt:lpstr>Faiths around 600 AD</vt:lpstr>
      <vt:lpstr>PowerPoint Presentation</vt:lpstr>
      <vt:lpstr>Triangulating the Abrahamic faiths</vt:lpstr>
      <vt:lpstr>Religious texts</vt:lpstr>
      <vt:lpstr>Judaism and Christianity</vt:lpstr>
      <vt:lpstr>Judaism, Christianity and Islam</vt:lpstr>
      <vt:lpstr>Where Christianity and Islam overlap</vt:lpstr>
      <vt:lpstr>Christianity and Islam share</vt:lpstr>
      <vt:lpstr>Where Christianity and Islam differ</vt:lpstr>
      <vt:lpstr>Fundamental differences</vt:lpstr>
      <vt:lpstr>Jesus in Christian creed</vt:lpstr>
      <vt:lpstr>Quran on nature of Jesus</vt:lpstr>
      <vt:lpstr>Salvation (Roman Catholic)</vt:lpstr>
      <vt:lpstr>Salvation in Islam</vt:lpstr>
      <vt:lpstr>The crucifixion</vt:lpstr>
      <vt:lpstr>Bibliography</vt:lpstr>
      <vt:lpstr>Quran translations</vt:lpstr>
      <vt:lpstr>History of Islam</vt:lpstr>
      <vt:lpstr>Jesus from a Muslim perspective</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Christianity and Islam  Violent Islamist extremism</dc:title>
  <dc:creator>Mohammed Amin</dc:creator>
  <cp:lastModifiedBy>Mohammed Amin</cp:lastModifiedBy>
  <cp:revision>178</cp:revision>
  <cp:lastPrinted>2019-02-28T12:10:20Z</cp:lastPrinted>
  <dcterms:created xsi:type="dcterms:W3CDTF">2013-01-29T13:10:06Z</dcterms:created>
  <dcterms:modified xsi:type="dcterms:W3CDTF">2019-11-27T22:18:18Z</dcterms:modified>
</cp:coreProperties>
</file>