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76" r:id="rId4"/>
    <p:sldId id="278" r:id="rId5"/>
    <p:sldId id="333" r:id="rId6"/>
    <p:sldId id="378" r:id="rId7"/>
    <p:sldId id="374" r:id="rId8"/>
    <p:sldId id="379" r:id="rId9"/>
    <p:sldId id="380" r:id="rId10"/>
    <p:sldId id="381" r:id="rId11"/>
    <p:sldId id="382" r:id="rId12"/>
    <p:sldId id="375" r:id="rId13"/>
    <p:sldId id="377" r:id="rId14"/>
    <p:sldId id="330" r:id="rId15"/>
    <p:sldId id="383" r:id="rId16"/>
    <p:sldId id="370" r:id="rId17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90" d="100"/>
          <a:sy n="90" d="100"/>
        </p:scale>
        <p:origin x="510" y="120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99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1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0721" indent="-284893">
              <a:defRPr>
                <a:solidFill>
                  <a:schemeClr val="tx1"/>
                </a:solidFill>
                <a:latin typeface="Arial" charset="0"/>
              </a:defRPr>
            </a:lvl2pPr>
            <a:lvl3pPr marL="1139571" indent="-227914">
              <a:defRPr>
                <a:solidFill>
                  <a:schemeClr val="tx1"/>
                </a:solidFill>
                <a:latin typeface="Arial" charset="0"/>
              </a:defRPr>
            </a:lvl3pPr>
            <a:lvl4pPr marL="1595399" indent="-227914">
              <a:defRPr>
                <a:solidFill>
                  <a:schemeClr val="tx1"/>
                </a:solidFill>
                <a:latin typeface="Arial" charset="0"/>
              </a:defRPr>
            </a:lvl4pPr>
            <a:lvl5pPr marL="2051228" indent="-227914">
              <a:defRPr>
                <a:solidFill>
                  <a:schemeClr val="tx1"/>
                </a:solidFill>
                <a:latin typeface="Arial" charset="0"/>
              </a:defRPr>
            </a:lvl5pPr>
            <a:lvl6pPr marL="2507056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2885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8713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4541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8C1ECA-5BC7-47D9-A30D-B42269AFE5B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42950"/>
            <a:ext cx="6604000" cy="37147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3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452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05587" cy="3716338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478" y="4705350"/>
            <a:ext cx="5412146" cy="445770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439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5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60729"/>
            <a:ext cx="1008112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438912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07/09/2022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31" y="1952836"/>
            <a:ext cx="10607011" cy="2560714"/>
          </a:xfrm>
        </p:spPr>
        <p:txBody>
          <a:bodyPr>
            <a:noAutofit/>
          </a:bodyPr>
          <a:lstStyle/>
          <a:p>
            <a:pPr algn="l"/>
            <a:r>
              <a:rPr lang="en-GB" sz="5400" dirty="0"/>
              <a:t>What many Muslims believe.</a:t>
            </a:r>
            <a:br>
              <a:rPr lang="en-GB" sz="5400" dirty="0"/>
            </a:br>
            <a:r>
              <a:rPr lang="en-GB" sz="5400" dirty="0"/>
              <a:t>Why. </a:t>
            </a:r>
            <a:br>
              <a:rPr lang="en-GB" sz="5400" dirty="0"/>
            </a:br>
            <a:r>
              <a:rPr lang="en-GB" sz="5400" dirty="0"/>
              <a:t>How to change it.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608" y="4977172"/>
            <a:ext cx="9994944" cy="1080120"/>
          </a:xfrm>
        </p:spPr>
        <p:txBody>
          <a:bodyPr>
            <a:noAutofit/>
          </a:bodyPr>
          <a:lstStyle/>
          <a:p>
            <a:pPr algn="l"/>
            <a:r>
              <a:rPr lang="en-GB" sz="2800" dirty="0">
                <a:latin typeface="Arial" pitchFamily="34" charset="0"/>
                <a:cs typeface="Arial" pitchFamily="34" charset="0"/>
              </a:rPr>
              <a:t>Mohammed Amin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MBE </a:t>
            </a:r>
            <a:r>
              <a:rPr lang="it-IT" sz="2000" dirty="0">
                <a:latin typeface="Arial" pitchFamily="34" charset="0"/>
                <a:cs typeface="Arial" pitchFamily="34" charset="0"/>
              </a:rPr>
              <a:t>FRSA MA FCA AMCT CTA(Fellow)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800" dirty="0">
                <a:latin typeface="Arial" pitchFamily="34" charset="0"/>
                <a:cs typeface="Arial" pitchFamily="34" charset="0"/>
              </a:rPr>
              <a:t>10 September 2022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83432" y="1055368"/>
            <a:ext cx="3600400" cy="666074"/>
          </a:xfrm>
          <a:prstGeom prst="rect">
            <a:avLst/>
          </a:prstGeom>
        </p:spPr>
        <p:txBody>
          <a:bodyPr vert="horz" lIns="0" rIns="18288">
            <a:normAutofit fontScale="550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dirty="0">
                <a:latin typeface="Arial" pitchFamily="34" charset="0"/>
                <a:cs typeface="Arial" pitchFamily="34" charset="0"/>
              </a:rPr>
              <a:t>The National Secular Society</a:t>
            </a:r>
          </a:p>
          <a:p>
            <a:pPr algn="l"/>
            <a:r>
              <a:rPr lang="en-GB" sz="3600" dirty="0">
                <a:latin typeface="Arial" pitchFamily="34" charset="0"/>
                <a:cs typeface="Arial" pitchFamily="34" charset="0"/>
              </a:rPr>
              <a:t>The Neem Tree Forum</a:t>
            </a:r>
          </a:p>
          <a:p>
            <a:pPr algn="l"/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ADAB717-B466-D175-8BF4-0E5E5CE17563}"/>
              </a:ext>
            </a:extLst>
          </p:cNvPr>
          <p:cNvSpPr txBox="1">
            <a:spLocks/>
          </p:cNvSpPr>
          <p:nvPr/>
        </p:nvSpPr>
        <p:spPr>
          <a:xfrm>
            <a:off x="5303912" y="1061540"/>
            <a:ext cx="4408499" cy="666074"/>
          </a:xfrm>
          <a:prstGeom prst="rect">
            <a:avLst/>
          </a:prstGeom>
        </p:spPr>
        <p:txBody>
          <a:bodyPr vert="horz" lIns="0" rIns="18288">
            <a:normAutofit fontScale="70000" lnSpcReduction="200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dirty="0">
                <a:latin typeface="Arial" pitchFamily="34" charset="0"/>
                <a:cs typeface="Arial" pitchFamily="34" charset="0"/>
              </a:rPr>
              <a:t>Islam &amp; Secular Democracy</a:t>
            </a:r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940F7-B9F6-C15C-99D3-8E01B1A5F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22291"/>
            <a:ext cx="10081120" cy="742981"/>
          </a:xfrm>
        </p:spPr>
        <p:txBody>
          <a:bodyPr>
            <a:normAutofit fontScale="90000"/>
          </a:bodyPr>
          <a:lstStyle/>
          <a:p>
            <a:r>
              <a:rPr lang="en-GB" dirty="0"/>
              <a:t>Hadith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7E2E-49BA-5ACF-1917-6E2E2C2EB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072" y="1472350"/>
            <a:ext cx="10081120" cy="3081949"/>
          </a:xfrm>
        </p:spPr>
        <p:txBody>
          <a:bodyPr>
            <a:normAutofit/>
          </a:bodyPr>
          <a:lstStyle/>
          <a:p>
            <a:r>
              <a:rPr lang="en-GB" sz="2800" dirty="0"/>
              <a:t>Many Hadith (sayings of the Prophet) about Government</a:t>
            </a:r>
          </a:p>
          <a:p>
            <a:r>
              <a:rPr lang="en-GB" sz="2800" dirty="0"/>
              <a:t>Sahih Muslim (one of the two main Hadith collections) includes a whole book on Government</a:t>
            </a:r>
          </a:p>
          <a:p>
            <a:r>
              <a:rPr lang="en-GB" sz="2800" dirty="0"/>
              <a:t>Next quote from International Islamic University of Malaysia website page</a:t>
            </a:r>
          </a:p>
          <a:p>
            <a:r>
              <a:rPr lang="en-GB" sz="2800" dirty="0"/>
              <a:t> https://www.iium.edu.my/deed/hadith/muslim/020_smt.html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0320E-3241-E0BB-6547-5BEB5AB8DA52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360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588D8-657C-0739-0CA6-FBE6E258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Illustrative Hadith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ECD8A-D592-5DB8-7A1E-936FD9FA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39820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It has been narrated on the authority of Jabir b. </a:t>
            </a:r>
            <a:r>
              <a:rPr lang="en-GB" sz="2800" dirty="0" err="1"/>
              <a:t>Samura</a:t>
            </a:r>
            <a:r>
              <a:rPr lang="en-GB" sz="2800" dirty="0"/>
              <a:t> who said: I joined the company of the Holy Prophet (may peace be upon him) with my father and I heard him say: This Caliphate will not end until there have been twelve Caliphs among them. The narrator said: Then he (the Holy Prophet) said something that I could not follow. I said to my father: What did he say? He said: He has said: All of them will be from the Quraish.</a:t>
            </a: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>
                <a:solidFill>
                  <a:srgbClr val="0070C0"/>
                </a:solidFill>
              </a:rPr>
              <a:t>Sahih Muslim Book 20, Number 4478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B1A5F9-452E-32DF-3B20-E9C111634717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9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5680" y="2636912"/>
            <a:ext cx="5292588" cy="1362456"/>
          </a:xfrm>
        </p:spPr>
        <p:txBody>
          <a:bodyPr/>
          <a:lstStyle/>
          <a:p>
            <a:r>
              <a:rPr lang="en-GB" dirty="0"/>
              <a:t>Where I stand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3DEE1-FE93-4CEC-93A6-A1BC33ABAFC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450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8CEDC-8930-F22A-4842-F38F5F036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448" y="764704"/>
            <a:ext cx="10081120" cy="742981"/>
          </a:xfrm>
        </p:spPr>
        <p:txBody>
          <a:bodyPr>
            <a:normAutofit fontScale="90000"/>
          </a:bodyPr>
          <a:lstStyle/>
          <a:p>
            <a:r>
              <a:rPr lang="en-GB" dirty="0"/>
              <a:t>NSS page: What Our Members Say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BA04FD-F522-CB63-92A3-0590D7333847}"/>
              </a:ext>
            </a:extLst>
          </p:cNvPr>
          <p:cNvSpPr txBox="1"/>
          <p:nvPr/>
        </p:nvSpPr>
        <p:spPr>
          <a:xfrm>
            <a:off x="1131801" y="1659285"/>
            <a:ext cx="102971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joined to show that being an NSS member is compatible with being a Muslim. I think the NSS would benefit from having more members of faith. At present, just as many believers fail to understand what secularism means, many who do not practice a religious faith fail to understand the provisions that a just society needs to make for people who do.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5729B5-F444-0226-3089-A6876294912A}"/>
              </a:ext>
            </a:extLst>
          </p:cNvPr>
          <p:cNvSpPr txBox="1"/>
          <p:nvPr/>
        </p:nvSpPr>
        <p:spPr>
          <a:xfrm>
            <a:off x="5015880" y="5350315"/>
            <a:ext cx="6516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Mohammed Amin </a:t>
            </a:r>
            <a:r>
              <a:rPr lang="en-GB" sz="2000" dirty="0">
                <a:solidFill>
                  <a:srgbClr val="0070C0"/>
                </a:solidFill>
              </a:rPr>
              <a:t>MBE</a:t>
            </a:r>
            <a:r>
              <a:rPr lang="en-GB" sz="2800" dirty="0">
                <a:solidFill>
                  <a:srgbClr val="0070C0"/>
                </a:solidFill>
              </a:rPr>
              <a:t>, Manchester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174E3E-8291-9638-0A3D-62CAC34762E7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652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7072" y="2747772"/>
            <a:ext cx="6660740" cy="1362456"/>
          </a:xfrm>
        </p:spPr>
        <p:txBody>
          <a:bodyPr/>
          <a:lstStyle/>
          <a:p>
            <a:r>
              <a:rPr lang="en-GB" dirty="0"/>
              <a:t>Achieving 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54C25-1F3A-4C6E-8A3C-B170D905084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23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5FFDB-FE40-2654-665D-8B2C7514D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444" y="883261"/>
            <a:ext cx="10081120" cy="706977"/>
          </a:xfrm>
        </p:spPr>
        <p:txBody>
          <a:bodyPr>
            <a:normAutofit fontScale="90000"/>
          </a:bodyPr>
          <a:lstStyle/>
          <a:p>
            <a:r>
              <a:rPr lang="en-GB" dirty="0"/>
              <a:t>Some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35CE9-3A4A-A783-C71B-01524D34D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700808"/>
            <a:ext cx="10081120" cy="2865925"/>
          </a:xfrm>
        </p:spPr>
        <p:txBody>
          <a:bodyPr>
            <a:noAutofit/>
          </a:bodyPr>
          <a:lstStyle/>
          <a:p>
            <a:r>
              <a:rPr lang="en-GB" sz="3600" dirty="0"/>
              <a:t>Each of us is individually accountable to God.</a:t>
            </a:r>
          </a:p>
          <a:p>
            <a:r>
              <a:rPr lang="en-GB" sz="3600" dirty="0"/>
              <a:t>Responsibility to:</a:t>
            </a:r>
          </a:p>
          <a:p>
            <a:pPr lvl="1"/>
            <a:r>
              <a:rPr lang="en-GB" sz="3600" dirty="0"/>
              <a:t>Read the Quran</a:t>
            </a:r>
          </a:p>
          <a:p>
            <a:pPr lvl="1"/>
            <a:r>
              <a:rPr lang="en-GB" sz="3600" dirty="0"/>
              <a:t>Read the Hadith collections</a:t>
            </a:r>
          </a:p>
          <a:p>
            <a:pPr lvl="1"/>
            <a:r>
              <a:rPr lang="en-GB" sz="3600" dirty="0"/>
              <a:t>Learn Islamic history</a:t>
            </a:r>
          </a:p>
          <a:p>
            <a:r>
              <a:rPr lang="en-GB" sz="3600" dirty="0"/>
              <a:t>What you find does not help the theocrats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E17BD-B5BC-B809-C1A6-80418BCCB236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48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1744" y="908720"/>
            <a:ext cx="4392488" cy="934024"/>
          </a:xfrm>
        </p:spPr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277CD8-B490-4D00-BF05-613B9A50432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16</a:t>
            </a:fld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3B1958-55CE-C510-3B6D-23771F8F4F19}"/>
              </a:ext>
            </a:extLst>
          </p:cNvPr>
          <p:cNvSpPr txBox="1"/>
          <p:nvPr/>
        </p:nvSpPr>
        <p:spPr>
          <a:xfrm>
            <a:off x="1019436" y="1969101"/>
            <a:ext cx="975708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dirty="0"/>
              <a:t>People’s religious views matter to them.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Only they can change them.</a:t>
            </a:r>
          </a:p>
          <a:p>
            <a:pPr algn="ctr"/>
            <a:endParaRPr lang="en-GB" sz="3600" dirty="0"/>
          </a:p>
          <a:p>
            <a:pPr algn="ctr"/>
            <a:r>
              <a:rPr lang="en-GB" sz="3600" dirty="0"/>
              <a:t>Sharing knowledge and perspectives can help.</a:t>
            </a:r>
          </a:p>
        </p:txBody>
      </p:sp>
    </p:spTree>
    <p:extLst>
      <p:ext uri="{BB962C8B-B14F-4D97-AF65-F5344CB8AC3E}">
        <p14:creationId xmlns:p14="http://schemas.microsoft.com/office/powerpoint/2010/main" val="29127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27555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6600" dirty="0"/>
              <a:t>Synopsis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91444" y="1418556"/>
            <a:ext cx="10261140" cy="4530724"/>
          </a:xfrm>
        </p:spPr>
        <p:txBody>
          <a:bodyPr>
            <a:noAutofit/>
          </a:bodyPr>
          <a:lstStyle/>
          <a:p>
            <a:r>
              <a:rPr lang="en-GB" sz="3600" dirty="0"/>
              <a:t>Disclaimer</a:t>
            </a:r>
          </a:p>
          <a:p>
            <a:r>
              <a:rPr lang="en-GB" sz="3600" dirty="0"/>
              <a:t>About the speaker</a:t>
            </a:r>
          </a:p>
          <a:p>
            <a:r>
              <a:rPr lang="en-GB" sz="3600" dirty="0"/>
              <a:t>What many Muslims believe</a:t>
            </a:r>
          </a:p>
          <a:p>
            <a:r>
              <a:rPr lang="en-GB" sz="3600" dirty="0"/>
              <a:t>Why</a:t>
            </a:r>
          </a:p>
          <a:p>
            <a:r>
              <a:rPr lang="en-GB" sz="3600" dirty="0"/>
              <a:t>Where I stand</a:t>
            </a:r>
          </a:p>
          <a:p>
            <a:r>
              <a:rPr lang="en-GB" sz="3600" dirty="0"/>
              <a:t>Achieving change</a:t>
            </a:r>
          </a:p>
          <a:p>
            <a:r>
              <a:rPr lang="en-GB" sz="3600"/>
              <a:t>Conclusions</a:t>
            </a:r>
            <a:endParaRPr lang="en-GB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4767F2-0139-44EA-9ED7-3FDEB1F80A5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0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73677E1-547B-0818-4D6A-04DA7633B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75721-C932-083A-EC29-CC3ADCF6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The speaker has leadership roles and affiliations with many organisations.</a:t>
            </a:r>
          </a:p>
          <a:p>
            <a:r>
              <a:rPr lang="en-GB" sz="4000" dirty="0"/>
              <a:t>He is speaking in a personal capacity.</a:t>
            </a:r>
          </a:p>
          <a:p>
            <a:r>
              <a:rPr lang="en-GB" sz="4000" dirty="0"/>
              <a:t>None of his views should be attributed to the organisations he is associated with.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30F094-CFEE-EFD9-608C-82FCFE83468B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5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444" y="951022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814722" y="1724375"/>
            <a:ext cx="7861897" cy="398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000" dirty="0"/>
              <a:t>Mohammed Amin has lived in the UK since the age of 2. He graduated in mathematics from Cambridge University and before retirement was a tax partner in PricewaterhouseCoopers.</a:t>
            </a:r>
          </a:p>
          <a:p>
            <a:pPr defTabSz="695325"/>
            <a:endParaRPr lang="en-GB" sz="2000" dirty="0"/>
          </a:p>
          <a:p>
            <a:pPr defTabSz="695325"/>
            <a:r>
              <a:rPr lang="en-GB" sz="2000" dirty="0"/>
              <a:t>Amongst other things, he is:</a:t>
            </a:r>
          </a:p>
          <a:p>
            <a:pPr defTabSz="695325"/>
            <a:endParaRPr lang="en-GB" sz="2000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000" dirty="0"/>
              <a:t>Chairman of the Islam &amp; Liberty Network, based in Kuala Lumpur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000" dirty="0"/>
              <a:t>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000" dirty="0"/>
              <a:t>A trustee of The National Muslim War Memorial Trust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000" dirty="0"/>
              <a:t>A member of the National Secular Society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000" dirty="0"/>
              <a:t>A member of the Liberal Democrats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endParaRPr lang="en-GB" sz="2000" dirty="0"/>
          </a:p>
          <a:p>
            <a:pPr marL="1587" lvl="1" defTabSz="695325">
              <a:spcBef>
                <a:spcPct val="0"/>
              </a:spcBef>
            </a:pPr>
            <a:r>
              <a:rPr lang="en-GB" sz="2000" dirty="0"/>
              <a:t>For more about the speaker visit:</a:t>
            </a:r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19736" y="5709345"/>
            <a:ext cx="7609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www.mohammedamin.com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682872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BCCB33A-93AA-4D45-B88A-83CDAEA7AED2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436" y="2636912"/>
            <a:ext cx="10765196" cy="1362456"/>
          </a:xfrm>
        </p:spPr>
        <p:txBody>
          <a:bodyPr/>
          <a:lstStyle/>
          <a:p>
            <a:r>
              <a:rPr lang="en-GB" dirty="0"/>
              <a:t>What many Muslims believe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3DEE1-FE93-4CEC-93A6-A1BC33ABAFC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5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A0A5E-5A49-C87D-A7EF-6BC4130C7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Widely held views on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7CDE4-E5F1-0549-98E7-632FA2748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2329140"/>
          </a:xfrm>
        </p:spPr>
        <p:txBody>
          <a:bodyPr>
            <a:noAutofit/>
          </a:bodyPr>
          <a:lstStyle/>
          <a:p>
            <a:r>
              <a:rPr lang="en-GB" sz="2400" dirty="0"/>
              <a:t>The Quran and Hadith are all that Muslims need</a:t>
            </a:r>
          </a:p>
          <a:p>
            <a:r>
              <a:rPr lang="en-GB" sz="2400" dirty="0"/>
              <a:t>Muslims need a Caliph ruling a united Umma</a:t>
            </a:r>
          </a:p>
          <a:p>
            <a:r>
              <a:rPr lang="en-GB" sz="2400" dirty="0"/>
              <a:t>The state must enforce Islamic law, with some exceptions for Jews and Christians</a:t>
            </a:r>
          </a:p>
          <a:p>
            <a:r>
              <a:rPr lang="en-GB" sz="2400" dirty="0"/>
              <a:t>Voting is </a:t>
            </a:r>
            <a:r>
              <a:rPr lang="en-GB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shirk</a:t>
            </a:r>
            <a:r>
              <a:rPr lang="en-GB" sz="2400" dirty="0"/>
              <a:t> (the ultimate sin of associating partners with God)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917A99-62D4-97F6-548E-D5A9114C5167}"/>
              </a:ext>
            </a:extLst>
          </p:cNvPr>
          <p:cNvSpPr txBox="1"/>
          <p:nvPr/>
        </p:nvSpPr>
        <p:spPr>
          <a:xfrm>
            <a:off x="1222030" y="4563311"/>
            <a:ext cx="9361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Recommended reading: “The Islamic Law and Constitution” by Sayyid Abul </a:t>
            </a:r>
            <a:r>
              <a:rPr lang="en-GB" sz="2400" dirty="0" err="1"/>
              <a:t>A’La</a:t>
            </a:r>
            <a:r>
              <a:rPr lang="en-GB" sz="2400" dirty="0"/>
              <a:t> </a:t>
            </a:r>
            <a:r>
              <a:rPr lang="en-GB" sz="2400" dirty="0" err="1"/>
              <a:t>Maududi</a:t>
            </a:r>
            <a:r>
              <a:rPr lang="en-GB" sz="2400" dirty="0"/>
              <a:t>, translated by Khurshid Ahmad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D28423-D67E-D7C1-4C43-C725120516E3}"/>
              </a:ext>
            </a:extLst>
          </p:cNvPr>
          <p:cNvSpPr txBox="1"/>
          <p:nvPr/>
        </p:nvSpPr>
        <p:spPr>
          <a:xfrm>
            <a:off x="1325470" y="5661248"/>
            <a:ext cx="9253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https://www.muslim-library.com/dl/books/English_Islamic_Law_and_Constitution.pdf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C8C37D-D484-70A1-74B2-E74161AA6C0C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0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882" y="2636912"/>
            <a:ext cx="2124236" cy="1362456"/>
          </a:xfrm>
        </p:spPr>
        <p:txBody>
          <a:bodyPr/>
          <a:lstStyle/>
          <a:p>
            <a:r>
              <a:rPr lang="en-GB" dirty="0"/>
              <a:t>Why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33DEE1-FE93-4CEC-93A6-A1BC33ABAFC5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54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5747-9675-0C4D-3AA7-2AB0D457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872716"/>
            <a:ext cx="11074400" cy="722344"/>
          </a:xfrm>
        </p:spPr>
        <p:txBody>
          <a:bodyPr>
            <a:normAutofit fontScale="90000"/>
          </a:bodyPr>
          <a:lstStyle/>
          <a:p>
            <a:r>
              <a:rPr lang="en-GB" dirty="0"/>
              <a:t>Quranic support – some verses 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D59EBD-71CF-8C0A-BF54-5B7EB6A152F7}"/>
              </a:ext>
            </a:extLst>
          </p:cNvPr>
          <p:cNvSpPr txBox="1"/>
          <p:nvPr/>
        </p:nvSpPr>
        <p:spPr>
          <a:xfrm>
            <a:off x="774400" y="1606244"/>
            <a:ext cx="10513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…judgment rests with none but God. He shall declare the truth, since it is He who is the best judge between truth and falsehood. </a:t>
            </a:r>
            <a:r>
              <a:rPr lang="en-GB" sz="3200" dirty="0">
                <a:solidFill>
                  <a:srgbClr val="0070C0"/>
                </a:solidFill>
              </a:rPr>
              <a:t>Quran 6:57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6515E-B94B-2764-EB8B-E31E4B0C5548}"/>
              </a:ext>
            </a:extLst>
          </p:cNvPr>
          <p:cNvSpPr txBox="1"/>
          <p:nvPr/>
        </p:nvSpPr>
        <p:spPr>
          <a:xfrm>
            <a:off x="767408" y="3201570"/>
            <a:ext cx="104411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GB" dirty="0"/>
              <a:t>Now whenever God and His Apostle have decided a matter, it is not for a believing man or a believing woman to claim freedom of choice insofar as they themselves are concerned: for he who [thus] rebels against God and His Apostle has already, most obviously, gone astray. </a:t>
            </a:r>
            <a:r>
              <a:rPr lang="en-GB" dirty="0">
                <a:solidFill>
                  <a:srgbClr val="0070C0"/>
                </a:solidFill>
              </a:rPr>
              <a:t>Quran 33:36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BAEA49-8DEE-097B-B4A7-49ACF8D0589E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8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5747-9675-0C4D-3AA7-2AB0D457F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Quranic support – some verses (2)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ECDFB6-D3C5-46F3-0B22-224636155226}"/>
              </a:ext>
            </a:extLst>
          </p:cNvPr>
          <p:cNvSpPr txBox="1"/>
          <p:nvPr/>
        </p:nvSpPr>
        <p:spPr>
          <a:xfrm>
            <a:off x="839416" y="2060848"/>
            <a:ext cx="105851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en-GB" sz="3200" dirty="0"/>
              <a:t>O you who have attained to faith! Pay heed unto God, and pay heed unto the Apostle and unto those from among you who have been entrusted with authority; and if you are at variance over any matter, refer it unto God and the Apostle,… </a:t>
            </a:r>
            <a:r>
              <a:rPr lang="en-GB" sz="3200" dirty="0">
                <a:solidFill>
                  <a:srgbClr val="0070C0"/>
                </a:solidFill>
              </a:rPr>
              <a:t>Quran 4:59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A1EF3C-41B5-CD45-4133-851BE1D3C894}"/>
              </a:ext>
            </a:extLst>
          </p:cNvPr>
          <p:cNvSpPr txBox="1"/>
          <p:nvPr/>
        </p:nvSpPr>
        <p:spPr>
          <a:xfrm>
            <a:off x="4799856" y="5661248"/>
            <a:ext cx="6012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All quotes “The Message of the Quran” Muhammad Asad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77982F-FF0A-B28B-99B6-CA74732E9F0F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380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</TotalTime>
  <Words>777</Words>
  <Application>Microsoft Office PowerPoint</Application>
  <PresentationFormat>Widescreen</PresentationFormat>
  <Paragraphs>95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 2</vt:lpstr>
      <vt:lpstr>Flow</vt:lpstr>
      <vt:lpstr>What many Muslims believe. Why.  How to change it.</vt:lpstr>
      <vt:lpstr>Synopsis</vt:lpstr>
      <vt:lpstr>Disclaimer</vt:lpstr>
      <vt:lpstr>Mohammed Amin</vt:lpstr>
      <vt:lpstr>What many Muslims believe</vt:lpstr>
      <vt:lpstr>Widely held views on government</vt:lpstr>
      <vt:lpstr>Why</vt:lpstr>
      <vt:lpstr>Quranic support – some verses (1)</vt:lpstr>
      <vt:lpstr>Quranic support – some verses (2)</vt:lpstr>
      <vt:lpstr>Hadith support</vt:lpstr>
      <vt:lpstr>Illustrative Hadith</vt:lpstr>
      <vt:lpstr>Where I stand</vt:lpstr>
      <vt:lpstr>NSS page: What Our Members Say</vt:lpstr>
      <vt:lpstr>Achieving change</vt:lpstr>
      <vt:lpstr>Some tools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184</cp:revision>
  <cp:lastPrinted>2020-03-10T20:16:29Z</cp:lastPrinted>
  <dcterms:created xsi:type="dcterms:W3CDTF">2013-01-29T13:10:06Z</dcterms:created>
  <dcterms:modified xsi:type="dcterms:W3CDTF">2022-09-07T14:19:07Z</dcterms:modified>
</cp:coreProperties>
</file>