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heme/themeOverride1.xml" ContentType="application/vnd.openxmlformats-officedocument.themeOverride+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tags/tag10.xml" ContentType="application/vnd.openxmlformats-officedocument.presentationml.tags+xml"/>
  <Override PartName="/ppt/notesSlides/notesSlide17.xml" ContentType="application/vnd.openxmlformats-officedocument.presentationml.notesSlide+xml"/>
  <Override PartName="/ppt/tags/tag11.xml" ContentType="application/vnd.openxmlformats-officedocument.presentationml.tags+xml"/>
  <Override PartName="/ppt/notesSlides/notesSlide18.xml" ContentType="application/vnd.openxmlformats-officedocument.presentationml.notesSlide+xml"/>
  <Override PartName="/ppt/tags/tag12.xml" ContentType="application/vnd.openxmlformats-officedocument.presentationml.tags+xml"/>
  <Override PartName="/ppt/notesSlides/notesSlide19.xml" ContentType="application/vnd.openxmlformats-officedocument.presentationml.notesSlide+xml"/>
  <Override PartName="/ppt/tags/tag13.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2.xml" ContentType="application/vnd.openxmlformats-officedocument.themeOverride+xml"/>
  <Override PartName="/ppt/notesSlides/notesSlide22.xml" ContentType="application/vnd.openxmlformats-officedocument.presentationml.notesSlide+xml"/>
  <Override PartName="/ppt/tags/tag14.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5.xml" ContentType="application/vnd.openxmlformats-officedocument.presentationml.tags+xml"/>
  <Override PartName="/ppt/notesSlides/notesSlide29.xml" ContentType="application/vnd.openxmlformats-officedocument.presentationml.notesSlide+xml"/>
  <Override PartName="/ppt/tags/tag16.xml" ContentType="application/vnd.openxmlformats-officedocument.presentationml.tags+xml"/>
  <Override PartName="/ppt/notesSlides/notesSlide30.xml" ContentType="application/vnd.openxmlformats-officedocument.presentationml.notesSlide+xml"/>
  <Override PartName="/ppt/tags/tag17.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18.xml" ContentType="application/vnd.openxmlformats-officedocument.presentationml.tags+xml"/>
  <Override PartName="/ppt/notesSlides/notesSlide35.xml" ContentType="application/vnd.openxmlformats-officedocument.presentationml.notesSlide+xml"/>
  <Override PartName="/ppt/tags/tag19.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tags/tag20.xml" ContentType="application/vnd.openxmlformats-officedocument.presentationml.tags+xml"/>
  <Override PartName="/ppt/notesSlides/notesSlide40.xml" ContentType="application/vnd.openxmlformats-officedocument.presentationml.notesSlide+xml"/>
  <Override PartName="/ppt/tags/tag21.xml" ContentType="application/vnd.openxmlformats-officedocument.presentationml.tags+xml"/>
  <Override PartName="/ppt/notesSlides/notesSlide41.xml" ContentType="application/vnd.openxmlformats-officedocument.presentationml.notesSlide+xml"/>
  <Override PartName="/ppt/tags/tag22.xml" ContentType="application/vnd.openxmlformats-officedocument.presentationml.tags+xml"/>
  <Override PartName="/ppt/notesSlides/notesSlide42.xml" ContentType="application/vnd.openxmlformats-officedocument.presentationml.notesSlide+xml"/>
  <Override PartName="/ppt/tags/tag23.xml" ContentType="application/vnd.openxmlformats-officedocument.presentationml.tag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534" r:id="rId2"/>
    <p:sldId id="257" r:id="rId3"/>
    <p:sldId id="305" r:id="rId4"/>
    <p:sldId id="320" r:id="rId5"/>
    <p:sldId id="555" r:id="rId6"/>
    <p:sldId id="323" r:id="rId7"/>
    <p:sldId id="535" r:id="rId8"/>
    <p:sldId id="536" r:id="rId9"/>
    <p:sldId id="324" r:id="rId10"/>
    <p:sldId id="569" r:id="rId11"/>
    <p:sldId id="537" r:id="rId12"/>
    <p:sldId id="538" r:id="rId13"/>
    <p:sldId id="544" r:id="rId14"/>
    <p:sldId id="545" r:id="rId15"/>
    <p:sldId id="543" r:id="rId16"/>
    <p:sldId id="539" r:id="rId17"/>
    <p:sldId id="562" r:id="rId18"/>
    <p:sldId id="570" r:id="rId19"/>
    <p:sldId id="563" r:id="rId20"/>
    <p:sldId id="564" r:id="rId21"/>
    <p:sldId id="565" r:id="rId22"/>
    <p:sldId id="566" r:id="rId23"/>
    <p:sldId id="567" r:id="rId24"/>
    <p:sldId id="568" r:id="rId25"/>
    <p:sldId id="480" r:id="rId26"/>
    <p:sldId id="482" r:id="rId27"/>
    <p:sldId id="483" r:id="rId28"/>
    <p:sldId id="540" r:id="rId29"/>
    <p:sldId id="554" r:id="rId30"/>
    <p:sldId id="559" r:id="rId31"/>
    <p:sldId id="560" r:id="rId32"/>
    <p:sldId id="561" r:id="rId33"/>
    <p:sldId id="487" r:id="rId34"/>
    <p:sldId id="488" r:id="rId35"/>
    <p:sldId id="489" r:id="rId36"/>
    <p:sldId id="490" r:id="rId37"/>
    <p:sldId id="492" r:id="rId38"/>
    <p:sldId id="493" r:id="rId39"/>
    <p:sldId id="494" r:id="rId40"/>
    <p:sldId id="552" r:id="rId41"/>
    <p:sldId id="553" r:id="rId42"/>
    <p:sldId id="541" r:id="rId43"/>
    <p:sldId id="571" r:id="rId44"/>
    <p:sldId id="575" r:id="rId45"/>
    <p:sldId id="577" r:id="rId46"/>
    <p:sldId id="578" r:id="rId47"/>
    <p:sldId id="579" r:id="rId48"/>
    <p:sldId id="580" r:id="rId49"/>
    <p:sldId id="581" r:id="rId50"/>
    <p:sldId id="572" r:id="rId51"/>
    <p:sldId id="574" r:id="rId52"/>
    <p:sldId id="542" r:id="rId53"/>
    <p:sldId id="546" r:id="rId54"/>
    <p:sldId id="547" r:id="rId55"/>
    <p:sldId id="548" r:id="rId56"/>
    <p:sldId id="549" r:id="rId57"/>
    <p:sldId id="550" r:id="rId58"/>
    <p:sldId id="551" r:id="rId59"/>
    <p:sldId id="407" r:id="rId60"/>
  </p:sldIdLst>
  <p:sldSz cx="12192000" cy="6858000"/>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598" autoAdjust="0"/>
  </p:normalViewPr>
  <p:slideViewPr>
    <p:cSldViewPr>
      <p:cViewPr varScale="1">
        <p:scale>
          <a:sx n="102" d="100"/>
          <a:sy n="102" d="100"/>
        </p:scale>
        <p:origin x="504" y="126"/>
      </p:cViewPr>
      <p:guideLst>
        <p:guide orient="horz" pos="2160"/>
        <p:guide pos="3840"/>
      </p:guideLst>
    </p:cSldViewPr>
  </p:slideViewPr>
  <p:outlineViewPr>
    <p:cViewPr>
      <p:scale>
        <a:sx n="33" d="100"/>
        <a:sy n="33" d="100"/>
      </p:scale>
      <p:origin x="0" y="-19986"/>
    </p:cViewPr>
  </p:outlineViewPr>
  <p:notesTextViewPr>
    <p:cViewPr>
      <p:scale>
        <a:sx n="100" d="100"/>
        <a:sy n="100" d="100"/>
      </p:scale>
      <p:origin x="0" y="0"/>
    </p:cViewPr>
  </p:notesTextViewPr>
  <p:sorterViewPr>
    <p:cViewPr>
      <p:scale>
        <a:sx n="130" d="100"/>
        <a:sy n="130" d="100"/>
      </p:scale>
      <p:origin x="0" y="-33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2"/>
          </a:xfrm>
          <a:prstGeom prst="rect">
            <a:avLst/>
          </a:prstGeom>
        </p:spPr>
        <p:txBody>
          <a:bodyPr vert="horz" lIns="99055" tIns="49528" rIns="99055" bIns="49528" rtlCol="0"/>
          <a:lstStyle>
            <a:lvl1pPr algn="l">
              <a:defRPr sz="1300"/>
            </a:lvl1pPr>
          </a:lstStyle>
          <a:p>
            <a:endParaRPr lang="en-GB" dirty="0"/>
          </a:p>
        </p:txBody>
      </p:sp>
      <p:sp>
        <p:nvSpPr>
          <p:cNvPr id="3" name="Date Placeholder 2"/>
          <p:cNvSpPr>
            <a:spLocks noGrp="1"/>
          </p:cNvSpPr>
          <p:nvPr>
            <p:ph type="dt" idx="1"/>
          </p:nvPr>
        </p:nvSpPr>
        <p:spPr>
          <a:xfrm>
            <a:off x="4023093" y="0"/>
            <a:ext cx="3077739" cy="511652"/>
          </a:xfrm>
          <a:prstGeom prst="rect">
            <a:avLst/>
          </a:prstGeom>
        </p:spPr>
        <p:txBody>
          <a:bodyPr vert="horz" lIns="99055" tIns="49528" rIns="99055" bIns="49528" rtlCol="0"/>
          <a:lstStyle>
            <a:lvl1pPr algn="r">
              <a:defRPr sz="1300"/>
            </a:lvl1pPr>
          </a:lstStyle>
          <a:p>
            <a:fld id="{C89B0AB8-3F60-4EF1-B932-F961F95F794B}" type="datetimeFigureOut">
              <a:rPr lang="en-US" smtClean="0"/>
              <a:pPr/>
              <a:t>4/27/2017</a:t>
            </a:fld>
            <a:endParaRPr lang="en-GB" dirty="0"/>
          </a:p>
        </p:txBody>
      </p:sp>
      <p:sp>
        <p:nvSpPr>
          <p:cNvPr id="4" name="Slide Image Placeholder 3"/>
          <p:cNvSpPr>
            <a:spLocks noGrp="1" noRot="1" noChangeAspect="1"/>
          </p:cNvSpPr>
          <p:nvPr>
            <p:ph type="sldImg" idx="2"/>
          </p:nvPr>
        </p:nvSpPr>
        <p:spPr>
          <a:xfrm>
            <a:off x="141288" y="768350"/>
            <a:ext cx="6819900" cy="3836988"/>
          </a:xfrm>
          <a:prstGeom prst="rect">
            <a:avLst/>
          </a:prstGeom>
          <a:noFill/>
          <a:ln w="12700">
            <a:solidFill>
              <a:prstClr val="black"/>
            </a:solidFill>
          </a:ln>
        </p:spPr>
        <p:txBody>
          <a:bodyPr vert="horz" lIns="99055" tIns="49528" rIns="99055" bIns="49528" rtlCol="0" anchor="ctr"/>
          <a:lstStyle/>
          <a:p>
            <a:endParaRPr lang="en-GB" dirty="0"/>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9055" tIns="49528" rIns="99055" bIns="495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19598"/>
            <a:ext cx="3077739" cy="511652"/>
          </a:xfrm>
          <a:prstGeom prst="rect">
            <a:avLst/>
          </a:prstGeom>
        </p:spPr>
        <p:txBody>
          <a:bodyPr vert="horz" lIns="99055" tIns="49528" rIns="99055" bIns="49528"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093" y="9719598"/>
            <a:ext cx="3077739" cy="511652"/>
          </a:xfrm>
          <a:prstGeom prst="rect">
            <a:avLst/>
          </a:prstGeom>
        </p:spPr>
        <p:txBody>
          <a:bodyPr vert="horz" lIns="99055" tIns="49528" rIns="99055" bIns="49528" rtlCol="0" anchor="b"/>
          <a:lstStyle>
            <a:lvl1pPr algn="r">
              <a:defRPr sz="1300"/>
            </a:lvl1pPr>
          </a:lstStyle>
          <a:p>
            <a:fld id="{26416A4B-906D-4CC9-BAEE-FE38323E0DB3}" type="slidenum">
              <a:rPr lang="en-GB" smtClean="0"/>
              <a:pPr/>
              <a:t>‹#›</a:t>
            </a:fld>
            <a:endParaRPr lang="en-GB" dirty="0"/>
          </a:p>
        </p:txBody>
      </p:sp>
    </p:spTree>
    <p:extLst>
      <p:ext uri="{BB962C8B-B14F-4D97-AF65-F5344CB8AC3E}">
        <p14:creationId xmlns:p14="http://schemas.microsoft.com/office/powerpoint/2010/main" val="209622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1</a:t>
            </a:fld>
            <a:endParaRPr lang="en-GB" dirty="0"/>
          </a:p>
        </p:txBody>
      </p:sp>
    </p:spTree>
    <p:extLst>
      <p:ext uri="{BB962C8B-B14F-4D97-AF65-F5344CB8AC3E}">
        <p14:creationId xmlns:p14="http://schemas.microsoft.com/office/powerpoint/2010/main" val="3971783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41288" y="768350"/>
            <a:ext cx="6819900" cy="3836988"/>
          </a:xfrm>
          <a:ln/>
        </p:spPr>
      </p:sp>
      <p:sp>
        <p:nvSpPr>
          <p:cNvPr id="1310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13162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1331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B76022F7-DE3B-4937-A771-46520E548133}" type="slidenum">
              <a:rPr lang="en-GB" altLang="en-US" sz="1300">
                <a:solidFill>
                  <a:schemeClr val="tx1"/>
                </a:solidFill>
              </a:rPr>
              <a:pPr eaLnBrk="1" hangingPunct="1"/>
              <a:t>14</a:t>
            </a:fld>
            <a:endParaRPr lang="en-GB" altLang="en-US" sz="1300">
              <a:solidFill>
                <a:schemeClr val="tx1"/>
              </a:solidFill>
            </a:endParaRPr>
          </a:p>
        </p:txBody>
      </p:sp>
      <p:sp>
        <p:nvSpPr>
          <p:cNvPr id="133124" name="Rectangle 2"/>
          <p:cNvSpPr>
            <a:spLocks noGrp="1" noRot="1" noChangeAspect="1" noChangeArrowheads="1" noTextEdit="1"/>
          </p:cNvSpPr>
          <p:nvPr>
            <p:ph type="sldImg"/>
          </p:nvPr>
        </p:nvSpPr>
        <p:spPr>
          <a:ln/>
        </p:spPr>
      </p:sp>
      <p:sp>
        <p:nvSpPr>
          <p:cNvPr id="133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770629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41288" y="768350"/>
            <a:ext cx="6819900" cy="3836988"/>
          </a:xfrm>
          <a:ln/>
        </p:spPr>
      </p:sp>
      <p:sp>
        <p:nvSpPr>
          <p:cNvPr id="1269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52291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74703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4D17F27F-AD7C-42D6-87D4-DBA6087B16E8}" type="slidenum">
              <a:rPr lang="en-GB" altLang="en-US" sz="1300">
                <a:solidFill>
                  <a:schemeClr val="tx1"/>
                </a:solidFill>
              </a:rPr>
              <a:pPr eaLnBrk="1" hangingPunct="1"/>
              <a:t>18</a:t>
            </a:fld>
            <a:endParaRPr lang="en-GB" altLang="en-US" sz="1300">
              <a:solidFill>
                <a:schemeClr val="tx1"/>
              </a:solidFill>
            </a:endParaRPr>
          </a:p>
        </p:txBody>
      </p:sp>
    </p:spTree>
    <p:extLst>
      <p:ext uri="{BB962C8B-B14F-4D97-AF65-F5344CB8AC3E}">
        <p14:creationId xmlns:p14="http://schemas.microsoft.com/office/powerpoint/2010/main" val="4200631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141288" y="768350"/>
            <a:ext cx="6819900" cy="3836988"/>
          </a:xfrm>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96642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cs typeface="Arial" charset="0"/>
            </a:endParaRPr>
          </a:p>
        </p:txBody>
      </p:sp>
    </p:spTree>
    <p:extLst>
      <p:ext uri="{BB962C8B-B14F-4D97-AF65-F5344CB8AC3E}">
        <p14:creationId xmlns:p14="http://schemas.microsoft.com/office/powerpoint/2010/main" val="248433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41288" y="768350"/>
            <a:ext cx="6819900" cy="3836988"/>
          </a:xfrm>
          <a:ln/>
        </p:spPr>
      </p:sp>
      <p:sp>
        <p:nvSpPr>
          <p:cNvPr id="1310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86198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1331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B76022F7-DE3B-4937-A771-46520E548133}" type="slidenum">
              <a:rPr lang="en-GB" altLang="en-US" sz="1300">
                <a:solidFill>
                  <a:schemeClr val="tx1"/>
                </a:solidFill>
              </a:rPr>
              <a:pPr eaLnBrk="1" hangingPunct="1"/>
              <a:t>22</a:t>
            </a:fld>
            <a:endParaRPr lang="en-GB" altLang="en-US" sz="1300">
              <a:solidFill>
                <a:schemeClr val="tx1"/>
              </a:solidFill>
            </a:endParaRPr>
          </a:p>
        </p:txBody>
      </p:sp>
      <p:sp>
        <p:nvSpPr>
          <p:cNvPr id="133124" name="Rectangle 2"/>
          <p:cNvSpPr>
            <a:spLocks noGrp="1" noRot="1" noChangeAspect="1" noChangeArrowheads="1" noTextEdit="1"/>
          </p:cNvSpPr>
          <p:nvPr>
            <p:ph type="sldImg"/>
          </p:nvPr>
        </p:nvSpPr>
        <p:spPr>
          <a:ln/>
        </p:spPr>
      </p:sp>
      <p:sp>
        <p:nvSpPr>
          <p:cNvPr id="133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40633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41288" y="768350"/>
            <a:ext cx="6819900" cy="3836988"/>
          </a:xfrm>
          <a:ln/>
        </p:spPr>
      </p:sp>
      <p:sp>
        <p:nvSpPr>
          <p:cNvPr id="1269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70280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2</a:t>
            </a:fld>
            <a:endParaRPr lang="en-GB" dirty="0"/>
          </a:p>
        </p:txBody>
      </p:sp>
    </p:spTree>
    <p:extLst>
      <p:ext uri="{BB962C8B-B14F-4D97-AF65-F5344CB8AC3E}">
        <p14:creationId xmlns:p14="http://schemas.microsoft.com/office/powerpoint/2010/main" val="680156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59612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39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839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53F9480A-BF2D-4384-A249-911B87E33888}" type="slidenum">
              <a:rPr lang="en-GB" altLang="en-US" sz="1300">
                <a:solidFill>
                  <a:schemeClr val="tx1"/>
                </a:solidFill>
              </a:rPr>
              <a:pPr eaLnBrk="1" hangingPunct="1"/>
              <a:t>25</a:t>
            </a:fld>
            <a:endParaRPr lang="en-GB" altLang="en-US" sz="1300">
              <a:solidFill>
                <a:schemeClr val="tx1"/>
              </a:solidFill>
            </a:endParaRPr>
          </a:p>
        </p:txBody>
      </p:sp>
    </p:spTree>
    <p:extLst>
      <p:ext uri="{BB962C8B-B14F-4D97-AF65-F5344CB8AC3E}">
        <p14:creationId xmlns:p14="http://schemas.microsoft.com/office/powerpoint/2010/main" val="3912866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860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7743399F-6488-45B8-AF4F-DB642BC00E7A}" type="slidenum">
              <a:rPr lang="en-GB" altLang="en-US" sz="1300">
                <a:solidFill>
                  <a:schemeClr val="tx1"/>
                </a:solidFill>
              </a:rPr>
              <a:pPr eaLnBrk="1" hangingPunct="1"/>
              <a:t>26</a:t>
            </a:fld>
            <a:endParaRPr lang="en-GB" altLang="en-US" sz="1300">
              <a:solidFill>
                <a:schemeClr val="tx1"/>
              </a:solidFill>
            </a:endParaRPr>
          </a:p>
        </p:txBody>
      </p:sp>
      <p:sp>
        <p:nvSpPr>
          <p:cNvPr id="86020" name="Rectangle 2"/>
          <p:cNvSpPr>
            <a:spLocks noGrp="1" noRot="1" noChangeAspect="1" noChangeArrowheads="1" noTextEdit="1"/>
          </p:cNvSpPr>
          <p:nvPr>
            <p:ph type="sldImg"/>
          </p:nvPr>
        </p:nvSpPr>
        <p:spPr>
          <a:ln/>
        </p:spPr>
      </p:sp>
      <p:sp>
        <p:nvSpPr>
          <p:cNvPr id="860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924378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870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13D325E6-AF2F-4CA4-B7C5-BA2FFF738066}" type="slidenum">
              <a:rPr lang="en-GB" altLang="en-US" sz="1300">
                <a:solidFill>
                  <a:schemeClr val="tx1"/>
                </a:solidFill>
              </a:rPr>
              <a:pPr eaLnBrk="1" hangingPunct="1"/>
              <a:t>27</a:t>
            </a:fld>
            <a:endParaRPr lang="en-GB" altLang="en-US" sz="1300">
              <a:solidFill>
                <a:schemeClr val="tx1"/>
              </a:solidFill>
            </a:endParaRPr>
          </a:p>
        </p:txBody>
      </p:sp>
      <p:sp>
        <p:nvSpPr>
          <p:cNvPr id="87044" name="Rectangle 2"/>
          <p:cNvSpPr>
            <a:spLocks noGrp="1" noRot="1" noChangeAspect="1" noChangeArrowheads="1" noTextEdit="1"/>
          </p:cNvSpPr>
          <p:nvPr>
            <p:ph type="sldImg"/>
          </p:nvPr>
        </p:nvSpPr>
        <p:spPr>
          <a:xfrm>
            <a:off x="141288" y="768350"/>
            <a:ext cx="6819900" cy="3836988"/>
          </a:xfrm>
          <a:ln/>
        </p:spPr>
      </p:sp>
      <p:sp>
        <p:nvSpPr>
          <p:cNvPr id="870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59986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39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839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53F9480A-BF2D-4384-A249-911B87E33888}" type="slidenum">
              <a:rPr lang="en-GB" altLang="en-US" sz="1300">
                <a:solidFill>
                  <a:schemeClr val="tx1"/>
                </a:solidFill>
              </a:rPr>
              <a:pPr eaLnBrk="1" hangingPunct="1"/>
              <a:t>28</a:t>
            </a:fld>
            <a:endParaRPr lang="en-GB" altLang="en-US" sz="1300">
              <a:solidFill>
                <a:schemeClr val="tx1"/>
              </a:solidFill>
            </a:endParaRPr>
          </a:p>
        </p:txBody>
      </p:sp>
    </p:spTree>
    <p:extLst>
      <p:ext uri="{BB962C8B-B14F-4D97-AF65-F5344CB8AC3E}">
        <p14:creationId xmlns:p14="http://schemas.microsoft.com/office/powerpoint/2010/main" val="134754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29</a:t>
            </a:fld>
            <a:endParaRPr lang="en-GB" dirty="0"/>
          </a:p>
        </p:txBody>
      </p:sp>
    </p:spTree>
    <p:extLst>
      <p:ext uri="{BB962C8B-B14F-4D97-AF65-F5344CB8AC3E}">
        <p14:creationId xmlns:p14="http://schemas.microsoft.com/office/powerpoint/2010/main" val="12425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30</a:t>
            </a:fld>
            <a:endParaRPr lang="en-GB" dirty="0"/>
          </a:p>
        </p:txBody>
      </p:sp>
    </p:spTree>
    <p:extLst>
      <p:ext uri="{BB962C8B-B14F-4D97-AF65-F5344CB8AC3E}">
        <p14:creationId xmlns:p14="http://schemas.microsoft.com/office/powerpoint/2010/main" val="21790261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32</a:t>
            </a:fld>
            <a:endParaRPr lang="en-GB" dirty="0"/>
          </a:p>
        </p:txBody>
      </p:sp>
    </p:spTree>
    <p:extLst>
      <p:ext uri="{BB962C8B-B14F-4D97-AF65-F5344CB8AC3E}">
        <p14:creationId xmlns:p14="http://schemas.microsoft.com/office/powerpoint/2010/main" val="32044419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9114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911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7C6E8A9D-40E7-4EE4-8D6B-C57F1EAD14A5}" type="slidenum">
              <a:rPr lang="en-GB" altLang="en-US" sz="1300">
                <a:solidFill>
                  <a:schemeClr val="tx1"/>
                </a:solidFill>
              </a:rPr>
              <a:pPr eaLnBrk="1" hangingPunct="1"/>
              <a:t>33</a:t>
            </a:fld>
            <a:endParaRPr lang="en-GB" altLang="en-US" sz="1300">
              <a:solidFill>
                <a:schemeClr val="tx1"/>
              </a:solidFill>
            </a:endParaRPr>
          </a:p>
        </p:txBody>
      </p:sp>
    </p:spTree>
    <p:extLst>
      <p:ext uri="{BB962C8B-B14F-4D97-AF65-F5344CB8AC3E}">
        <p14:creationId xmlns:p14="http://schemas.microsoft.com/office/powerpoint/2010/main" val="2521873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921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F9D4AD6F-5B1F-4581-B941-A342F07868CC}" type="slidenum">
              <a:rPr lang="en-GB" altLang="en-US" sz="1300">
                <a:solidFill>
                  <a:schemeClr val="tx1"/>
                </a:solidFill>
              </a:rPr>
              <a:pPr eaLnBrk="1" hangingPunct="1"/>
              <a:t>34</a:t>
            </a:fld>
            <a:endParaRPr lang="en-GB" altLang="en-US" sz="1300">
              <a:solidFill>
                <a:schemeClr val="tx1"/>
              </a:solidFill>
            </a:endParaRPr>
          </a:p>
        </p:txBody>
      </p:sp>
      <p:sp>
        <p:nvSpPr>
          <p:cNvPr id="92164" name="Rectangle 2"/>
          <p:cNvSpPr>
            <a:spLocks noGrp="1" noRot="1" noChangeAspect="1" noChangeArrowheads="1" noTextEdit="1"/>
          </p:cNvSpPr>
          <p:nvPr>
            <p:ph type="sldImg"/>
          </p:nvPr>
        </p:nvSpPr>
        <p:spPr>
          <a:xfrm>
            <a:off x="141288" y="768350"/>
            <a:ext cx="6819900" cy="3836988"/>
          </a:xfrm>
          <a:ln/>
        </p:spPr>
      </p:sp>
      <p:sp>
        <p:nvSpPr>
          <p:cNvPr id="921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05082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3</a:t>
            </a:fld>
            <a:endParaRPr lang="en-GB" dirty="0"/>
          </a:p>
        </p:txBody>
      </p:sp>
    </p:spTree>
    <p:extLst>
      <p:ext uri="{BB962C8B-B14F-4D97-AF65-F5344CB8AC3E}">
        <p14:creationId xmlns:p14="http://schemas.microsoft.com/office/powerpoint/2010/main" val="9527105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931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CDDAABC4-A7BE-44A3-B8D0-D900E02A2C61}" type="slidenum">
              <a:rPr lang="en-GB" altLang="en-US" sz="1300">
                <a:solidFill>
                  <a:schemeClr val="tx1"/>
                </a:solidFill>
              </a:rPr>
              <a:pPr eaLnBrk="1" hangingPunct="1"/>
              <a:t>35</a:t>
            </a:fld>
            <a:endParaRPr lang="en-GB" altLang="en-US" sz="1300">
              <a:solidFill>
                <a:schemeClr val="tx1"/>
              </a:solidFill>
            </a:endParaRPr>
          </a:p>
        </p:txBody>
      </p:sp>
      <p:sp>
        <p:nvSpPr>
          <p:cNvPr id="93188" name="Rectangle 2"/>
          <p:cNvSpPr>
            <a:spLocks noGrp="1" noRot="1" noChangeAspect="1" noChangeArrowheads="1" noTextEdit="1"/>
          </p:cNvSpPr>
          <p:nvPr>
            <p:ph type="sldImg"/>
          </p:nvPr>
        </p:nvSpPr>
        <p:spPr>
          <a:xfrm>
            <a:off x="141288" y="768350"/>
            <a:ext cx="6819900" cy="3836988"/>
          </a:xfrm>
          <a:ln/>
        </p:spPr>
      </p:sp>
      <p:sp>
        <p:nvSpPr>
          <p:cNvPr id="931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085484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942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05F3628B-765B-498B-92C2-5946B2897370}" type="slidenum">
              <a:rPr lang="en-GB" altLang="en-US" sz="1300">
                <a:solidFill>
                  <a:schemeClr val="tx1"/>
                </a:solidFill>
              </a:rPr>
              <a:pPr eaLnBrk="1" hangingPunct="1"/>
              <a:t>36</a:t>
            </a:fld>
            <a:endParaRPr lang="en-GB" altLang="en-US" sz="1300">
              <a:solidFill>
                <a:schemeClr val="tx1"/>
              </a:solidFill>
            </a:endParaRPr>
          </a:p>
        </p:txBody>
      </p:sp>
      <p:sp>
        <p:nvSpPr>
          <p:cNvPr id="94212" name="Rectangle 2"/>
          <p:cNvSpPr>
            <a:spLocks noGrp="1" noRot="1" noChangeAspect="1" noChangeArrowheads="1" noTextEdit="1"/>
          </p:cNvSpPr>
          <p:nvPr>
            <p:ph type="sldImg"/>
          </p:nvPr>
        </p:nvSpPr>
        <p:spPr>
          <a:xfrm>
            <a:off x="141288" y="768350"/>
            <a:ext cx="6819900" cy="3836988"/>
          </a:xfrm>
          <a:ln/>
        </p:spPr>
      </p:sp>
      <p:sp>
        <p:nvSpPr>
          <p:cNvPr id="942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57257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962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0C2A8D53-742A-4FEC-87CB-6960EFF0A5D3}" type="slidenum">
              <a:rPr lang="en-GB" altLang="en-US" sz="1300">
                <a:solidFill>
                  <a:schemeClr val="tx1"/>
                </a:solidFill>
              </a:rPr>
              <a:pPr eaLnBrk="1" hangingPunct="1"/>
              <a:t>37</a:t>
            </a:fld>
            <a:endParaRPr lang="en-GB" altLang="en-US" sz="1300">
              <a:solidFill>
                <a:schemeClr val="tx1"/>
              </a:solidFill>
            </a:endParaRPr>
          </a:p>
        </p:txBody>
      </p:sp>
      <p:sp>
        <p:nvSpPr>
          <p:cNvPr id="96260" name="Rectangle 2"/>
          <p:cNvSpPr>
            <a:spLocks noGrp="1" noRot="1" noChangeAspect="1" noChangeArrowheads="1" noTextEdit="1"/>
          </p:cNvSpPr>
          <p:nvPr>
            <p:ph type="sldImg"/>
          </p:nvPr>
        </p:nvSpPr>
        <p:spPr>
          <a:ln/>
        </p:spPr>
      </p:sp>
      <p:sp>
        <p:nvSpPr>
          <p:cNvPr id="962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746037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972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DC652522-1E08-4355-A6D4-CBED95695696}" type="slidenum">
              <a:rPr lang="en-GB" altLang="en-US" sz="1300">
                <a:solidFill>
                  <a:schemeClr val="tx1"/>
                </a:solidFill>
              </a:rPr>
              <a:pPr eaLnBrk="1" hangingPunct="1"/>
              <a:t>38</a:t>
            </a:fld>
            <a:endParaRPr lang="en-GB" altLang="en-US" sz="1300">
              <a:solidFill>
                <a:schemeClr val="tx1"/>
              </a:solidFill>
            </a:endParaRPr>
          </a:p>
        </p:txBody>
      </p:sp>
      <p:sp>
        <p:nvSpPr>
          <p:cNvPr id="97284" name="Rectangle 2"/>
          <p:cNvSpPr>
            <a:spLocks noGrp="1" noRot="1" noChangeAspect="1" noChangeArrowheads="1" noTextEdit="1"/>
          </p:cNvSpPr>
          <p:nvPr>
            <p:ph type="sldImg"/>
          </p:nvPr>
        </p:nvSpPr>
        <p:spPr>
          <a:ln/>
        </p:spPr>
      </p:sp>
      <p:sp>
        <p:nvSpPr>
          <p:cNvPr id="972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776144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983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1E55B4D8-8696-4023-A821-FE4FD3D87021}" type="slidenum">
              <a:rPr lang="en-GB" altLang="en-US" sz="1300">
                <a:solidFill>
                  <a:schemeClr val="tx1"/>
                </a:solidFill>
              </a:rPr>
              <a:pPr eaLnBrk="1" hangingPunct="1"/>
              <a:t>39</a:t>
            </a:fld>
            <a:endParaRPr lang="en-GB" altLang="en-US" sz="1300">
              <a:solidFill>
                <a:schemeClr val="tx1"/>
              </a:solidFill>
            </a:endParaRPr>
          </a:p>
        </p:txBody>
      </p:sp>
      <p:sp>
        <p:nvSpPr>
          <p:cNvPr id="98308" name="Rectangle 2"/>
          <p:cNvSpPr>
            <a:spLocks noGrp="1" noRot="1" noChangeAspect="1" noChangeArrowheads="1" noTextEdit="1"/>
          </p:cNvSpPr>
          <p:nvPr>
            <p:ph type="sldImg"/>
          </p:nvPr>
        </p:nvSpPr>
        <p:spPr>
          <a:ln/>
        </p:spPr>
      </p:sp>
      <p:sp>
        <p:nvSpPr>
          <p:cNvPr id="983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398891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803310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397322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39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839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53F9480A-BF2D-4384-A249-911B87E33888}" type="slidenum">
              <a:rPr lang="en-GB" altLang="en-US" sz="1300">
                <a:solidFill>
                  <a:schemeClr val="tx1"/>
                </a:solidFill>
              </a:rPr>
              <a:pPr eaLnBrk="1" hangingPunct="1"/>
              <a:t>42</a:t>
            </a:fld>
            <a:endParaRPr lang="en-GB" altLang="en-US" sz="1300">
              <a:solidFill>
                <a:schemeClr val="tx1"/>
              </a:solidFill>
            </a:endParaRPr>
          </a:p>
        </p:txBody>
      </p:sp>
    </p:spTree>
    <p:extLst>
      <p:ext uri="{BB962C8B-B14F-4D97-AF65-F5344CB8AC3E}">
        <p14:creationId xmlns:p14="http://schemas.microsoft.com/office/powerpoint/2010/main" val="11635557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4D17F27F-AD7C-42D6-87D4-DBA6087B16E8}" type="slidenum">
              <a:rPr lang="en-GB" altLang="en-US" sz="1300">
                <a:solidFill>
                  <a:schemeClr val="tx1"/>
                </a:solidFill>
              </a:rPr>
              <a:pPr eaLnBrk="1" hangingPunct="1"/>
              <a:t>51</a:t>
            </a:fld>
            <a:endParaRPr lang="en-GB" altLang="en-US" sz="1300">
              <a:solidFill>
                <a:schemeClr val="tx1"/>
              </a:solidFill>
            </a:endParaRPr>
          </a:p>
        </p:txBody>
      </p:sp>
    </p:spTree>
    <p:extLst>
      <p:ext uri="{BB962C8B-B14F-4D97-AF65-F5344CB8AC3E}">
        <p14:creationId xmlns:p14="http://schemas.microsoft.com/office/powerpoint/2010/main" val="26691750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39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839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53F9480A-BF2D-4384-A249-911B87E33888}" type="slidenum">
              <a:rPr lang="en-GB" altLang="en-US" sz="1300">
                <a:solidFill>
                  <a:schemeClr val="tx1"/>
                </a:solidFill>
              </a:rPr>
              <a:pPr eaLnBrk="1" hangingPunct="1"/>
              <a:t>52</a:t>
            </a:fld>
            <a:endParaRPr lang="en-GB" altLang="en-US" sz="1300">
              <a:solidFill>
                <a:schemeClr val="tx1"/>
              </a:solidFill>
            </a:endParaRPr>
          </a:p>
        </p:txBody>
      </p:sp>
    </p:spTree>
    <p:extLst>
      <p:ext uri="{BB962C8B-B14F-4D97-AF65-F5344CB8AC3E}">
        <p14:creationId xmlns:p14="http://schemas.microsoft.com/office/powerpoint/2010/main" val="47256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4</a:t>
            </a:fld>
            <a:endParaRPr lang="en-GB" dirty="0"/>
          </a:p>
        </p:txBody>
      </p:sp>
      <p:sp>
        <p:nvSpPr>
          <p:cNvPr id="80900" name="Rectangle 2"/>
          <p:cNvSpPr>
            <a:spLocks noGrp="1" noRot="1" noChangeAspect="1" noChangeArrowheads="1" noTextEdit="1"/>
          </p:cNvSpPr>
          <p:nvPr>
            <p:ph type="sldImg"/>
          </p:nvPr>
        </p:nvSpPr>
        <p:spPr>
          <a:xfrm>
            <a:off x="146050" y="768350"/>
            <a:ext cx="6823075" cy="3838575"/>
          </a:xfrm>
          <a:ln/>
        </p:spPr>
      </p:sp>
      <p:sp>
        <p:nvSpPr>
          <p:cNvPr id="80901" name="Rectangle 3"/>
          <p:cNvSpPr>
            <a:spLocks noGrp="1" noChangeArrowheads="1"/>
          </p:cNvSpPr>
          <p:nvPr>
            <p:ph type="body" idx="1"/>
          </p:nvPr>
        </p:nvSpPr>
        <p:spPr>
          <a:xfrm>
            <a:off x="711893" y="4860687"/>
            <a:ext cx="5678691" cy="4604861"/>
          </a:xfrm>
          <a:noFill/>
          <a:ln/>
        </p:spPr>
        <p:txBody>
          <a:bodyPr/>
          <a:lstStyle/>
          <a:p>
            <a:pPr eaLnBrk="1" hangingPunct="1"/>
            <a:endParaRPr lang="en-US" dirty="0"/>
          </a:p>
        </p:txBody>
      </p:sp>
    </p:spTree>
    <p:extLst>
      <p:ext uri="{BB962C8B-B14F-4D97-AF65-F5344CB8AC3E}">
        <p14:creationId xmlns:p14="http://schemas.microsoft.com/office/powerpoint/2010/main" val="3015389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cs typeface="Arial" charset="0"/>
            </a:endParaRPr>
          </a:p>
        </p:txBody>
      </p:sp>
    </p:spTree>
    <p:extLst>
      <p:ext uri="{BB962C8B-B14F-4D97-AF65-F5344CB8AC3E}">
        <p14:creationId xmlns:p14="http://schemas.microsoft.com/office/powerpoint/2010/main" val="22453106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6746721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cs typeface="Arial" charset="0"/>
            </a:endParaRPr>
          </a:p>
        </p:txBody>
      </p:sp>
    </p:spTree>
    <p:extLst>
      <p:ext uri="{BB962C8B-B14F-4D97-AF65-F5344CB8AC3E}">
        <p14:creationId xmlns:p14="http://schemas.microsoft.com/office/powerpoint/2010/main" val="671908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cs typeface="Arial" charset="0"/>
            </a:endParaRPr>
          </a:p>
        </p:txBody>
      </p:sp>
    </p:spTree>
    <p:extLst>
      <p:ext uri="{BB962C8B-B14F-4D97-AF65-F5344CB8AC3E}">
        <p14:creationId xmlns:p14="http://schemas.microsoft.com/office/powerpoint/2010/main" val="1279971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1177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A8964752-B56F-405A-8117-A507A0792688}" type="slidenum">
              <a:rPr lang="en-GB" altLang="en-US" sz="1300">
                <a:solidFill>
                  <a:schemeClr val="tx1"/>
                </a:solidFill>
              </a:rPr>
              <a:pPr eaLnBrk="1" hangingPunct="1"/>
              <a:t>7</a:t>
            </a:fld>
            <a:endParaRPr lang="en-GB" altLang="en-US" sz="1300">
              <a:solidFill>
                <a:schemeClr val="tx1"/>
              </a:solidFill>
            </a:endParaRPr>
          </a:p>
        </p:txBody>
      </p:sp>
      <p:sp>
        <p:nvSpPr>
          <p:cNvPr id="117764" name="Rectangle 2"/>
          <p:cNvSpPr>
            <a:spLocks noGrp="1" noRot="1" noChangeAspect="1" noChangeArrowheads="1" noTextEdit="1"/>
          </p:cNvSpPr>
          <p:nvPr>
            <p:ph type="sldImg"/>
          </p:nvPr>
        </p:nvSpPr>
        <p:spPr>
          <a:xfrm>
            <a:off x="141288" y="769938"/>
            <a:ext cx="6818312" cy="3835400"/>
          </a:xfrm>
          <a:ln/>
        </p:spPr>
      </p:sp>
      <p:sp>
        <p:nvSpPr>
          <p:cNvPr id="1177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55261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1187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25BF047F-64F7-4B9D-AB73-5429213393A4}" type="slidenum">
              <a:rPr lang="en-GB" altLang="en-US" sz="1300">
                <a:solidFill>
                  <a:schemeClr val="tx1"/>
                </a:solidFill>
              </a:rPr>
              <a:pPr eaLnBrk="1" hangingPunct="1"/>
              <a:t>8</a:t>
            </a:fld>
            <a:endParaRPr lang="en-GB" altLang="en-US" sz="1300">
              <a:solidFill>
                <a:schemeClr val="tx1"/>
              </a:solidFill>
            </a:endParaRPr>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xfrm>
            <a:off x="711200" y="4860925"/>
            <a:ext cx="5676900"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359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fld id="{4D17F27F-AD7C-42D6-87D4-DBA6087B16E8}" type="slidenum">
              <a:rPr lang="en-GB" altLang="en-US" sz="1300">
                <a:solidFill>
                  <a:schemeClr val="tx1"/>
                </a:solidFill>
              </a:rPr>
              <a:pPr eaLnBrk="1" hangingPunct="1"/>
              <a:t>10</a:t>
            </a:fld>
            <a:endParaRPr lang="en-GB" altLang="en-US" sz="1300">
              <a:solidFill>
                <a:schemeClr val="tx1"/>
              </a:solidFill>
            </a:endParaRPr>
          </a:p>
        </p:txBody>
      </p:sp>
    </p:spTree>
    <p:extLst>
      <p:ext uri="{BB962C8B-B14F-4D97-AF65-F5344CB8AC3E}">
        <p14:creationId xmlns:p14="http://schemas.microsoft.com/office/powerpoint/2010/main" val="48622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141288" y="768350"/>
            <a:ext cx="6819900" cy="3836988"/>
          </a:xfrm>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0100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cs typeface="Arial" charset="0"/>
            </a:endParaRPr>
          </a:p>
        </p:txBody>
      </p:sp>
    </p:spTree>
    <p:extLst>
      <p:ext uri="{BB962C8B-B14F-4D97-AF65-F5344CB8AC3E}">
        <p14:creationId xmlns:p14="http://schemas.microsoft.com/office/powerpoint/2010/main" val="3348540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19" name="Footer Placeholder 18"/>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27" name="Slide Number Placeholder 2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784" y="608013"/>
            <a:ext cx="11741149" cy="7556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13785" y="1752601"/>
            <a:ext cx="5778500" cy="4335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752601"/>
            <a:ext cx="5780616" cy="4335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sldNum" sz="quarter" idx="10"/>
          </p:nvPr>
        </p:nvSpPr>
        <p:spPr>
          <a:ln/>
        </p:spPr>
        <p:txBody>
          <a:bodyPr/>
          <a:lstStyle>
            <a:lvl1pPr>
              <a:defRPr/>
            </a:lvl1pPr>
          </a:lstStyle>
          <a:p>
            <a:r>
              <a:rPr lang="en-GB" altLang="en-US"/>
              <a:t>Slide </a:t>
            </a:r>
            <a:fld id="{2878CA7D-3BAD-4D3A-B938-33EC3E05647C}" type="slidenum">
              <a:rPr lang="en-GB" altLang="en-US"/>
              <a:pPr/>
              <a:t>‹#›</a:t>
            </a:fld>
            <a:endParaRPr lang="en-GB" altLang="en-US"/>
          </a:p>
        </p:txBody>
      </p:sp>
    </p:spTree>
    <p:extLst>
      <p:ext uri="{BB962C8B-B14F-4D97-AF65-F5344CB8AC3E}">
        <p14:creationId xmlns:p14="http://schemas.microsoft.com/office/powerpoint/2010/main" val="275138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8" name="Footer Placeholder 7"/>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9" name="Slide Number Placeholder 8"/>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4" name="Footer Placeholder 3"/>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5" name="Slide Number Placeholder 4"/>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3" name="Footer Placeholder 2"/>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4" name="Slide Number Placeholder 3"/>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4/27/2017</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769600" y="6356351"/>
            <a:ext cx="812800" cy="365125"/>
          </a:xfrm>
          <a:prstGeom prst="rect">
            <a:avLst/>
          </a:prstGeo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hemeOverride" Target="../theme/themeOverride1.xml"/><Relationship Id="rId4"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8530" y="2132856"/>
            <a:ext cx="10478070" cy="1343036"/>
          </a:xfrm>
        </p:spPr>
        <p:txBody>
          <a:bodyPr>
            <a:noAutofit/>
          </a:bodyPr>
          <a:lstStyle/>
          <a:p>
            <a:pPr algn="l"/>
            <a:r>
              <a:rPr lang="en-GB" sz="4800" dirty="0"/>
              <a:t>Islamic Finance - Tax Implications</a:t>
            </a:r>
          </a:p>
        </p:txBody>
      </p:sp>
      <p:sp>
        <p:nvSpPr>
          <p:cNvPr id="3" name="Subtitle 2"/>
          <p:cNvSpPr>
            <a:spLocks noGrp="1"/>
          </p:cNvSpPr>
          <p:nvPr>
            <p:ph type="subTitle" idx="1"/>
          </p:nvPr>
        </p:nvSpPr>
        <p:spPr>
          <a:xfrm>
            <a:off x="1030386" y="3861048"/>
            <a:ext cx="9386093" cy="1152128"/>
          </a:xfrm>
        </p:spPr>
        <p:txBody>
          <a:bodyPr>
            <a:normAutofit/>
          </a:bodyPr>
          <a:lstStyle/>
          <a:p>
            <a:pPr algn="l"/>
            <a:r>
              <a:rPr lang="en-GB" dirty="0"/>
              <a:t>Mohammed Amin </a:t>
            </a:r>
            <a:r>
              <a:rPr lang="it-IT" sz="1800" dirty="0"/>
              <a:t>MBE FRSA MA FCA AMCT CTA(Fellow)</a:t>
            </a:r>
            <a:endParaRPr lang="en-GB" sz="1800" dirty="0"/>
          </a:p>
          <a:p>
            <a:pPr algn="l"/>
            <a:r>
              <a:rPr lang="en-GB" dirty="0"/>
              <a:t>4 May 2017</a:t>
            </a:r>
          </a:p>
        </p:txBody>
      </p:sp>
      <p:sp>
        <p:nvSpPr>
          <p:cNvPr id="4" name="TextBox 3"/>
          <p:cNvSpPr txBox="1"/>
          <p:nvPr/>
        </p:nvSpPr>
        <p:spPr>
          <a:xfrm>
            <a:off x="911424" y="1932801"/>
            <a:ext cx="8340574" cy="400110"/>
          </a:xfrm>
          <a:prstGeom prst="rect">
            <a:avLst/>
          </a:prstGeom>
          <a:noFill/>
        </p:spPr>
        <p:txBody>
          <a:bodyPr wrap="square" rtlCol="0">
            <a:spAutoFit/>
          </a:bodyPr>
          <a:lstStyle/>
          <a:p>
            <a:r>
              <a:rPr lang="en-GB" sz="2000" dirty="0"/>
              <a:t>CIOT Harrow &amp; North London Branch</a:t>
            </a:r>
          </a:p>
        </p:txBody>
      </p:sp>
    </p:spTree>
    <p:extLst>
      <p:ext uri="{BB962C8B-B14F-4D97-AF65-F5344CB8AC3E}">
        <p14:creationId xmlns:p14="http://schemas.microsoft.com/office/powerpoint/2010/main" val="354358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80308" y="787401"/>
            <a:ext cx="8805862" cy="534988"/>
          </a:xfrm>
        </p:spPr>
        <p:txBody>
          <a:bodyPr>
            <a:normAutofit/>
          </a:bodyPr>
          <a:lstStyle/>
          <a:p>
            <a:pPr eaLnBrk="1" hangingPunct="1"/>
            <a:r>
              <a:rPr lang="en-GB" altLang="en-US" sz="3200" dirty="0"/>
              <a:t>Islamic mortgage with 25% deposit</a:t>
            </a:r>
          </a:p>
        </p:txBody>
      </p:sp>
      <p:pic>
        <p:nvPicPr>
          <p:cNvPr id="60419" name="Picture 3"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6123" y="3933391"/>
            <a:ext cx="385762"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Text Box 4"/>
          <p:cNvSpPr txBox="1">
            <a:spLocks noChangeArrowheads="1"/>
          </p:cNvSpPr>
          <p:nvPr/>
        </p:nvSpPr>
        <p:spPr bwMode="blackWhite">
          <a:xfrm>
            <a:off x="983477" y="2464429"/>
            <a:ext cx="1171276" cy="568326"/>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Seller</a:t>
            </a:r>
          </a:p>
        </p:txBody>
      </p:sp>
      <p:sp>
        <p:nvSpPr>
          <p:cNvPr id="60421" name="Text Box 5"/>
          <p:cNvSpPr txBox="1">
            <a:spLocks noChangeArrowheads="1"/>
          </p:cNvSpPr>
          <p:nvPr/>
        </p:nvSpPr>
        <p:spPr bwMode="blackWhite">
          <a:xfrm>
            <a:off x="6844507" y="2587241"/>
            <a:ext cx="1157291" cy="554642"/>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Buyer</a:t>
            </a:r>
          </a:p>
        </p:txBody>
      </p:sp>
      <p:sp>
        <p:nvSpPr>
          <p:cNvPr id="60422" name="Line 6"/>
          <p:cNvSpPr>
            <a:spLocks noChangeShapeType="1"/>
          </p:cNvSpPr>
          <p:nvPr/>
        </p:nvSpPr>
        <p:spPr bwMode="blackWhite">
          <a:xfrm>
            <a:off x="1332473" y="3092449"/>
            <a:ext cx="3374464" cy="219979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3" name="Line 7"/>
          <p:cNvSpPr>
            <a:spLocks noChangeShapeType="1"/>
          </p:cNvSpPr>
          <p:nvPr/>
        </p:nvSpPr>
        <p:spPr bwMode="blackWhite">
          <a:xfrm flipH="1" flipV="1">
            <a:off x="2146185" y="3085929"/>
            <a:ext cx="2989378" cy="203010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4" name="Text Box 8"/>
          <p:cNvSpPr txBox="1">
            <a:spLocks noChangeArrowheads="1"/>
          </p:cNvSpPr>
          <p:nvPr/>
        </p:nvSpPr>
        <p:spPr bwMode="blackWhite">
          <a:xfrm>
            <a:off x="3218565" y="3214065"/>
            <a:ext cx="130016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Pays 75% of price</a:t>
            </a:r>
          </a:p>
        </p:txBody>
      </p:sp>
      <p:sp>
        <p:nvSpPr>
          <p:cNvPr id="60425" name="Text Box 9"/>
          <p:cNvSpPr txBox="1">
            <a:spLocks noChangeArrowheads="1"/>
          </p:cNvSpPr>
          <p:nvPr/>
        </p:nvSpPr>
        <p:spPr bwMode="blackWhite">
          <a:xfrm>
            <a:off x="4743450" y="5292241"/>
            <a:ext cx="1020763" cy="314325"/>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Bank</a:t>
            </a:r>
          </a:p>
        </p:txBody>
      </p:sp>
      <p:sp>
        <p:nvSpPr>
          <p:cNvPr id="60426" name="Line 10"/>
          <p:cNvSpPr>
            <a:spLocks noChangeShapeType="1"/>
          </p:cNvSpPr>
          <p:nvPr/>
        </p:nvSpPr>
        <p:spPr bwMode="blackWhite">
          <a:xfrm flipV="1">
            <a:off x="5410202" y="3200397"/>
            <a:ext cx="1434305" cy="19346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cxnSp>
        <p:nvCxnSpPr>
          <p:cNvPr id="60427" name="AutoShape 11"/>
          <p:cNvCxnSpPr>
            <a:cxnSpLocks noChangeShapeType="1"/>
            <a:endCxn id="60425" idx="3"/>
          </p:cNvCxnSpPr>
          <p:nvPr/>
        </p:nvCxnSpPr>
        <p:spPr bwMode="blackWhite">
          <a:xfrm rot="5400000">
            <a:off x="5705612" y="3185763"/>
            <a:ext cx="2322242" cy="2205040"/>
          </a:xfrm>
          <a:prstGeom prst="curvedConnector2">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0428" name="Line 12"/>
          <p:cNvSpPr>
            <a:spLocks noChangeShapeType="1"/>
          </p:cNvSpPr>
          <p:nvPr/>
        </p:nvSpPr>
        <p:spPr bwMode="blackWhite">
          <a:xfrm flipH="1">
            <a:off x="5727700" y="3200399"/>
            <a:ext cx="1479550" cy="2091841"/>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9" name="Text Box 13"/>
          <p:cNvSpPr txBox="1">
            <a:spLocks noChangeArrowheads="1"/>
          </p:cNvSpPr>
          <p:nvPr/>
        </p:nvSpPr>
        <p:spPr bwMode="blackWhite">
          <a:xfrm>
            <a:off x="6630991" y="4047889"/>
            <a:ext cx="102076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rent</a:t>
            </a:r>
          </a:p>
        </p:txBody>
      </p:sp>
      <p:sp>
        <p:nvSpPr>
          <p:cNvPr id="60430" name="Text Box 14"/>
          <p:cNvSpPr txBox="1">
            <a:spLocks noChangeArrowheads="1"/>
          </p:cNvSpPr>
          <p:nvPr/>
        </p:nvSpPr>
        <p:spPr bwMode="blackWhite">
          <a:xfrm>
            <a:off x="7926393" y="3680090"/>
            <a:ext cx="15684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payments for slices of property</a:t>
            </a:r>
          </a:p>
        </p:txBody>
      </p:sp>
      <p:pic>
        <p:nvPicPr>
          <p:cNvPr id="60431" name="Picture 15"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1840" y="3463379"/>
            <a:ext cx="395945" cy="43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2" name="Text Box 16"/>
          <p:cNvSpPr txBox="1">
            <a:spLocks noChangeArrowheads="1"/>
          </p:cNvSpPr>
          <p:nvPr/>
        </p:nvSpPr>
        <p:spPr bwMode="blackWhite">
          <a:xfrm>
            <a:off x="4856956" y="3032755"/>
            <a:ext cx="1228725"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sales of slices of 75% of property</a:t>
            </a:r>
          </a:p>
        </p:txBody>
      </p:sp>
      <p:sp>
        <p:nvSpPr>
          <p:cNvPr id="60433" name="Text Box 17"/>
          <p:cNvSpPr txBox="1">
            <a:spLocks noChangeArrowheads="1"/>
          </p:cNvSpPr>
          <p:nvPr/>
        </p:nvSpPr>
        <p:spPr bwMode="blackWhite">
          <a:xfrm>
            <a:off x="696119" y="4866047"/>
            <a:ext cx="34843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Buyer has sole occupancy and pays rent to Bank on proportion owned by Bank.</a:t>
            </a:r>
          </a:p>
        </p:txBody>
      </p:sp>
      <p:sp>
        <p:nvSpPr>
          <p:cNvPr id="60434" name="Text Box 18"/>
          <p:cNvSpPr txBox="1">
            <a:spLocks noChangeArrowheads="1"/>
          </p:cNvSpPr>
          <p:nvPr/>
        </p:nvSpPr>
        <p:spPr bwMode="blackWhite">
          <a:xfrm>
            <a:off x="609600" y="3699073"/>
            <a:ext cx="180096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Sells 75% of house</a:t>
            </a:r>
          </a:p>
        </p:txBody>
      </p:sp>
      <p:cxnSp>
        <p:nvCxnSpPr>
          <p:cNvPr id="60436" name="AutoShape 20"/>
          <p:cNvCxnSpPr>
            <a:cxnSpLocks noChangeShapeType="1"/>
          </p:cNvCxnSpPr>
          <p:nvPr/>
        </p:nvCxnSpPr>
        <p:spPr bwMode="blackWhite">
          <a:xfrm rot="16200000" flipV="1">
            <a:off x="4381524" y="-351771"/>
            <a:ext cx="179389" cy="5653088"/>
          </a:xfrm>
          <a:prstGeom prst="curvedConnector3">
            <a:avLst>
              <a:gd name="adj1" fmla="val 584770"/>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0437" name="Text Box 21"/>
          <p:cNvSpPr txBox="1">
            <a:spLocks noChangeArrowheads="1"/>
          </p:cNvSpPr>
          <p:nvPr/>
        </p:nvSpPr>
        <p:spPr bwMode="blackWhite">
          <a:xfrm>
            <a:off x="6657976" y="1713186"/>
            <a:ext cx="26741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Pays 25% of price</a:t>
            </a:r>
          </a:p>
        </p:txBody>
      </p:sp>
      <p:pic>
        <p:nvPicPr>
          <p:cNvPr id="60438" name="Picture 22"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5324" y="2155446"/>
            <a:ext cx="38576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9" name="Text Box 23"/>
          <p:cNvSpPr txBox="1">
            <a:spLocks noChangeArrowheads="1"/>
          </p:cNvSpPr>
          <p:nvPr/>
        </p:nvSpPr>
        <p:spPr bwMode="blackWhite">
          <a:xfrm>
            <a:off x="2097438" y="2246096"/>
            <a:ext cx="27139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Sells 25% of house</a:t>
            </a:r>
          </a:p>
        </p:txBody>
      </p:sp>
      <p:sp>
        <p:nvSpPr>
          <p:cNvPr id="60440" name="Line 24"/>
          <p:cNvSpPr>
            <a:spLocks noChangeShapeType="1"/>
          </p:cNvSpPr>
          <p:nvPr/>
        </p:nvSpPr>
        <p:spPr bwMode="blackWhite">
          <a:xfrm flipV="1">
            <a:off x="2201070" y="2627314"/>
            <a:ext cx="4577555" cy="3809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41" name="Slide Number Placeholder 2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E4067AB6-C7E4-46ED-B491-4444BB56CAD1}" type="slidenum">
              <a:rPr lang="en-GB" altLang="en-US" sz="1100"/>
              <a:pPr eaLnBrk="1" hangingPunct="1"/>
              <a:t>10</a:t>
            </a:fld>
            <a:endParaRPr lang="en-GB" altLang="en-US" sz="1100"/>
          </a:p>
        </p:txBody>
      </p:sp>
      <p:sp>
        <p:nvSpPr>
          <p:cNvPr id="3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10</a:t>
            </a:fld>
            <a:endParaRPr lang="en-GB" sz="1200" dirty="0"/>
          </a:p>
        </p:txBody>
      </p:sp>
    </p:spTree>
    <p:extLst>
      <p:ext uri="{BB962C8B-B14F-4D97-AF65-F5344CB8AC3E}">
        <p14:creationId xmlns:p14="http://schemas.microsoft.com/office/powerpoint/2010/main" val="13513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703389" y="1019671"/>
            <a:ext cx="8066087" cy="682130"/>
          </a:xfrm>
        </p:spPr>
        <p:txBody>
          <a:bodyPr/>
          <a:lstStyle/>
          <a:p>
            <a:pPr eaLnBrk="1" hangingPunct="1"/>
            <a:r>
              <a:rPr lang="en-GB" altLang="en-US" sz="3200" dirty="0"/>
              <a:t>Purchase and resale - murabaha</a:t>
            </a:r>
          </a:p>
        </p:txBody>
      </p:sp>
      <p:sp>
        <p:nvSpPr>
          <p:cNvPr id="54275" name="Rectangle 3"/>
          <p:cNvSpPr>
            <a:spLocks noGrp="1" noChangeArrowheads="1"/>
          </p:cNvSpPr>
          <p:nvPr>
            <p:ph idx="1"/>
          </p:nvPr>
        </p:nvSpPr>
        <p:spPr>
          <a:xfrm>
            <a:off x="1709738" y="1098550"/>
            <a:ext cx="8958262" cy="4889500"/>
          </a:xfrm>
        </p:spPr>
        <p:txBody>
          <a:bodyPr>
            <a:normAutofit/>
          </a:bodyPr>
          <a:lstStyle/>
          <a:p>
            <a:pPr lvl="1" eaLnBrk="1" hangingPunct="1">
              <a:buFontTx/>
              <a:buNone/>
            </a:pPr>
            <a:r>
              <a:rPr lang="en-GB" altLang="en-US" sz="1800" dirty="0"/>
              <a:t> </a:t>
            </a:r>
          </a:p>
        </p:txBody>
      </p:sp>
      <p:sp>
        <p:nvSpPr>
          <p:cNvPr id="54276" name="Text Box 4"/>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solidFill>
                <a:schemeClr val="folHlink"/>
              </a:solidFill>
            </a:endParaRPr>
          </a:p>
        </p:txBody>
      </p:sp>
      <p:sp>
        <p:nvSpPr>
          <p:cNvPr id="54279" name="Text Box 7"/>
          <p:cNvSpPr txBox="1">
            <a:spLocks noChangeArrowheads="1"/>
          </p:cNvSpPr>
          <p:nvPr/>
        </p:nvSpPr>
        <p:spPr bwMode="blackWhite">
          <a:xfrm>
            <a:off x="10069193" y="2828462"/>
            <a:ext cx="207547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Goods obtained </a:t>
            </a:r>
          </a:p>
          <a:p>
            <a:r>
              <a:rPr lang="en-GB" altLang="en-US" dirty="0"/>
              <a:t>Cost 1,100</a:t>
            </a:r>
          </a:p>
        </p:txBody>
      </p:sp>
      <p:sp>
        <p:nvSpPr>
          <p:cNvPr id="54280" name="Rectangle 8"/>
          <p:cNvSpPr>
            <a:spLocks noChangeArrowheads="1"/>
          </p:cNvSpPr>
          <p:nvPr/>
        </p:nvSpPr>
        <p:spPr bwMode="blackWhite">
          <a:xfrm>
            <a:off x="2570213" y="2722827"/>
            <a:ext cx="2074863" cy="809223"/>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Bank</a:t>
            </a:r>
          </a:p>
        </p:txBody>
      </p:sp>
      <p:sp>
        <p:nvSpPr>
          <p:cNvPr id="54281" name="Rectangle 9"/>
          <p:cNvSpPr>
            <a:spLocks noChangeArrowheads="1"/>
          </p:cNvSpPr>
          <p:nvPr/>
        </p:nvSpPr>
        <p:spPr bwMode="blackWhite">
          <a:xfrm>
            <a:off x="2584500" y="5178827"/>
            <a:ext cx="2074863" cy="809223"/>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Goods supplier</a:t>
            </a:r>
          </a:p>
        </p:txBody>
      </p:sp>
      <p:sp>
        <p:nvSpPr>
          <p:cNvPr id="54282" name="Rectangle 10"/>
          <p:cNvSpPr>
            <a:spLocks noChangeArrowheads="1"/>
          </p:cNvSpPr>
          <p:nvPr/>
        </p:nvSpPr>
        <p:spPr bwMode="blackWhite">
          <a:xfrm>
            <a:off x="7922418" y="2685032"/>
            <a:ext cx="2074863" cy="809223"/>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Customer</a:t>
            </a:r>
          </a:p>
        </p:txBody>
      </p:sp>
      <p:sp>
        <p:nvSpPr>
          <p:cNvPr id="54283" name="Text Box 11"/>
          <p:cNvSpPr txBox="1">
            <a:spLocks noChangeArrowheads="1"/>
          </p:cNvSpPr>
          <p:nvPr/>
        </p:nvSpPr>
        <p:spPr bwMode="blackWhite">
          <a:xfrm>
            <a:off x="4025950" y="4294175"/>
            <a:ext cx="7707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dirty="0">
                <a:solidFill>
                  <a:schemeClr val="tx1"/>
                </a:solidFill>
              </a:rPr>
              <a:t>1,000</a:t>
            </a:r>
          </a:p>
        </p:txBody>
      </p:sp>
      <p:sp>
        <p:nvSpPr>
          <p:cNvPr id="54284" name="Text Box 12"/>
          <p:cNvSpPr txBox="1">
            <a:spLocks noChangeArrowheads="1"/>
          </p:cNvSpPr>
          <p:nvPr/>
        </p:nvSpPr>
        <p:spPr bwMode="blackWhite">
          <a:xfrm>
            <a:off x="2495600" y="4065039"/>
            <a:ext cx="1312863" cy="11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dirty="0">
                <a:solidFill>
                  <a:schemeClr val="tx1"/>
                </a:solidFill>
              </a:rPr>
              <a:t>Sale for </a:t>
            </a:r>
          </a:p>
          <a:p>
            <a:pPr eaLnBrk="1" hangingPunct="1"/>
            <a:r>
              <a:rPr lang="en-GB" altLang="en-US" dirty="0">
                <a:solidFill>
                  <a:schemeClr val="tx1"/>
                </a:solidFill>
              </a:rPr>
              <a:t>immediate</a:t>
            </a:r>
          </a:p>
          <a:p>
            <a:pPr eaLnBrk="1" hangingPunct="1"/>
            <a:r>
              <a:rPr lang="en-GB" altLang="en-US" dirty="0">
                <a:solidFill>
                  <a:schemeClr val="tx1"/>
                </a:solidFill>
              </a:rPr>
              <a:t>payment</a:t>
            </a:r>
          </a:p>
        </p:txBody>
      </p:sp>
      <p:sp>
        <p:nvSpPr>
          <p:cNvPr id="54285" name="Text Box 13"/>
          <p:cNvSpPr txBox="1">
            <a:spLocks noChangeArrowheads="1"/>
          </p:cNvSpPr>
          <p:nvPr/>
        </p:nvSpPr>
        <p:spPr bwMode="blackWhite">
          <a:xfrm>
            <a:off x="4679291" y="1986839"/>
            <a:ext cx="338085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Sale for 1,100. Payment deferred by two years</a:t>
            </a:r>
          </a:p>
        </p:txBody>
      </p:sp>
      <p:sp>
        <p:nvSpPr>
          <p:cNvPr id="54286" name="Line 14"/>
          <p:cNvSpPr>
            <a:spLocks noChangeShapeType="1"/>
          </p:cNvSpPr>
          <p:nvPr/>
        </p:nvSpPr>
        <p:spPr bwMode="blackWhite">
          <a:xfrm flipV="1">
            <a:off x="4787950" y="2828461"/>
            <a:ext cx="2964234" cy="60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4287" name="Line 15"/>
          <p:cNvSpPr>
            <a:spLocks noChangeShapeType="1"/>
          </p:cNvSpPr>
          <p:nvPr/>
        </p:nvSpPr>
        <p:spPr bwMode="blackWhite">
          <a:xfrm flipV="1">
            <a:off x="3917206" y="3660427"/>
            <a:ext cx="0" cy="145908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54288" name="Line 16"/>
          <p:cNvSpPr>
            <a:spLocks noChangeShapeType="1"/>
          </p:cNvSpPr>
          <p:nvPr/>
        </p:nvSpPr>
        <p:spPr bwMode="blackWhite">
          <a:xfrm flipH="1">
            <a:off x="4787950" y="3284983"/>
            <a:ext cx="2964234" cy="6245"/>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4289" name="Text Box 17"/>
          <p:cNvSpPr txBox="1">
            <a:spLocks noChangeArrowheads="1"/>
          </p:cNvSpPr>
          <p:nvPr/>
        </p:nvSpPr>
        <p:spPr bwMode="blackWhite">
          <a:xfrm>
            <a:off x="5271249" y="3413095"/>
            <a:ext cx="1923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493" tIns="0" rIns="64793" bIns="0">
            <a:spAutoFit/>
          </a:bodyPr>
          <a:lstStyle>
            <a:defPPr>
              <a:defRPr lang="en-US"/>
            </a:defPPr>
            <a:lvl1pPr>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solidFill>
                  <a:srgbClr val="00B050"/>
                </a:solidFill>
              </a:rPr>
              <a:t>Payment 1,100</a:t>
            </a:r>
            <a:r>
              <a:rPr lang="en-GB" altLang="en-US" dirty="0"/>
              <a:t>.</a:t>
            </a:r>
          </a:p>
        </p:txBody>
      </p:sp>
      <p:sp>
        <p:nvSpPr>
          <p:cNvPr id="54278" name="Slide Number Placeholder 16"/>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8062D8BE-1CD8-4331-8DC8-6C7826219C80}" type="slidenum">
              <a:rPr lang="en-GB" altLang="en-US" sz="1100"/>
              <a:pPr eaLnBrk="1" hangingPunct="1"/>
              <a:t>11</a:t>
            </a:fld>
            <a:endParaRPr lang="en-GB" altLang="en-US" sz="1100"/>
          </a:p>
        </p:txBody>
      </p:sp>
      <p:sp>
        <p:nvSpPr>
          <p:cNvPr id="17"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11</a:t>
            </a:fld>
            <a:endParaRPr lang="en-GB" sz="1200" dirty="0"/>
          </a:p>
        </p:txBody>
      </p:sp>
    </p:spTree>
    <p:extLst>
      <p:ext uri="{BB962C8B-B14F-4D97-AF65-F5344CB8AC3E}">
        <p14:creationId xmlns:p14="http://schemas.microsoft.com/office/powerpoint/2010/main" val="3342387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968078"/>
            <a:ext cx="6793556" cy="755650"/>
          </a:xfrm>
        </p:spPr>
        <p:txBody>
          <a:bodyPr>
            <a:normAutofit/>
          </a:bodyPr>
          <a:lstStyle/>
          <a:p>
            <a:pPr eaLnBrk="1" hangingPunct="1"/>
            <a:r>
              <a:rPr lang="en-GB" sz="3200" b="1" dirty="0"/>
              <a:t>Commodity murabaha or tawarruq</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080491"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080490" y="4888749"/>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9238109" y="489952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9157817"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0" name="Text Box 10"/>
          <p:cNvSpPr txBox="1">
            <a:spLocks noChangeArrowheads="1"/>
          </p:cNvSpPr>
          <p:nvPr/>
        </p:nvSpPr>
        <p:spPr bwMode="blackWhite">
          <a:xfrm>
            <a:off x="3206993" y="3422779"/>
            <a:ext cx="1215005" cy="646323"/>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100 paid today</a:t>
            </a:r>
          </a:p>
        </p:txBody>
      </p:sp>
      <p:sp>
        <p:nvSpPr>
          <p:cNvPr id="27661" name="Text Box 11"/>
          <p:cNvSpPr txBox="1">
            <a:spLocks noChangeArrowheads="1"/>
          </p:cNvSpPr>
          <p:nvPr/>
        </p:nvSpPr>
        <p:spPr bwMode="blackWhite">
          <a:xfrm>
            <a:off x="1411058" y="3211650"/>
            <a:ext cx="1428752" cy="1200321"/>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sz="1000">
                <a:solidFill>
                  <a:srgbClr val="000000"/>
                </a:solidFill>
              </a:defRPr>
            </a:lvl1pPr>
          </a:lstStyle>
          <a:p>
            <a:r>
              <a:rPr lang="en-GB" sz="1800" dirty="0"/>
              <a:t>Sale for </a:t>
            </a:r>
          </a:p>
          <a:p>
            <a:r>
              <a:rPr lang="en-GB" sz="1800" dirty="0"/>
              <a:t>immediate</a:t>
            </a:r>
          </a:p>
          <a:p>
            <a:r>
              <a:rPr lang="en-GB" sz="1800" dirty="0"/>
              <a:t>payment</a:t>
            </a:r>
          </a:p>
        </p:txBody>
      </p:sp>
      <p:sp>
        <p:nvSpPr>
          <p:cNvPr id="27662" name="Text Box 12"/>
          <p:cNvSpPr txBox="1">
            <a:spLocks noChangeArrowheads="1"/>
          </p:cNvSpPr>
          <p:nvPr/>
        </p:nvSpPr>
        <p:spPr bwMode="blackWhite">
          <a:xfrm>
            <a:off x="4409499" y="1781967"/>
            <a:ext cx="4062765" cy="369324"/>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Immediate sale with deferred payment</a:t>
            </a:r>
          </a:p>
        </p:txBody>
      </p:sp>
      <p:sp>
        <p:nvSpPr>
          <p:cNvPr id="27663" name="Text Box 13"/>
          <p:cNvSpPr txBox="1">
            <a:spLocks noChangeArrowheads="1"/>
          </p:cNvSpPr>
          <p:nvPr/>
        </p:nvSpPr>
        <p:spPr bwMode="blackWhite">
          <a:xfrm>
            <a:off x="4713457" y="2601614"/>
            <a:ext cx="3089699" cy="369324"/>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105 paid in 12 months time</a:t>
            </a:r>
          </a:p>
        </p:txBody>
      </p:sp>
      <p:sp>
        <p:nvSpPr>
          <p:cNvPr id="27665" name="Line 15"/>
          <p:cNvSpPr>
            <a:spLocks noChangeShapeType="1"/>
          </p:cNvSpPr>
          <p:nvPr/>
        </p:nvSpPr>
        <p:spPr bwMode="blackWhite">
          <a:xfrm>
            <a:off x="9768408" y="2678354"/>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223792" y="2209530"/>
            <a:ext cx="4752528" cy="26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5" name="Line 14"/>
          <p:cNvSpPr>
            <a:spLocks noChangeShapeType="1"/>
          </p:cNvSpPr>
          <p:nvPr/>
        </p:nvSpPr>
        <p:spPr bwMode="blackWhite">
          <a:xfrm>
            <a:off x="3150816" y="2678439"/>
            <a:ext cx="7144" cy="2208600"/>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6" name="Line 14"/>
          <p:cNvSpPr>
            <a:spLocks noChangeShapeType="1"/>
          </p:cNvSpPr>
          <p:nvPr/>
        </p:nvSpPr>
        <p:spPr bwMode="blackWhite">
          <a:xfrm flipH="1">
            <a:off x="4223792" y="2489575"/>
            <a:ext cx="4752528" cy="27463"/>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 name="Line 14"/>
          <p:cNvSpPr>
            <a:spLocks noChangeShapeType="1"/>
          </p:cNvSpPr>
          <p:nvPr/>
        </p:nvSpPr>
        <p:spPr bwMode="blackWhite">
          <a:xfrm flipV="1">
            <a:off x="10848528" y="2724313"/>
            <a:ext cx="0" cy="2162726"/>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8" name="Text Box 10"/>
          <p:cNvSpPr txBox="1">
            <a:spLocks noChangeArrowheads="1"/>
          </p:cNvSpPr>
          <p:nvPr/>
        </p:nvSpPr>
        <p:spPr bwMode="blackWhite">
          <a:xfrm>
            <a:off x="10992544" y="3382483"/>
            <a:ext cx="957139" cy="923322"/>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100 paid today</a:t>
            </a:r>
          </a:p>
        </p:txBody>
      </p:sp>
      <p:sp>
        <p:nvSpPr>
          <p:cNvPr id="29" name="Text Box 11"/>
          <p:cNvSpPr txBox="1">
            <a:spLocks noChangeArrowheads="1"/>
          </p:cNvSpPr>
          <p:nvPr/>
        </p:nvSpPr>
        <p:spPr bwMode="blackWhite">
          <a:xfrm>
            <a:off x="8414061" y="3397768"/>
            <a:ext cx="1648096" cy="1200321"/>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Sale for </a:t>
            </a:r>
          </a:p>
          <a:p>
            <a:r>
              <a:rPr lang="en-GB" dirty="0"/>
              <a:t>immediate</a:t>
            </a:r>
          </a:p>
          <a:p>
            <a:r>
              <a:rPr lang="en-GB" dirty="0"/>
              <a:t>payment</a:t>
            </a:r>
          </a:p>
        </p:txBody>
      </p:sp>
      <p:sp>
        <p:nvSpPr>
          <p:cNvPr id="4" name="Left-Right Arrow 3"/>
          <p:cNvSpPr/>
          <p:nvPr/>
        </p:nvSpPr>
        <p:spPr>
          <a:xfrm>
            <a:off x="4622773" y="3001714"/>
            <a:ext cx="4148242" cy="297959"/>
          </a:xfrm>
          <a:prstGeom prst="leftRightArrow">
            <a:avLst/>
          </a:prstGeom>
          <a:noFill/>
          <a:ln>
            <a:solidFill>
              <a:srgbClr val="FFC000"/>
            </a:solidFill>
          </a:ln>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1" name="Text Box 11"/>
          <p:cNvSpPr txBox="1">
            <a:spLocks noChangeArrowheads="1"/>
          </p:cNvSpPr>
          <p:nvPr/>
        </p:nvSpPr>
        <p:spPr bwMode="blackWhite">
          <a:xfrm>
            <a:off x="5322961" y="3299673"/>
            <a:ext cx="2480195" cy="369324"/>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Murabaha contract</a:t>
            </a:r>
          </a:p>
        </p:txBody>
      </p:sp>
      <p:sp>
        <p:nvSpPr>
          <p:cNvPr id="37" name="Slide Number Placeholder 8"/>
          <p:cNvSpPr>
            <a:spLocks noGrp="1"/>
          </p:cNvSpPr>
          <p:nvPr>
            <p:ph type="sldNum" sz="quarter" idx="10"/>
          </p:nvPr>
        </p:nvSpPr>
        <p:spPr>
          <a:xfrm>
            <a:off x="1075933" y="6329287"/>
            <a:ext cx="2133600" cy="365125"/>
          </a:xfrm>
          <a:noFill/>
        </p:spPr>
        <p:txBody>
          <a:bodyPr/>
          <a:lstStyle/>
          <a:p>
            <a:r>
              <a:rPr lang="en-GB" sz="1200" dirty="0"/>
              <a:t>Slide </a:t>
            </a:r>
            <a:fld id="{546D7DC8-501D-48DE-A57B-6D366F0C1FCE}" type="slidenum">
              <a:rPr lang="en-GB" sz="1200"/>
              <a:pPr/>
              <a:t>12</a:t>
            </a:fld>
            <a:endParaRPr lang="en-GB" sz="1200" dirty="0"/>
          </a:p>
        </p:txBody>
      </p:sp>
    </p:spTree>
    <p:extLst>
      <p:ext uri="{BB962C8B-B14F-4D97-AF65-F5344CB8AC3E}">
        <p14:creationId xmlns:p14="http://schemas.microsoft.com/office/powerpoint/2010/main" val="3482058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95400" y="1201061"/>
            <a:ext cx="11103024" cy="755650"/>
          </a:xfrm>
        </p:spPr>
        <p:txBody>
          <a:bodyPr>
            <a:normAutofit fontScale="90000"/>
          </a:bodyPr>
          <a:lstStyle/>
          <a:p>
            <a:pPr eaLnBrk="1" hangingPunct="1"/>
            <a:r>
              <a:rPr lang="en-GB" altLang="en-US" sz="4300" dirty="0"/>
              <a:t>Mudaraba – partnership with one capital provider (bank deposit)</a:t>
            </a:r>
            <a:endParaRPr lang="en-GB" altLang="en-US" sz="5100" dirty="0"/>
          </a:p>
        </p:txBody>
      </p:sp>
      <p:sp>
        <p:nvSpPr>
          <p:cNvPr id="62469" name="Slide Number Placeholder 1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7CCF2F8A-2F02-4882-A27A-E56603BFB7FB}" type="slidenum">
              <a:rPr lang="en-GB" altLang="en-US" sz="1100"/>
              <a:pPr eaLnBrk="1" hangingPunct="1"/>
              <a:t>13</a:t>
            </a:fld>
            <a:endParaRPr lang="en-GB" altLang="en-US" sz="1100"/>
          </a:p>
        </p:txBody>
      </p:sp>
      <p:sp>
        <p:nvSpPr>
          <p:cNvPr id="62467" name="Text Box 3"/>
          <p:cNvSpPr txBox="1">
            <a:spLocks noChangeArrowheads="1"/>
          </p:cNvSpPr>
          <p:nvPr>
            <p:custDataLst>
              <p:tags r:id="rId2"/>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solidFill>
                <a:schemeClr val="folHlink"/>
              </a:solidFill>
            </a:endParaRPr>
          </a:p>
        </p:txBody>
      </p:sp>
      <p:sp>
        <p:nvSpPr>
          <p:cNvPr id="62470" name="Rectangle 5"/>
          <p:cNvSpPr>
            <a:spLocks noChangeArrowheads="1"/>
          </p:cNvSpPr>
          <p:nvPr/>
        </p:nvSpPr>
        <p:spPr bwMode="blackWhite">
          <a:xfrm>
            <a:off x="1055440" y="2345382"/>
            <a:ext cx="2074863"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Investor</a:t>
            </a:r>
          </a:p>
        </p:txBody>
      </p:sp>
      <p:sp>
        <p:nvSpPr>
          <p:cNvPr id="62471" name="Rectangle 6"/>
          <p:cNvSpPr>
            <a:spLocks noChangeArrowheads="1"/>
          </p:cNvSpPr>
          <p:nvPr/>
        </p:nvSpPr>
        <p:spPr bwMode="blackWhite">
          <a:xfrm>
            <a:off x="8062543" y="2348014"/>
            <a:ext cx="2074863"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Bank / </a:t>
            </a:r>
          </a:p>
          <a:p>
            <a:pPr algn="ctr"/>
            <a:r>
              <a:rPr lang="en-GB" altLang="en-US">
                <a:solidFill>
                  <a:srgbClr val="000000"/>
                </a:solidFill>
              </a:rPr>
              <a:t>mudarib</a:t>
            </a:r>
          </a:p>
        </p:txBody>
      </p:sp>
      <p:cxnSp>
        <p:nvCxnSpPr>
          <p:cNvPr id="62472" name="AutoShape 7"/>
          <p:cNvCxnSpPr>
            <a:cxnSpLocks noChangeShapeType="1"/>
          </p:cNvCxnSpPr>
          <p:nvPr/>
        </p:nvCxnSpPr>
        <p:spPr bwMode="blackWhite">
          <a:xfrm>
            <a:off x="3215680" y="2564904"/>
            <a:ext cx="4752528" cy="0"/>
          </a:xfrm>
          <a:prstGeom prst="straightConnector1">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62473" name="AutoShape 8"/>
          <p:cNvCxnSpPr>
            <a:cxnSpLocks noChangeShapeType="1"/>
          </p:cNvCxnSpPr>
          <p:nvPr/>
        </p:nvCxnSpPr>
        <p:spPr bwMode="blackWhite">
          <a:xfrm flipV="1">
            <a:off x="9485982" y="3232004"/>
            <a:ext cx="1" cy="1637156"/>
          </a:xfrm>
          <a:prstGeom prst="straightConnector1">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cxnSp>
      <p:sp>
        <p:nvSpPr>
          <p:cNvPr id="62474" name="Text Box 9"/>
          <p:cNvSpPr txBox="1">
            <a:spLocks noChangeArrowheads="1"/>
          </p:cNvSpPr>
          <p:nvPr/>
        </p:nvSpPr>
        <p:spPr bwMode="blackWhite">
          <a:xfrm>
            <a:off x="3356641" y="3022718"/>
            <a:ext cx="246351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lgn="ctr">
              <a:defRPr>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Agreed share of profits</a:t>
            </a:r>
          </a:p>
          <a:p>
            <a:r>
              <a:rPr lang="en-GB" altLang="en-US" dirty="0"/>
              <a:t>Investor bears losses</a:t>
            </a:r>
          </a:p>
        </p:txBody>
      </p:sp>
      <p:sp>
        <p:nvSpPr>
          <p:cNvPr id="62475" name="Text Box 10"/>
          <p:cNvSpPr txBox="1">
            <a:spLocks noChangeArrowheads="1"/>
          </p:cNvSpPr>
          <p:nvPr/>
        </p:nvSpPr>
        <p:spPr bwMode="blackWhite">
          <a:xfrm>
            <a:off x="4655840" y="2100727"/>
            <a:ext cx="23911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eaLnBrk="1" hangingPunct="1"/>
            <a:r>
              <a:rPr lang="en-GB" altLang="en-US" sz="1800" dirty="0">
                <a:solidFill>
                  <a:schemeClr val="tx1"/>
                </a:solidFill>
              </a:rPr>
              <a:t>Cash investment</a:t>
            </a:r>
          </a:p>
        </p:txBody>
      </p:sp>
      <p:cxnSp>
        <p:nvCxnSpPr>
          <p:cNvPr id="62476" name="AutoShape 11"/>
          <p:cNvCxnSpPr>
            <a:cxnSpLocks noChangeShapeType="1"/>
          </p:cNvCxnSpPr>
          <p:nvPr/>
        </p:nvCxnSpPr>
        <p:spPr bwMode="blackWhite">
          <a:xfrm flipH="1">
            <a:off x="3359697" y="2924944"/>
            <a:ext cx="4392487" cy="0"/>
          </a:xfrm>
          <a:prstGeom prst="straightConnector1">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cxnSp>
      <p:sp>
        <p:nvSpPr>
          <p:cNvPr id="62477" name="Oval 12"/>
          <p:cNvSpPr>
            <a:spLocks noChangeArrowheads="1"/>
          </p:cNvSpPr>
          <p:nvPr/>
        </p:nvSpPr>
        <p:spPr bwMode="blackWhite">
          <a:xfrm>
            <a:off x="8184232" y="5013176"/>
            <a:ext cx="1909763" cy="1033462"/>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Commercial </a:t>
            </a:r>
          </a:p>
          <a:p>
            <a:pPr algn="ctr"/>
            <a:r>
              <a:rPr lang="en-GB" altLang="en-US">
                <a:solidFill>
                  <a:srgbClr val="000000"/>
                </a:solidFill>
              </a:rPr>
              <a:t>Venture</a:t>
            </a:r>
          </a:p>
        </p:txBody>
      </p:sp>
      <p:cxnSp>
        <p:nvCxnSpPr>
          <p:cNvPr id="62478" name="AutoShape 13"/>
          <p:cNvCxnSpPr>
            <a:cxnSpLocks noChangeShapeType="1"/>
          </p:cNvCxnSpPr>
          <p:nvPr/>
        </p:nvCxnSpPr>
        <p:spPr bwMode="blackWhite">
          <a:xfrm>
            <a:off x="8976320" y="3232001"/>
            <a:ext cx="0" cy="1738312"/>
          </a:xfrm>
          <a:prstGeom prst="straightConnector1">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2479" name="Text Box 14"/>
          <p:cNvSpPr txBox="1">
            <a:spLocks noChangeArrowheads="1"/>
          </p:cNvSpPr>
          <p:nvPr/>
        </p:nvSpPr>
        <p:spPr bwMode="blackWhite">
          <a:xfrm>
            <a:off x="9500269" y="4181326"/>
            <a:ext cx="9001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lgn="ctr">
              <a:defRPr>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Profits</a:t>
            </a:r>
          </a:p>
        </p:txBody>
      </p:sp>
      <p:sp>
        <p:nvSpPr>
          <p:cNvPr id="62480" name="Text Box 15"/>
          <p:cNvSpPr txBox="1">
            <a:spLocks noChangeArrowheads="1"/>
          </p:cNvSpPr>
          <p:nvPr/>
        </p:nvSpPr>
        <p:spPr bwMode="blackWhite">
          <a:xfrm>
            <a:off x="7369933" y="3766339"/>
            <a:ext cx="162859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lgn="ctr">
              <a:defRPr>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Manages investment</a:t>
            </a:r>
          </a:p>
        </p:txBody>
      </p:sp>
      <p:sp>
        <p:nvSpPr>
          <p:cNvPr id="62481" name="Text Box 16"/>
          <p:cNvSpPr txBox="1">
            <a:spLocks noChangeArrowheads="1"/>
          </p:cNvSpPr>
          <p:nvPr/>
        </p:nvSpPr>
        <p:spPr bwMode="blackWhite">
          <a:xfrm flipH="1">
            <a:off x="8225507" y="5413226"/>
            <a:ext cx="555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sz="1400">
              <a:solidFill>
                <a:schemeClr val="folHlink"/>
              </a:solidFill>
            </a:endParaRPr>
          </a:p>
        </p:txBody>
      </p:sp>
      <p:sp>
        <p:nvSpPr>
          <p:cNvPr id="17" name="Slide Number Placeholder 8"/>
          <p:cNvSpPr txBox="1">
            <a:spLocks/>
          </p:cNvSpPr>
          <p:nvPr/>
        </p:nvSpPr>
        <p:spPr>
          <a:xfrm>
            <a:off x="1055440" y="6309320"/>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13</a:t>
            </a:fld>
            <a:endParaRPr lang="en-GB" sz="1200" dirty="0"/>
          </a:p>
        </p:txBody>
      </p:sp>
    </p:spTree>
    <p:extLst>
      <p:ext uri="{BB962C8B-B14F-4D97-AF65-F5344CB8AC3E}">
        <p14:creationId xmlns:p14="http://schemas.microsoft.com/office/powerpoint/2010/main" val="115805369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5FE279A5-0497-400A-B0D0-FBE507CE4BA0}" type="slidenum">
              <a:rPr lang="en-GB" altLang="en-US" sz="1100"/>
              <a:pPr eaLnBrk="1" hangingPunct="1"/>
              <a:t>14</a:t>
            </a:fld>
            <a:endParaRPr lang="en-GB" altLang="en-US" sz="1100"/>
          </a:p>
        </p:txBody>
      </p:sp>
      <p:sp>
        <p:nvSpPr>
          <p:cNvPr id="64515" name="Rectangle 2"/>
          <p:cNvSpPr>
            <a:spLocks noGrp="1" noChangeArrowheads="1"/>
          </p:cNvSpPr>
          <p:nvPr>
            <p:ph type="title"/>
          </p:nvPr>
        </p:nvSpPr>
        <p:spPr>
          <a:xfrm>
            <a:off x="1127448" y="875171"/>
            <a:ext cx="9433048" cy="632142"/>
          </a:xfrm>
        </p:spPr>
        <p:txBody>
          <a:bodyPr>
            <a:normAutofit/>
          </a:bodyPr>
          <a:lstStyle/>
          <a:p>
            <a:pPr eaLnBrk="1" hangingPunct="1"/>
            <a:r>
              <a:rPr lang="en-GB" altLang="en-US" sz="3600" dirty="0" err="1"/>
              <a:t>Wakala</a:t>
            </a:r>
            <a:r>
              <a:rPr lang="en-GB" altLang="en-US" sz="3600" dirty="0"/>
              <a:t> – profit share agency (bank deposit)</a:t>
            </a:r>
          </a:p>
        </p:txBody>
      </p:sp>
      <p:sp>
        <p:nvSpPr>
          <p:cNvPr id="64517" name="Text Box 4"/>
          <p:cNvSpPr txBox="1">
            <a:spLocks noChangeArrowheads="1"/>
          </p:cNvSpPr>
          <p:nvPr>
            <p:custDataLst>
              <p:tags r:id="rId1"/>
            </p:custDataLst>
          </p:nvPr>
        </p:nvSpPr>
        <p:spPr bwMode="blackWhite">
          <a:xfrm>
            <a:off x="1536700" y="12701"/>
            <a:ext cx="12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sz="1800"/>
          </a:p>
        </p:txBody>
      </p:sp>
      <p:sp>
        <p:nvSpPr>
          <p:cNvPr id="64518" name="Rectangle 6"/>
          <p:cNvSpPr>
            <a:spLocks noChangeArrowheads="1"/>
          </p:cNvSpPr>
          <p:nvPr/>
        </p:nvSpPr>
        <p:spPr bwMode="blackWhite">
          <a:xfrm>
            <a:off x="1109664" y="1903414"/>
            <a:ext cx="2074862"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Investor</a:t>
            </a:r>
          </a:p>
        </p:txBody>
      </p:sp>
      <p:sp>
        <p:nvSpPr>
          <p:cNvPr id="64519" name="Rectangle 7"/>
          <p:cNvSpPr>
            <a:spLocks noChangeArrowheads="1"/>
          </p:cNvSpPr>
          <p:nvPr/>
        </p:nvSpPr>
        <p:spPr bwMode="blackWhite">
          <a:xfrm>
            <a:off x="8621712" y="1927721"/>
            <a:ext cx="2074863"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Wakil (Bank)</a:t>
            </a:r>
          </a:p>
        </p:txBody>
      </p:sp>
      <p:sp>
        <p:nvSpPr>
          <p:cNvPr id="64520" name="Text Box 11"/>
          <p:cNvSpPr txBox="1">
            <a:spLocks noChangeArrowheads="1"/>
          </p:cNvSpPr>
          <p:nvPr/>
        </p:nvSpPr>
        <p:spPr bwMode="blackWhite">
          <a:xfrm>
            <a:off x="3463609" y="1810048"/>
            <a:ext cx="3408361"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Cash investment</a:t>
            </a:r>
          </a:p>
        </p:txBody>
      </p:sp>
      <p:sp>
        <p:nvSpPr>
          <p:cNvPr id="64521" name="Oval 13"/>
          <p:cNvSpPr>
            <a:spLocks noChangeArrowheads="1"/>
          </p:cNvSpPr>
          <p:nvPr/>
        </p:nvSpPr>
        <p:spPr bwMode="blackWhite">
          <a:xfrm>
            <a:off x="4986338" y="4116388"/>
            <a:ext cx="1909762" cy="1033462"/>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Commercial </a:t>
            </a:r>
          </a:p>
          <a:p>
            <a:pPr algn="ctr"/>
            <a:r>
              <a:rPr lang="en-GB" altLang="en-US" dirty="0">
                <a:solidFill>
                  <a:srgbClr val="000000"/>
                </a:solidFill>
              </a:rPr>
              <a:t>Venture</a:t>
            </a:r>
          </a:p>
        </p:txBody>
      </p:sp>
      <p:cxnSp>
        <p:nvCxnSpPr>
          <p:cNvPr id="64522" name="AutoShape 14"/>
          <p:cNvCxnSpPr>
            <a:cxnSpLocks noChangeShapeType="1"/>
            <a:endCxn id="64521" idx="7"/>
          </p:cNvCxnSpPr>
          <p:nvPr/>
        </p:nvCxnSpPr>
        <p:spPr bwMode="blackWhite">
          <a:xfrm flipH="1">
            <a:off x="6616422" y="2738454"/>
            <a:ext cx="2056414" cy="1529281"/>
          </a:xfrm>
          <a:prstGeom prst="straightConnector1">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4523" name="Text Box 15"/>
          <p:cNvSpPr txBox="1">
            <a:spLocks noChangeArrowheads="1"/>
          </p:cNvSpPr>
          <p:nvPr/>
        </p:nvSpPr>
        <p:spPr bwMode="blackWhite">
          <a:xfrm>
            <a:off x="9144323" y="3554007"/>
            <a:ext cx="1577975" cy="646323"/>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Share of profits</a:t>
            </a:r>
          </a:p>
        </p:txBody>
      </p:sp>
      <p:sp>
        <p:nvSpPr>
          <p:cNvPr id="64524" name="Text Box 16"/>
          <p:cNvSpPr txBox="1">
            <a:spLocks noChangeArrowheads="1"/>
          </p:cNvSpPr>
          <p:nvPr/>
        </p:nvSpPr>
        <p:spPr bwMode="blackWhite">
          <a:xfrm>
            <a:off x="6366232" y="2479414"/>
            <a:ext cx="1806575" cy="120032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Investment -manages as agent for investor</a:t>
            </a:r>
          </a:p>
        </p:txBody>
      </p:sp>
      <p:sp>
        <p:nvSpPr>
          <p:cNvPr id="64525" name="Text Box 17"/>
          <p:cNvSpPr txBox="1">
            <a:spLocks noChangeArrowheads="1"/>
          </p:cNvSpPr>
          <p:nvPr/>
        </p:nvSpPr>
        <p:spPr bwMode="blackWhite">
          <a:xfrm flipH="1">
            <a:off x="7073901" y="4633914"/>
            <a:ext cx="555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p>
        </p:txBody>
      </p:sp>
      <p:sp>
        <p:nvSpPr>
          <p:cNvPr id="64526" name="Text Box 18"/>
          <p:cNvSpPr txBox="1">
            <a:spLocks noChangeArrowheads="1"/>
          </p:cNvSpPr>
          <p:nvPr/>
        </p:nvSpPr>
        <p:spPr bwMode="blackWhite">
          <a:xfrm>
            <a:off x="2628876" y="3153588"/>
            <a:ext cx="1577975" cy="646323"/>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Share of profits</a:t>
            </a:r>
          </a:p>
        </p:txBody>
      </p:sp>
      <p:sp>
        <p:nvSpPr>
          <p:cNvPr id="64527" name="Line 22"/>
          <p:cNvSpPr>
            <a:spLocks noChangeShapeType="1"/>
          </p:cNvSpPr>
          <p:nvPr/>
        </p:nvSpPr>
        <p:spPr bwMode="blackWhite">
          <a:xfrm flipV="1">
            <a:off x="6935763" y="2767508"/>
            <a:ext cx="3302026" cy="1759267"/>
          </a:xfrm>
          <a:prstGeom prst="line">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64528" name="Line 24"/>
          <p:cNvSpPr>
            <a:spLocks noChangeShapeType="1"/>
          </p:cNvSpPr>
          <p:nvPr/>
        </p:nvSpPr>
        <p:spPr bwMode="blackWhite">
          <a:xfrm flipH="1" flipV="1">
            <a:off x="3287688" y="2743200"/>
            <a:ext cx="1752626" cy="1611313"/>
          </a:xfrm>
          <a:prstGeom prst="line">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64529" name="Line 30"/>
          <p:cNvSpPr>
            <a:spLocks noChangeShapeType="1"/>
          </p:cNvSpPr>
          <p:nvPr/>
        </p:nvSpPr>
        <p:spPr bwMode="blackWhite">
          <a:xfrm>
            <a:off x="3287688" y="2216925"/>
            <a:ext cx="4765640" cy="1588"/>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17"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14</a:t>
            </a:fld>
            <a:endParaRPr lang="en-GB" sz="1200" dirty="0"/>
          </a:p>
        </p:txBody>
      </p:sp>
    </p:spTree>
    <p:extLst>
      <p:ext uri="{BB962C8B-B14F-4D97-AF65-F5344CB8AC3E}">
        <p14:creationId xmlns:p14="http://schemas.microsoft.com/office/powerpoint/2010/main" val="280793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54894" y="742952"/>
            <a:ext cx="8805863" cy="755650"/>
          </a:xfrm>
        </p:spPr>
        <p:txBody>
          <a:bodyPr>
            <a:normAutofit fontScale="90000"/>
          </a:bodyPr>
          <a:lstStyle/>
          <a:p>
            <a:pPr eaLnBrk="1" hangingPunct="1"/>
            <a:r>
              <a:rPr lang="en-GB" altLang="en-US" sz="4700" dirty="0" err="1"/>
              <a:t>Ijara</a:t>
            </a:r>
            <a:r>
              <a:rPr lang="en-GB" altLang="en-US" sz="4700" dirty="0"/>
              <a:t> (leasing)</a:t>
            </a:r>
          </a:p>
        </p:txBody>
      </p:sp>
      <p:sp>
        <p:nvSpPr>
          <p:cNvPr id="5837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solidFill>
                <a:schemeClr val="folHlink"/>
              </a:solidFill>
            </a:endParaRPr>
          </a:p>
        </p:txBody>
      </p:sp>
      <p:sp>
        <p:nvSpPr>
          <p:cNvPr id="58372" name="Rectangle 4"/>
          <p:cNvSpPr>
            <a:spLocks noChangeArrowheads="1"/>
          </p:cNvSpPr>
          <p:nvPr/>
        </p:nvSpPr>
        <p:spPr bwMode="blackWhite">
          <a:xfrm>
            <a:off x="2764631" y="1924895"/>
            <a:ext cx="2074863" cy="725488"/>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Bank</a:t>
            </a:r>
          </a:p>
        </p:txBody>
      </p:sp>
      <p:sp>
        <p:nvSpPr>
          <p:cNvPr id="58373" name="Rectangle 5"/>
          <p:cNvSpPr>
            <a:spLocks noChangeArrowheads="1"/>
          </p:cNvSpPr>
          <p:nvPr/>
        </p:nvSpPr>
        <p:spPr bwMode="blackWhite">
          <a:xfrm>
            <a:off x="8976320" y="2025650"/>
            <a:ext cx="2074862"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Customer</a:t>
            </a:r>
          </a:p>
        </p:txBody>
      </p:sp>
      <p:sp>
        <p:nvSpPr>
          <p:cNvPr id="58374" name="Text Box 6"/>
          <p:cNvSpPr txBox="1">
            <a:spLocks noChangeArrowheads="1"/>
          </p:cNvSpPr>
          <p:nvPr/>
        </p:nvSpPr>
        <p:spPr bwMode="blackWhite">
          <a:xfrm>
            <a:off x="3132178" y="3233436"/>
            <a:ext cx="2280246"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Ownership</a:t>
            </a:r>
          </a:p>
        </p:txBody>
      </p:sp>
      <p:sp>
        <p:nvSpPr>
          <p:cNvPr id="58375" name="Oval 7"/>
          <p:cNvSpPr>
            <a:spLocks noChangeArrowheads="1"/>
          </p:cNvSpPr>
          <p:nvPr/>
        </p:nvSpPr>
        <p:spPr bwMode="blackWhite">
          <a:xfrm>
            <a:off x="5457826" y="4159251"/>
            <a:ext cx="1909763" cy="1033463"/>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Asset</a:t>
            </a:r>
          </a:p>
        </p:txBody>
      </p:sp>
      <p:sp>
        <p:nvSpPr>
          <p:cNvPr id="58376" name="Text Box 8"/>
          <p:cNvSpPr txBox="1">
            <a:spLocks noChangeArrowheads="1"/>
          </p:cNvSpPr>
          <p:nvPr/>
        </p:nvSpPr>
        <p:spPr bwMode="blackWhite">
          <a:xfrm>
            <a:off x="9333507" y="3278185"/>
            <a:ext cx="1717675"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Use asset</a:t>
            </a:r>
          </a:p>
        </p:txBody>
      </p:sp>
      <p:cxnSp>
        <p:nvCxnSpPr>
          <p:cNvPr id="58377" name="AutoShape 9"/>
          <p:cNvCxnSpPr>
            <a:cxnSpLocks noChangeShapeType="1"/>
            <a:stCxn id="58372" idx="2"/>
            <a:endCxn id="58375" idx="1"/>
          </p:cNvCxnSpPr>
          <p:nvPr/>
        </p:nvCxnSpPr>
        <p:spPr bwMode="blackWhite">
          <a:xfrm>
            <a:off x="3802063" y="2650383"/>
            <a:ext cx="1935441" cy="166021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8378" name="AutoShape 10"/>
          <p:cNvCxnSpPr>
            <a:cxnSpLocks noChangeShapeType="1"/>
            <a:stCxn id="58373" idx="2"/>
            <a:endCxn id="58375" idx="7"/>
          </p:cNvCxnSpPr>
          <p:nvPr/>
        </p:nvCxnSpPr>
        <p:spPr bwMode="blackWhite">
          <a:xfrm flipH="1">
            <a:off x="7087911" y="2751137"/>
            <a:ext cx="2925840" cy="1559461"/>
          </a:xfrm>
          <a:prstGeom prst="straightConnector1">
            <a:avLst/>
          </a:prstGeom>
          <a:noFill/>
          <a:ln w="38100">
            <a:solidFill>
              <a:schemeClr val="tx1"/>
            </a:solidFill>
            <a:prstDash val="lgDash"/>
            <a:round/>
            <a:headEnd/>
            <a:tailEnd/>
          </a:ln>
          <a:extLst>
            <a:ext uri="{909E8E84-426E-40DD-AFC4-6F175D3DCCD1}">
              <a14:hiddenFill xmlns:a14="http://schemas.microsoft.com/office/drawing/2010/main">
                <a:noFill/>
              </a14:hiddenFill>
            </a:ext>
          </a:extLst>
        </p:spPr>
      </p:cxnSp>
      <p:sp>
        <p:nvSpPr>
          <p:cNvPr id="58379" name="Line 11"/>
          <p:cNvSpPr>
            <a:spLocks noChangeShapeType="1"/>
          </p:cNvSpPr>
          <p:nvPr/>
        </p:nvSpPr>
        <p:spPr bwMode="blackWhite">
          <a:xfrm flipH="1" flipV="1">
            <a:off x="1415479" y="2204864"/>
            <a:ext cx="1263525" cy="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8380" name="Line 12"/>
          <p:cNvSpPr>
            <a:spLocks noChangeShapeType="1"/>
          </p:cNvSpPr>
          <p:nvPr/>
        </p:nvSpPr>
        <p:spPr bwMode="blackWhite">
          <a:xfrm flipH="1">
            <a:off x="4920994" y="2239754"/>
            <a:ext cx="4055326" cy="15231"/>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8381" name="Text Box 13"/>
          <p:cNvSpPr txBox="1">
            <a:spLocks noChangeArrowheads="1"/>
          </p:cNvSpPr>
          <p:nvPr/>
        </p:nvSpPr>
        <p:spPr bwMode="blackWhite">
          <a:xfrm>
            <a:off x="1199456" y="1731732"/>
            <a:ext cx="1338261"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Buy asset</a:t>
            </a:r>
          </a:p>
        </p:txBody>
      </p:sp>
      <p:sp>
        <p:nvSpPr>
          <p:cNvPr id="58382" name="Text Box 14"/>
          <p:cNvSpPr txBox="1">
            <a:spLocks noChangeArrowheads="1"/>
          </p:cNvSpPr>
          <p:nvPr/>
        </p:nvSpPr>
        <p:spPr bwMode="blackWhite">
          <a:xfrm>
            <a:off x="5228845" y="1570336"/>
            <a:ext cx="2138744"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Rent</a:t>
            </a:r>
          </a:p>
        </p:txBody>
      </p:sp>
      <p:sp>
        <p:nvSpPr>
          <p:cNvPr id="58384" name="Text Box 17"/>
          <p:cNvSpPr txBox="1">
            <a:spLocks noChangeArrowheads="1"/>
          </p:cNvSpPr>
          <p:nvPr/>
        </p:nvSpPr>
        <p:spPr bwMode="blackWhite">
          <a:xfrm>
            <a:off x="5996851" y="2773458"/>
            <a:ext cx="1556170"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Lease</a:t>
            </a:r>
          </a:p>
        </p:txBody>
      </p:sp>
      <p:sp>
        <p:nvSpPr>
          <p:cNvPr id="58385" name="Slide Number Placeholder 16"/>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B279C276-8095-441D-9401-DBB0B6876B2B}" type="slidenum">
              <a:rPr lang="en-GB" altLang="en-US" sz="1100"/>
              <a:pPr eaLnBrk="1" hangingPunct="1"/>
              <a:t>15</a:t>
            </a:fld>
            <a:endParaRPr lang="en-GB" altLang="en-US" sz="1100"/>
          </a:p>
        </p:txBody>
      </p:sp>
      <p:sp>
        <p:nvSpPr>
          <p:cNvPr id="4" name="Arrow: Left-Right 3"/>
          <p:cNvSpPr/>
          <p:nvPr/>
        </p:nvSpPr>
        <p:spPr>
          <a:xfrm>
            <a:off x="4993701" y="2448890"/>
            <a:ext cx="3828412" cy="315325"/>
          </a:xfrm>
          <a:prstGeom prst="leftRightArrow">
            <a:avLst/>
          </a:prstGeom>
          <a:noFill/>
          <a:ln>
            <a:solidFill>
              <a:srgbClr val="FFC000"/>
            </a:solidFill>
          </a:ln>
          <a:scene3d>
            <a:camera prst="orthographicFront">
              <a:rot lat="0" lon="300000" rev="0"/>
            </a:camera>
            <a:lightRig rig="threePt" dir="t"/>
          </a:scene3d>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15</a:t>
            </a:fld>
            <a:endParaRPr lang="en-GB" sz="1200" dirty="0"/>
          </a:p>
        </p:txBody>
      </p:sp>
    </p:spTree>
    <p:extLst>
      <p:ext uri="{BB962C8B-B14F-4D97-AF65-F5344CB8AC3E}">
        <p14:creationId xmlns:p14="http://schemas.microsoft.com/office/powerpoint/2010/main" val="1342933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45886" y="912249"/>
            <a:ext cx="8136904" cy="533418"/>
          </a:xfrm>
        </p:spPr>
        <p:txBody>
          <a:bodyPr>
            <a:normAutofit/>
          </a:bodyPr>
          <a:lstStyle/>
          <a:p>
            <a:pPr eaLnBrk="1" hangingPunct="1"/>
            <a:r>
              <a:rPr lang="en-GB" sz="3200" dirty="0"/>
              <a:t>Ijarah sukuk (tradable bond)</a:t>
            </a:r>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59" name="Line 6"/>
          <p:cNvSpPr>
            <a:spLocks noChangeShapeType="1"/>
          </p:cNvSpPr>
          <p:nvPr/>
        </p:nvSpPr>
        <p:spPr bwMode="auto">
          <a:xfrm>
            <a:off x="4566522" y="3985045"/>
            <a:ext cx="0" cy="1152201"/>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0" name="Text Box 7"/>
          <p:cNvSpPr txBox="1">
            <a:spLocks noChangeArrowheads="1"/>
          </p:cNvSpPr>
          <p:nvPr/>
        </p:nvSpPr>
        <p:spPr bwMode="auto">
          <a:xfrm>
            <a:off x="4538847" y="4231844"/>
            <a:ext cx="847149" cy="738656"/>
          </a:xfrm>
          <a:prstGeom prst="rect">
            <a:avLst/>
          </a:prstGeom>
          <a:noFill/>
          <a:ln w="12700">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price 100</a:t>
            </a:r>
          </a:p>
        </p:txBody>
      </p:sp>
      <p:sp>
        <p:nvSpPr>
          <p:cNvPr id="74761" name="Text Box 8"/>
          <p:cNvSpPr txBox="1">
            <a:spLocks noChangeArrowheads="1"/>
          </p:cNvSpPr>
          <p:nvPr/>
        </p:nvSpPr>
        <p:spPr bwMode="auto">
          <a:xfrm>
            <a:off x="5873264" y="4362655"/>
            <a:ext cx="1305790"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rent  periodically 5</a:t>
            </a:r>
          </a:p>
        </p:txBody>
      </p:sp>
      <p:sp>
        <p:nvSpPr>
          <p:cNvPr id="74762" name="Text Box 9"/>
          <p:cNvSpPr txBox="1">
            <a:spLocks noChangeArrowheads="1"/>
          </p:cNvSpPr>
          <p:nvPr/>
        </p:nvSpPr>
        <p:spPr bwMode="auto">
          <a:xfrm>
            <a:off x="5415208" y="2755278"/>
            <a:ext cx="2510696"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Pay issue price 100</a:t>
            </a:r>
          </a:p>
        </p:txBody>
      </p:sp>
      <p:sp>
        <p:nvSpPr>
          <p:cNvPr id="74763" name="Freeform 10"/>
          <p:cNvSpPr>
            <a:spLocks/>
          </p:cNvSpPr>
          <p:nvPr/>
        </p:nvSpPr>
        <p:spPr bwMode="auto">
          <a:xfrm>
            <a:off x="4440449" y="2014878"/>
            <a:ext cx="4197306" cy="1242460"/>
          </a:xfrm>
          <a:custGeom>
            <a:avLst/>
            <a:gdLst>
              <a:gd name="T0" fmla="*/ 0 w 2730"/>
              <a:gd name="T1" fmla="*/ 881 h 881"/>
              <a:gd name="T2" fmla="*/ 1360 w 2730"/>
              <a:gd name="T3" fmla="*/ 64 h 881"/>
              <a:gd name="T4" fmla="*/ 2730 w 2730"/>
              <a:gd name="T5" fmla="*/ 494 h 881"/>
              <a:gd name="T6" fmla="*/ 0 60000 65536"/>
              <a:gd name="T7" fmla="*/ 0 60000 65536"/>
              <a:gd name="T8" fmla="*/ 0 60000 65536"/>
              <a:gd name="T9" fmla="*/ 0 w 2730"/>
              <a:gd name="T10" fmla="*/ 0 h 881"/>
              <a:gd name="T11" fmla="*/ 2730 w 2730"/>
              <a:gd name="T12" fmla="*/ 881 h 881"/>
            </a:gdLst>
            <a:ahLst/>
            <a:cxnLst>
              <a:cxn ang="T6">
                <a:pos x="T0" y="T1"/>
              </a:cxn>
              <a:cxn ang="T7">
                <a:pos x="T2" y="T3"/>
              </a:cxn>
              <a:cxn ang="T8">
                <a:pos x="T4" y="T5"/>
              </a:cxn>
            </a:cxnLst>
            <a:rect l="T9" t="T10" r="T11" b="T12"/>
            <a:pathLst>
              <a:path w="2730" h="881">
                <a:moveTo>
                  <a:pt x="0" y="881"/>
                </a:moveTo>
                <a:cubicBezTo>
                  <a:pt x="453" y="510"/>
                  <a:pt x="905" y="128"/>
                  <a:pt x="1360" y="64"/>
                </a:cubicBezTo>
                <a:cubicBezTo>
                  <a:pt x="1815" y="0"/>
                  <a:pt x="2445" y="405"/>
                  <a:pt x="2730" y="494"/>
                </a:cubicBezTo>
              </a:path>
            </a:pathLst>
          </a:cu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4" name="Text Box 11"/>
          <p:cNvSpPr txBox="1">
            <a:spLocks noChangeArrowheads="1"/>
          </p:cNvSpPr>
          <p:nvPr/>
        </p:nvSpPr>
        <p:spPr bwMode="auto">
          <a:xfrm>
            <a:off x="4634170" y="2082572"/>
            <a:ext cx="1534400" cy="307768"/>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Issue sukuk</a:t>
            </a:r>
          </a:p>
        </p:txBody>
      </p:sp>
      <p:sp>
        <p:nvSpPr>
          <p:cNvPr id="74765" name="Line 12"/>
          <p:cNvSpPr>
            <a:spLocks noChangeShapeType="1"/>
          </p:cNvSpPr>
          <p:nvPr/>
        </p:nvSpPr>
        <p:spPr bwMode="auto">
          <a:xfrm flipV="1">
            <a:off x="5415209" y="3358879"/>
            <a:ext cx="2719793" cy="191799"/>
          </a:xfrm>
          <a:prstGeom prst="line">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66" name="Text Box 13"/>
          <p:cNvSpPr txBox="1">
            <a:spLocks noChangeArrowheads="1"/>
          </p:cNvSpPr>
          <p:nvPr/>
        </p:nvSpPr>
        <p:spPr bwMode="auto">
          <a:xfrm>
            <a:off x="5656591" y="3506958"/>
            <a:ext cx="2601408"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Periodical payments representing SPV’s profits 5</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0" name="Line 17"/>
          <p:cNvSpPr>
            <a:spLocks noChangeShapeType="1"/>
          </p:cNvSpPr>
          <p:nvPr/>
        </p:nvSpPr>
        <p:spPr bwMode="auto">
          <a:xfrm flipH="1">
            <a:off x="5318348" y="2925922"/>
            <a:ext cx="3101087" cy="29333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cxnSp>
        <p:nvCxnSpPr>
          <p:cNvPr id="74771" name="AutoShape 18"/>
          <p:cNvCxnSpPr>
            <a:cxnSpLocks noChangeShapeType="1"/>
          </p:cNvCxnSpPr>
          <p:nvPr/>
        </p:nvCxnSpPr>
        <p:spPr bwMode="auto">
          <a:xfrm flipH="1" flipV="1">
            <a:off x="5313735" y="3738244"/>
            <a:ext cx="72261" cy="2001192"/>
          </a:xfrm>
          <a:prstGeom prst="curvedConnector3">
            <a:avLst>
              <a:gd name="adj1" fmla="val -778727"/>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cxn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1666844" y="4360180"/>
            <a:ext cx="1534400"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Lease</a:t>
            </a:r>
          </a:p>
        </p:txBody>
      </p:sp>
      <p:sp>
        <p:nvSpPr>
          <p:cNvPr id="3" name="TextBox 2"/>
          <p:cNvSpPr txBox="1"/>
          <p:nvPr/>
        </p:nvSpPr>
        <p:spPr>
          <a:xfrm>
            <a:off x="8082856" y="4355374"/>
            <a:ext cx="2340213" cy="1323439"/>
          </a:xfrm>
          <a:prstGeom prst="rect">
            <a:avLst/>
          </a:prstGeom>
          <a:noFill/>
          <a:ln w="38100">
            <a:solidFill>
              <a:srgbClr val="FF0000"/>
            </a:solidFill>
          </a:ln>
        </p:spPr>
        <p:txBody>
          <a:bodyPr wrap="square" rtlCol="0">
            <a:spAutoFit/>
          </a:bodyPr>
          <a:lstStyle/>
          <a:p>
            <a:r>
              <a:rPr lang="en-GB" sz="2000" dirty="0"/>
              <a:t>Note: Unwind transactions at end of sukuk not shown.</a:t>
            </a:r>
          </a:p>
        </p:txBody>
      </p:sp>
      <p:sp>
        <p:nvSpPr>
          <p:cNvPr id="30" name="Slide Number Placeholder 8"/>
          <p:cNvSpPr>
            <a:spLocks noGrp="1"/>
          </p:cNvSpPr>
          <p:nvPr>
            <p:ph type="sldNum" sz="quarter" idx="10"/>
          </p:nvPr>
        </p:nvSpPr>
        <p:spPr>
          <a:xfrm>
            <a:off x="1067644" y="6281111"/>
            <a:ext cx="2133600" cy="365125"/>
          </a:xfrm>
          <a:noFill/>
        </p:spPr>
        <p:txBody>
          <a:bodyPr/>
          <a:lstStyle/>
          <a:p>
            <a:r>
              <a:rPr lang="en-GB" sz="1200" dirty="0"/>
              <a:t>Slide </a:t>
            </a:r>
            <a:fld id="{546D7DC8-501D-48DE-A57B-6D366F0C1FCE}" type="slidenum">
              <a:rPr lang="en-GB" sz="1200"/>
              <a:pPr/>
              <a:t>16</a:t>
            </a:fld>
            <a:endParaRPr lang="en-GB" sz="1200" dirty="0"/>
          </a:p>
        </p:txBody>
      </p:sp>
    </p:spTree>
    <p:extLst>
      <p:ext uri="{BB962C8B-B14F-4D97-AF65-F5344CB8AC3E}">
        <p14:creationId xmlns:p14="http://schemas.microsoft.com/office/powerpoint/2010/main" val="1874374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2852936"/>
            <a:ext cx="10363200" cy="1362456"/>
          </a:xfrm>
        </p:spPr>
        <p:txBody>
          <a:bodyPr/>
          <a:lstStyle/>
          <a:p>
            <a:r>
              <a:rPr lang="en-GB" dirty="0"/>
              <a:t>Why Islamic finance leads to UK tax problems</a:t>
            </a:r>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17</a:t>
            </a:fld>
            <a:endParaRPr lang="en-GB" sz="1200" dirty="0"/>
          </a:p>
        </p:txBody>
      </p:sp>
    </p:spTree>
    <p:extLst>
      <p:ext uri="{BB962C8B-B14F-4D97-AF65-F5344CB8AC3E}">
        <p14:creationId xmlns:p14="http://schemas.microsoft.com/office/powerpoint/2010/main" val="3972879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80308" y="787401"/>
            <a:ext cx="8805862" cy="534988"/>
          </a:xfrm>
        </p:spPr>
        <p:txBody>
          <a:bodyPr>
            <a:normAutofit/>
          </a:bodyPr>
          <a:lstStyle/>
          <a:p>
            <a:pPr eaLnBrk="1" hangingPunct="1"/>
            <a:r>
              <a:rPr lang="en-GB" altLang="en-US" sz="3200" dirty="0"/>
              <a:t>Islamic mortgage with 25% deposit</a:t>
            </a:r>
          </a:p>
        </p:txBody>
      </p:sp>
      <p:pic>
        <p:nvPicPr>
          <p:cNvPr id="60419" name="Picture 3"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6123" y="3933391"/>
            <a:ext cx="385762"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Text Box 4"/>
          <p:cNvSpPr txBox="1">
            <a:spLocks noChangeArrowheads="1"/>
          </p:cNvSpPr>
          <p:nvPr/>
        </p:nvSpPr>
        <p:spPr bwMode="blackWhite">
          <a:xfrm>
            <a:off x="983477" y="2464429"/>
            <a:ext cx="1171276" cy="568326"/>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Seller</a:t>
            </a:r>
          </a:p>
        </p:txBody>
      </p:sp>
      <p:sp>
        <p:nvSpPr>
          <p:cNvPr id="60421" name="Text Box 5"/>
          <p:cNvSpPr txBox="1">
            <a:spLocks noChangeArrowheads="1"/>
          </p:cNvSpPr>
          <p:nvPr/>
        </p:nvSpPr>
        <p:spPr bwMode="blackWhite">
          <a:xfrm>
            <a:off x="6844507" y="2587241"/>
            <a:ext cx="1157291" cy="554642"/>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Buyer</a:t>
            </a:r>
          </a:p>
        </p:txBody>
      </p:sp>
      <p:sp>
        <p:nvSpPr>
          <p:cNvPr id="60422" name="Line 6"/>
          <p:cNvSpPr>
            <a:spLocks noChangeShapeType="1"/>
          </p:cNvSpPr>
          <p:nvPr/>
        </p:nvSpPr>
        <p:spPr bwMode="blackWhite">
          <a:xfrm>
            <a:off x="1332473" y="3092449"/>
            <a:ext cx="3374464" cy="219979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3" name="Line 7"/>
          <p:cNvSpPr>
            <a:spLocks noChangeShapeType="1"/>
          </p:cNvSpPr>
          <p:nvPr/>
        </p:nvSpPr>
        <p:spPr bwMode="blackWhite">
          <a:xfrm flipH="1" flipV="1">
            <a:off x="2146185" y="3085929"/>
            <a:ext cx="2989378" cy="203010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4" name="Text Box 8"/>
          <p:cNvSpPr txBox="1">
            <a:spLocks noChangeArrowheads="1"/>
          </p:cNvSpPr>
          <p:nvPr/>
        </p:nvSpPr>
        <p:spPr bwMode="blackWhite">
          <a:xfrm>
            <a:off x="3218565" y="3214065"/>
            <a:ext cx="130016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Pays 75% of price</a:t>
            </a:r>
          </a:p>
        </p:txBody>
      </p:sp>
      <p:sp>
        <p:nvSpPr>
          <p:cNvPr id="60425" name="Text Box 9"/>
          <p:cNvSpPr txBox="1">
            <a:spLocks noChangeArrowheads="1"/>
          </p:cNvSpPr>
          <p:nvPr/>
        </p:nvSpPr>
        <p:spPr bwMode="blackWhite">
          <a:xfrm>
            <a:off x="4743450" y="5292241"/>
            <a:ext cx="1020763" cy="314325"/>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Bank</a:t>
            </a:r>
          </a:p>
        </p:txBody>
      </p:sp>
      <p:sp>
        <p:nvSpPr>
          <p:cNvPr id="60426" name="Line 10"/>
          <p:cNvSpPr>
            <a:spLocks noChangeShapeType="1"/>
          </p:cNvSpPr>
          <p:nvPr/>
        </p:nvSpPr>
        <p:spPr bwMode="blackWhite">
          <a:xfrm flipV="1">
            <a:off x="5410202" y="3200397"/>
            <a:ext cx="1434305" cy="19346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cxnSp>
        <p:nvCxnSpPr>
          <p:cNvPr id="60427" name="AutoShape 11"/>
          <p:cNvCxnSpPr>
            <a:cxnSpLocks noChangeShapeType="1"/>
            <a:endCxn id="60425" idx="3"/>
          </p:cNvCxnSpPr>
          <p:nvPr/>
        </p:nvCxnSpPr>
        <p:spPr bwMode="blackWhite">
          <a:xfrm rot="5400000">
            <a:off x="5705612" y="3185763"/>
            <a:ext cx="2322242" cy="2205040"/>
          </a:xfrm>
          <a:prstGeom prst="curvedConnector2">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0428" name="Line 12"/>
          <p:cNvSpPr>
            <a:spLocks noChangeShapeType="1"/>
          </p:cNvSpPr>
          <p:nvPr/>
        </p:nvSpPr>
        <p:spPr bwMode="blackWhite">
          <a:xfrm flipH="1">
            <a:off x="5727700" y="3200399"/>
            <a:ext cx="1479550" cy="2091841"/>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9" name="Text Box 13"/>
          <p:cNvSpPr txBox="1">
            <a:spLocks noChangeArrowheads="1"/>
          </p:cNvSpPr>
          <p:nvPr/>
        </p:nvSpPr>
        <p:spPr bwMode="blackWhite">
          <a:xfrm>
            <a:off x="6630991" y="4047889"/>
            <a:ext cx="102076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rent</a:t>
            </a:r>
          </a:p>
        </p:txBody>
      </p:sp>
      <p:sp>
        <p:nvSpPr>
          <p:cNvPr id="60430" name="Text Box 14"/>
          <p:cNvSpPr txBox="1">
            <a:spLocks noChangeArrowheads="1"/>
          </p:cNvSpPr>
          <p:nvPr/>
        </p:nvSpPr>
        <p:spPr bwMode="blackWhite">
          <a:xfrm>
            <a:off x="7926393" y="3680090"/>
            <a:ext cx="15684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payments for slices of property</a:t>
            </a:r>
          </a:p>
        </p:txBody>
      </p:sp>
      <p:pic>
        <p:nvPicPr>
          <p:cNvPr id="60431" name="Picture 15"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1840" y="3463379"/>
            <a:ext cx="395945" cy="43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2" name="Text Box 16"/>
          <p:cNvSpPr txBox="1">
            <a:spLocks noChangeArrowheads="1"/>
          </p:cNvSpPr>
          <p:nvPr/>
        </p:nvSpPr>
        <p:spPr bwMode="blackWhite">
          <a:xfrm>
            <a:off x="4856956" y="3032755"/>
            <a:ext cx="1228725"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sales of slices of 75% of property</a:t>
            </a:r>
          </a:p>
        </p:txBody>
      </p:sp>
      <p:sp>
        <p:nvSpPr>
          <p:cNvPr id="60433" name="Text Box 17"/>
          <p:cNvSpPr txBox="1">
            <a:spLocks noChangeArrowheads="1"/>
          </p:cNvSpPr>
          <p:nvPr/>
        </p:nvSpPr>
        <p:spPr bwMode="blackWhite">
          <a:xfrm>
            <a:off x="696119" y="4866047"/>
            <a:ext cx="34843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Buyer has sole occupancy and pays rent to Bank on proportion owned by Bank.</a:t>
            </a:r>
          </a:p>
        </p:txBody>
      </p:sp>
      <p:sp>
        <p:nvSpPr>
          <p:cNvPr id="60434" name="Text Box 18"/>
          <p:cNvSpPr txBox="1">
            <a:spLocks noChangeArrowheads="1"/>
          </p:cNvSpPr>
          <p:nvPr/>
        </p:nvSpPr>
        <p:spPr bwMode="blackWhite">
          <a:xfrm>
            <a:off x="609600" y="3699073"/>
            <a:ext cx="180096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Sells 75% of house</a:t>
            </a:r>
          </a:p>
        </p:txBody>
      </p:sp>
      <p:cxnSp>
        <p:nvCxnSpPr>
          <p:cNvPr id="60436" name="AutoShape 20"/>
          <p:cNvCxnSpPr>
            <a:cxnSpLocks noChangeShapeType="1"/>
          </p:cNvCxnSpPr>
          <p:nvPr/>
        </p:nvCxnSpPr>
        <p:spPr bwMode="blackWhite">
          <a:xfrm rot="16200000" flipV="1">
            <a:off x="4381524" y="-351771"/>
            <a:ext cx="179389" cy="5653088"/>
          </a:xfrm>
          <a:prstGeom prst="curvedConnector3">
            <a:avLst>
              <a:gd name="adj1" fmla="val 584770"/>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0437" name="Text Box 21"/>
          <p:cNvSpPr txBox="1">
            <a:spLocks noChangeArrowheads="1"/>
          </p:cNvSpPr>
          <p:nvPr/>
        </p:nvSpPr>
        <p:spPr bwMode="blackWhite">
          <a:xfrm>
            <a:off x="6657976" y="1713186"/>
            <a:ext cx="26741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Pays 25% of price</a:t>
            </a:r>
          </a:p>
        </p:txBody>
      </p:sp>
      <p:pic>
        <p:nvPicPr>
          <p:cNvPr id="60438" name="Picture 22"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5324" y="2155446"/>
            <a:ext cx="38576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9" name="Text Box 23"/>
          <p:cNvSpPr txBox="1">
            <a:spLocks noChangeArrowheads="1"/>
          </p:cNvSpPr>
          <p:nvPr/>
        </p:nvSpPr>
        <p:spPr bwMode="blackWhite">
          <a:xfrm>
            <a:off x="2097438" y="2246096"/>
            <a:ext cx="27139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Sells 25% of house</a:t>
            </a:r>
          </a:p>
        </p:txBody>
      </p:sp>
      <p:sp>
        <p:nvSpPr>
          <p:cNvPr id="60440" name="Line 24"/>
          <p:cNvSpPr>
            <a:spLocks noChangeShapeType="1"/>
          </p:cNvSpPr>
          <p:nvPr/>
        </p:nvSpPr>
        <p:spPr bwMode="blackWhite">
          <a:xfrm flipV="1">
            <a:off x="2201070" y="2627314"/>
            <a:ext cx="4577555" cy="3809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41" name="Slide Number Placeholder 2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E4067AB6-C7E4-46ED-B491-4444BB56CAD1}" type="slidenum">
              <a:rPr lang="en-GB" altLang="en-US" sz="1100"/>
              <a:pPr eaLnBrk="1" hangingPunct="1"/>
              <a:t>18</a:t>
            </a:fld>
            <a:endParaRPr lang="en-GB" altLang="en-US" sz="1100"/>
          </a:p>
        </p:txBody>
      </p:sp>
      <p:sp>
        <p:nvSpPr>
          <p:cNvPr id="25" name="TextBox 24"/>
          <p:cNvSpPr txBox="1"/>
          <p:nvPr/>
        </p:nvSpPr>
        <p:spPr>
          <a:xfrm>
            <a:off x="6657976" y="5278716"/>
            <a:ext cx="4910632" cy="1200329"/>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SDLT on sale of 75% + 25% of house by Seller.</a:t>
            </a:r>
          </a:p>
          <a:p>
            <a:pPr marL="285750" indent="-285750">
              <a:buFont typeface="Arial" panose="020B0604020202020204" pitchFamily="34" charset="0"/>
              <a:buChar char="•"/>
            </a:pPr>
            <a:r>
              <a:rPr lang="en-GB" dirty="0">
                <a:solidFill>
                  <a:srgbClr val="FF0000"/>
                </a:solidFill>
              </a:rPr>
              <a:t>SDLT again when Bank sells 75% (in slices) to Buyer?</a:t>
            </a:r>
          </a:p>
        </p:txBody>
      </p:sp>
      <p:sp>
        <p:nvSpPr>
          <p:cNvPr id="26"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18</a:t>
            </a:fld>
            <a:endParaRPr lang="en-GB" sz="1200" dirty="0"/>
          </a:p>
        </p:txBody>
      </p:sp>
    </p:spTree>
    <p:extLst>
      <p:ext uri="{BB962C8B-B14F-4D97-AF65-F5344CB8AC3E}">
        <p14:creationId xmlns:p14="http://schemas.microsoft.com/office/powerpoint/2010/main" val="2694852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703389" y="1019671"/>
            <a:ext cx="8066087" cy="682130"/>
          </a:xfrm>
        </p:spPr>
        <p:txBody>
          <a:bodyPr/>
          <a:lstStyle/>
          <a:p>
            <a:pPr eaLnBrk="1" hangingPunct="1"/>
            <a:r>
              <a:rPr lang="en-GB" altLang="en-US" sz="3200" dirty="0"/>
              <a:t>Purchase and resale - murabaha</a:t>
            </a:r>
          </a:p>
        </p:txBody>
      </p:sp>
      <p:sp>
        <p:nvSpPr>
          <p:cNvPr id="54275" name="Rectangle 3"/>
          <p:cNvSpPr>
            <a:spLocks noGrp="1" noChangeArrowheads="1"/>
          </p:cNvSpPr>
          <p:nvPr>
            <p:ph idx="1"/>
          </p:nvPr>
        </p:nvSpPr>
        <p:spPr>
          <a:xfrm>
            <a:off x="1709738" y="1098550"/>
            <a:ext cx="8958262" cy="4889500"/>
          </a:xfrm>
        </p:spPr>
        <p:txBody>
          <a:bodyPr>
            <a:normAutofit/>
          </a:bodyPr>
          <a:lstStyle/>
          <a:p>
            <a:pPr lvl="1" eaLnBrk="1" hangingPunct="1">
              <a:buFontTx/>
              <a:buNone/>
            </a:pPr>
            <a:r>
              <a:rPr lang="en-GB" altLang="en-US" sz="1800" dirty="0"/>
              <a:t> </a:t>
            </a:r>
          </a:p>
        </p:txBody>
      </p:sp>
      <p:sp>
        <p:nvSpPr>
          <p:cNvPr id="54276" name="Text Box 4"/>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solidFill>
                <a:schemeClr val="folHlink"/>
              </a:solidFill>
            </a:endParaRPr>
          </a:p>
        </p:txBody>
      </p:sp>
      <p:sp>
        <p:nvSpPr>
          <p:cNvPr id="54279" name="Text Box 7"/>
          <p:cNvSpPr txBox="1">
            <a:spLocks noChangeArrowheads="1"/>
          </p:cNvSpPr>
          <p:nvPr/>
        </p:nvSpPr>
        <p:spPr bwMode="blackWhite">
          <a:xfrm>
            <a:off x="10069193" y="2828462"/>
            <a:ext cx="207547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Goods obtained </a:t>
            </a:r>
          </a:p>
          <a:p>
            <a:r>
              <a:rPr lang="en-GB" altLang="en-US" dirty="0"/>
              <a:t>Cost 1,100</a:t>
            </a:r>
          </a:p>
        </p:txBody>
      </p:sp>
      <p:sp>
        <p:nvSpPr>
          <p:cNvPr id="54280" name="Rectangle 8"/>
          <p:cNvSpPr>
            <a:spLocks noChangeArrowheads="1"/>
          </p:cNvSpPr>
          <p:nvPr/>
        </p:nvSpPr>
        <p:spPr bwMode="blackWhite">
          <a:xfrm>
            <a:off x="2570213" y="2722827"/>
            <a:ext cx="2074863" cy="809223"/>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Bank</a:t>
            </a:r>
          </a:p>
        </p:txBody>
      </p:sp>
      <p:sp>
        <p:nvSpPr>
          <p:cNvPr id="54281" name="Rectangle 9"/>
          <p:cNvSpPr>
            <a:spLocks noChangeArrowheads="1"/>
          </p:cNvSpPr>
          <p:nvPr/>
        </p:nvSpPr>
        <p:spPr bwMode="blackWhite">
          <a:xfrm>
            <a:off x="2584500" y="5178827"/>
            <a:ext cx="2074863" cy="809223"/>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Goods supplier</a:t>
            </a:r>
          </a:p>
        </p:txBody>
      </p:sp>
      <p:sp>
        <p:nvSpPr>
          <p:cNvPr id="54282" name="Rectangle 10"/>
          <p:cNvSpPr>
            <a:spLocks noChangeArrowheads="1"/>
          </p:cNvSpPr>
          <p:nvPr/>
        </p:nvSpPr>
        <p:spPr bwMode="blackWhite">
          <a:xfrm>
            <a:off x="7922418" y="2685032"/>
            <a:ext cx="2074863" cy="809223"/>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Customer</a:t>
            </a:r>
          </a:p>
        </p:txBody>
      </p:sp>
      <p:sp>
        <p:nvSpPr>
          <p:cNvPr id="54283" name="Text Box 11"/>
          <p:cNvSpPr txBox="1">
            <a:spLocks noChangeArrowheads="1"/>
          </p:cNvSpPr>
          <p:nvPr/>
        </p:nvSpPr>
        <p:spPr bwMode="blackWhite">
          <a:xfrm>
            <a:off x="4025950" y="4294175"/>
            <a:ext cx="7707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dirty="0">
                <a:solidFill>
                  <a:schemeClr val="tx1"/>
                </a:solidFill>
              </a:rPr>
              <a:t>1,000</a:t>
            </a:r>
          </a:p>
        </p:txBody>
      </p:sp>
      <p:sp>
        <p:nvSpPr>
          <p:cNvPr id="54284" name="Text Box 12"/>
          <p:cNvSpPr txBox="1">
            <a:spLocks noChangeArrowheads="1"/>
          </p:cNvSpPr>
          <p:nvPr/>
        </p:nvSpPr>
        <p:spPr bwMode="blackWhite">
          <a:xfrm>
            <a:off x="2495600" y="4065039"/>
            <a:ext cx="1312863" cy="11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dirty="0">
                <a:solidFill>
                  <a:schemeClr val="tx1"/>
                </a:solidFill>
              </a:rPr>
              <a:t>Sale for </a:t>
            </a:r>
          </a:p>
          <a:p>
            <a:pPr eaLnBrk="1" hangingPunct="1"/>
            <a:r>
              <a:rPr lang="en-GB" altLang="en-US" dirty="0">
                <a:solidFill>
                  <a:schemeClr val="tx1"/>
                </a:solidFill>
              </a:rPr>
              <a:t>immediate</a:t>
            </a:r>
          </a:p>
          <a:p>
            <a:pPr eaLnBrk="1" hangingPunct="1"/>
            <a:r>
              <a:rPr lang="en-GB" altLang="en-US" dirty="0">
                <a:solidFill>
                  <a:schemeClr val="tx1"/>
                </a:solidFill>
              </a:rPr>
              <a:t>payment</a:t>
            </a:r>
          </a:p>
        </p:txBody>
      </p:sp>
      <p:sp>
        <p:nvSpPr>
          <p:cNvPr id="54285" name="Text Box 13"/>
          <p:cNvSpPr txBox="1">
            <a:spLocks noChangeArrowheads="1"/>
          </p:cNvSpPr>
          <p:nvPr/>
        </p:nvSpPr>
        <p:spPr bwMode="blackWhite">
          <a:xfrm>
            <a:off x="4679291" y="1986839"/>
            <a:ext cx="338085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Sale for 1,100. Payment deferred by two years</a:t>
            </a:r>
          </a:p>
        </p:txBody>
      </p:sp>
      <p:sp>
        <p:nvSpPr>
          <p:cNvPr id="54286" name="Line 14"/>
          <p:cNvSpPr>
            <a:spLocks noChangeShapeType="1"/>
          </p:cNvSpPr>
          <p:nvPr/>
        </p:nvSpPr>
        <p:spPr bwMode="blackWhite">
          <a:xfrm flipV="1">
            <a:off x="4787950" y="2828461"/>
            <a:ext cx="2964234" cy="60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4287" name="Line 15"/>
          <p:cNvSpPr>
            <a:spLocks noChangeShapeType="1"/>
          </p:cNvSpPr>
          <p:nvPr/>
        </p:nvSpPr>
        <p:spPr bwMode="blackWhite">
          <a:xfrm flipV="1">
            <a:off x="3917206" y="3660427"/>
            <a:ext cx="0" cy="145908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54288" name="Line 16"/>
          <p:cNvSpPr>
            <a:spLocks noChangeShapeType="1"/>
          </p:cNvSpPr>
          <p:nvPr/>
        </p:nvSpPr>
        <p:spPr bwMode="blackWhite">
          <a:xfrm flipH="1">
            <a:off x="4787950" y="3284983"/>
            <a:ext cx="2964234" cy="6245"/>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4289" name="Text Box 17"/>
          <p:cNvSpPr txBox="1">
            <a:spLocks noChangeArrowheads="1"/>
          </p:cNvSpPr>
          <p:nvPr/>
        </p:nvSpPr>
        <p:spPr bwMode="blackWhite">
          <a:xfrm>
            <a:off x="5271249" y="3413095"/>
            <a:ext cx="1923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493" tIns="0" rIns="64793" bIns="0">
            <a:spAutoFit/>
          </a:bodyPr>
          <a:lstStyle>
            <a:defPPr>
              <a:defRPr lang="en-US"/>
            </a:defPPr>
            <a:lvl1pPr>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solidFill>
                  <a:srgbClr val="00B050"/>
                </a:solidFill>
              </a:rPr>
              <a:t>Payment 1,100</a:t>
            </a:r>
            <a:r>
              <a:rPr lang="en-GB" altLang="en-US" dirty="0"/>
              <a:t>.</a:t>
            </a:r>
          </a:p>
        </p:txBody>
      </p:sp>
      <p:sp>
        <p:nvSpPr>
          <p:cNvPr id="54278" name="Slide Number Placeholder 16"/>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8062D8BE-1CD8-4331-8DC8-6C7826219C80}" type="slidenum">
              <a:rPr lang="en-GB" altLang="en-US" sz="1100"/>
              <a:pPr eaLnBrk="1" hangingPunct="1"/>
              <a:t>19</a:t>
            </a:fld>
            <a:endParaRPr lang="en-GB" altLang="en-US" sz="1100"/>
          </a:p>
        </p:txBody>
      </p:sp>
      <p:sp>
        <p:nvSpPr>
          <p:cNvPr id="17"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19</a:t>
            </a:fld>
            <a:endParaRPr lang="en-GB" sz="1200" dirty="0"/>
          </a:p>
        </p:txBody>
      </p:sp>
      <p:sp>
        <p:nvSpPr>
          <p:cNvPr id="2" name="TextBox 1"/>
          <p:cNvSpPr txBox="1"/>
          <p:nvPr/>
        </p:nvSpPr>
        <p:spPr>
          <a:xfrm>
            <a:off x="6168008" y="4149080"/>
            <a:ext cx="5472608" cy="923330"/>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Is the bank’s profit taxable immediately?</a:t>
            </a:r>
          </a:p>
          <a:p>
            <a:pPr marL="285750" indent="-285750">
              <a:buFont typeface="Arial" panose="020B0604020202020204" pitchFamily="34" charset="0"/>
              <a:buChar char="•"/>
            </a:pPr>
            <a:r>
              <a:rPr lang="en-GB" dirty="0">
                <a:solidFill>
                  <a:srgbClr val="FF0000"/>
                </a:solidFill>
              </a:rPr>
              <a:t>How does the customer deduct the extra 100 cost?</a:t>
            </a:r>
          </a:p>
        </p:txBody>
      </p:sp>
    </p:spTree>
    <p:extLst>
      <p:ext uri="{BB962C8B-B14F-4D97-AF65-F5344CB8AC3E}">
        <p14:creationId xmlns:p14="http://schemas.microsoft.com/office/powerpoint/2010/main" val="82783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92479"/>
            <a:ext cx="10972800" cy="1143000"/>
          </a:xfrm>
        </p:spPr>
        <p:txBody>
          <a:bodyPr/>
          <a:lstStyle/>
          <a:p>
            <a:r>
              <a:rPr lang="en-GB" dirty="0"/>
              <a:t>Presentation</a:t>
            </a:r>
            <a:r>
              <a:rPr lang="en-GB" baseline="0" dirty="0"/>
              <a:t> outline</a:t>
            </a:r>
            <a:endParaRPr lang="en-GB" dirty="0"/>
          </a:p>
        </p:txBody>
      </p:sp>
      <p:sp>
        <p:nvSpPr>
          <p:cNvPr id="3" name="Content Placeholder 2"/>
          <p:cNvSpPr>
            <a:spLocks noGrp="1"/>
          </p:cNvSpPr>
          <p:nvPr>
            <p:ph idx="1"/>
          </p:nvPr>
        </p:nvSpPr>
        <p:spPr>
          <a:xfrm>
            <a:off x="1075861" y="1935479"/>
            <a:ext cx="8229600" cy="3293720"/>
          </a:xfrm>
        </p:spPr>
        <p:txBody>
          <a:bodyPr>
            <a:normAutofit fontScale="70000" lnSpcReduction="20000"/>
          </a:bodyPr>
          <a:lstStyle/>
          <a:p>
            <a:r>
              <a:rPr lang="en-GB" dirty="0"/>
              <a:t>Disclaimer</a:t>
            </a:r>
          </a:p>
          <a:p>
            <a:r>
              <a:rPr lang="en-GB" dirty="0"/>
              <a:t>The presenter</a:t>
            </a:r>
          </a:p>
          <a:p>
            <a:r>
              <a:rPr lang="en-GB" dirty="0"/>
              <a:t>Legislative history</a:t>
            </a:r>
          </a:p>
          <a:p>
            <a:r>
              <a:rPr lang="en-GB" dirty="0"/>
              <a:t>The why and how of Islamic finance</a:t>
            </a:r>
          </a:p>
          <a:p>
            <a:r>
              <a:rPr lang="en-GB" dirty="0"/>
              <a:t>Why it leads to UK tax problems</a:t>
            </a:r>
          </a:p>
          <a:p>
            <a:r>
              <a:rPr lang="en-GB" dirty="0"/>
              <a:t>How the UK deals with it:</a:t>
            </a:r>
          </a:p>
          <a:p>
            <a:pPr lvl="1"/>
            <a:r>
              <a:rPr lang="en-GB" dirty="0"/>
              <a:t>Direct taxation</a:t>
            </a:r>
          </a:p>
          <a:p>
            <a:pPr lvl="1"/>
            <a:r>
              <a:rPr lang="en-GB" dirty="0"/>
              <a:t>SDLT</a:t>
            </a:r>
          </a:p>
          <a:p>
            <a:pPr lvl="1"/>
            <a:r>
              <a:rPr lang="en-GB" dirty="0"/>
              <a:t>VAT</a:t>
            </a:r>
          </a:p>
          <a:p>
            <a:r>
              <a:rPr lang="en-GB" dirty="0"/>
              <a:t>Problem areas</a:t>
            </a:r>
          </a:p>
          <a:p>
            <a:r>
              <a:rPr lang="en-GB" dirty="0"/>
              <a:t>Q &amp; A</a:t>
            </a:r>
          </a:p>
          <a:p>
            <a:pPr marL="0" indent="0">
              <a:buNone/>
            </a:pPr>
            <a:endParaRPr lang="en-GB" dirty="0"/>
          </a:p>
        </p:txBody>
      </p:sp>
      <p:sp>
        <p:nvSpPr>
          <p:cNvPr id="5"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2</a:t>
            </a:fld>
            <a:endParaRPr lang="en-GB" sz="1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968078"/>
            <a:ext cx="6793556" cy="755650"/>
          </a:xfrm>
        </p:spPr>
        <p:txBody>
          <a:bodyPr>
            <a:normAutofit/>
          </a:bodyPr>
          <a:lstStyle/>
          <a:p>
            <a:pPr eaLnBrk="1" hangingPunct="1"/>
            <a:r>
              <a:rPr lang="en-GB" sz="3200" b="1" dirty="0"/>
              <a:t>Commodity murabaha or tawarruq</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080491"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080490" y="4888749"/>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9238109" y="489952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9157817"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0" name="Text Box 10"/>
          <p:cNvSpPr txBox="1">
            <a:spLocks noChangeArrowheads="1"/>
          </p:cNvSpPr>
          <p:nvPr/>
        </p:nvSpPr>
        <p:spPr bwMode="blackWhite">
          <a:xfrm>
            <a:off x="3206993" y="3422779"/>
            <a:ext cx="1215005" cy="646323"/>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100 paid today</a:t>
            </a:r>
          </a:p>
        </p:txBody>
      </p:sp>
      <p:sp>
        <p:nvSpPr>
          <p:cNvPr id="27661" name="Text Box 11"/>
          <p:cNvSpPr txBox="1">
            <a:spLocks noChangeArrowheads="1"/>
          </p:cNvSpPr>
          <p:nvPr/>
        </p:nvSpPr>
        <p:spPr bwMode="blackWhite">
          <a:xfrm>
            <a:off x="1411058" y="3211650"/>
            <a:ext cx="1428752" cy="1200321"/>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sz="1000">
                <a:solidFill>
                  <a:srgbClr val="000000"/>
                </a:solidFill>
              </a:defRPr>
            </a:lvl1pPr>
          </a:lstStyle>
          <a:p>
            <a:r>
              <a:rPr lang="en-GB" sz="1800" dirty="0"/>
              <a:t>Sale for </a:t>
            </a:r>
          </a:p>
          <a:p>
            <a:r>
              <a:rPr lang="en-GB" sz="1800" dirty="0"/>
              <a:t>immediate</a:t>
            </a:r>
          </a:p>
          <a:p>
            <a:r>
              <a:rPr lang="en-GB" sz="1800" dirty="0"/>
              <a:t>payment</a:t>
            </a:r>
          </a:p>
        </p:txBody>
      </p:sp>
      <p:sp>
        <p:nvSpPr>
          <p:cNvPr id="27662" name="Text Box 12"/>
          <p:cNvSpPr txBox="1">
            <a:spLocks noChangeArrowheads="1"/>
          </p:cNvSpPr>
          <p:nvPr/>
        </p:nvSpPr>
        <p:spPr bwMode="blackWhite">
          <a:xfrm>
            <a:off x="4409499" y="1781967"/>
            <a:ext cx="4062765" cy="369324"/>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Immediate sale with deferred payment</a:t>
            </a:r>
          </a:p>
        </p:txBody>
      </p:sp>
      <p:sp>
        <p:nvSpPr>
          <p:cNvPr id="27663" name="Text Box 13"/>
          <p:cNvSpPr txBox="1">
            <a:spLocks noChangeArrowheads="1"/>
          </p:cNvSpPr>
          <p:nvPr/>
        </p:nvSpPr>
        <p:spPr bwMode="blackWhite">
          <a:xfrm>
            <a:off x="4713457" y="2601614"/>
            <a:ext cx="3089699" cy="369324"/>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105 paid in 12 months time</a:t>
            </a:r>
          </a:p>
        </p:txBody>
      </p:sp>
      <p:sp>
        <p:nvSpPr>
          <p:cNvPr id="27665" name="Line 15"/>
          <p:cNvSpPr>
            <a:spLocks noChangeShapeType="1"/>
          </p:cNvSpPr>
          <p:nvPr/>
        </p:nvSpPr>
        <p:spPr bwMode="blackWhite">
          <a:xfrm>
            <a:off x="9768408" y="2678354"/>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223792" y="2209530"/>
            <a:ext cx="4752528" cy="26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5" name="Line 14"/>
          <p:cNvSpPr>
            <a:spLocks noChangeShapeType="1"/>
          </p:cNvSpPr>
          <p:nvPr/>
        </p:nvSpPr>
        <p:spPr bwMode="blackWhite">
          <a:xfrm>
            <a:off x="3150816" y="2678439"/>
            <a:ext cx="7144" cy="2208600"/>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6" name="Line 14"/>
          <p:cNvSpPr>
            <a:spLocks noChangeShapeType="1"/>
          </p:cNvSpPr>
          <p:nvPr/>
        </p:nvSpPr>
        <p:spPr bwMode="blackWhite">
          <a:xfrm flipH="1">
            <a:off x="4223792" y="2489575"/>
            <a:ext cx="4752528" cy="27463"/>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 name="Line 14"/>
          <p:cNvSpPr>
            <a:spLocks noChangeShapeType="1"/>
          </p:cNvSpPr>
          <p:nvPr/>
        </p:nvSpPr>
        <p:spPr bwMode="blackWhite">
          <a:xfrm flipV="1">
            <a:off x="10848528" y="2724313"/>
            <a:ext cx="0" cy="2162726"/>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8" name="Text Box 10"/>
          <p:cNvSpPr txBox="1">
            <a:spLocks noChangeArrowheads="1"/>
          </p:cNvSpPr>
          <p:nvPr/>
        </p:nvSpPr>
        <p:spPr bwMode="blackWhite">
          <a:xfrm>
            <a:off x="10992544" y="3382483"/>
            <a:ext cx="957139" cy="923322"/>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100 paid today</a:t>
            </a:r>
          </a:p>
        </p:txBody>
      </p:sp>
      <p:sp>
        <p:nvSpPr>
          <p:cNvPr id="29" name="Text Box 11"/>
          <p:cNvSpPr txBox="1">
            <a:spLocks noChangeArrowheads="1"/>
          </p:cNvSpPr>
          <p:nvPr/>
        </p:nvSpPr>
        <p:spPr bwMode="blackWhite">
          <a:xfrm>
            <a:off x="8414061" y="3397768"/>
            <a:ext cx="1648096" cy="1200321"/>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Sale for </a:t>
            </a:r>
          </a:p>
          <a:p>
            <a:r>
              <a:rPr lang="en-GB" dirty="0"/>
              <a:t>immediate</a:t>
            </a:r>
          </a:p>
          <a:p>
            <a:r>
              <a:rPr lang="en-GB" dirty="0"/>
              <a:t>payment</a:t>
            </a:r>
          </a:p>
        </p:txBody>
      </p:sp>
      <p:sp>
        <p:nvSpPr>
          <p:cNvPr id="4" name="Left-Right Arrow 3"/>
          <p:cNvSpPr/>
          <p:nvPr/>
        </p:nvSpPr>
        <p:spPr>
          <a:xfrm>
            <a:off x="4622773" y="3001714"/>
            <a:ext cx="4148242" cy="297959"/>
          </a:xfrm>
          <a:prstGeom prst="leftRightArrow">
            <a:avLst/>
          </a:prstGeom>
          <a:noFill/>
          <a:ln>
            <a:solidFill>
              <a:srgbClr val="FFC000"/>
            </a:solidFill>
          </a:ln>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1" name="Text Box 11"/>
          <p:cNvSpPr txBox="1">
            <a:spLocks noChangeArrowheads="1"/>
          </p:cNvSpPr>
          <p:nvPr/>
        </p:nvSpPr>
        <p:spPr bwMode="blackWhite">
          <a:xfrm>
            <a:off x="5322961" y="3299673"/>
            <a:ext cx="2480195" cy="369324"/>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a:solidFill>
                  <a:srgbClr val="000000"/>
                </a:solidFill>
              </a:defRPr>
            </a:lvl1pPr>
          </a:lstStyle>
          <a:p>
            <a:r>
              <a:rPr lang="en-GB" dirty="0"/>
              <a:t>Murabaha contract</a:t>
            </a:r>
          </a:p>
        </p:txBody>
      </p:sp>
      <p:sp>
        <p:nvSpPr>
          <p:cNvPr id="37" name="Slide Number Placeholder 8"/>
          <p:cNvSpPr>
            <a:spLocks noGrp="1"/>
          </p:cNvSpPr>
          <p:nvPr>
            <p:ph type="sldNum" sz="quarter" idx="10"/>
          </p:nvPr>
        </p:nvSpPr>
        <p:spPr>
          <a:xfrm>
            <a:off x="1075933" y="6329287"/>
            <a:ext cx="2133600" cy="365125"/>
          </a:xfrm>
          <a:noFill/>
        </p:spPr>
        <p:txBody>
          <a:bodyPr/>
          <a:lstStyle/>
          <a:p>
            <a:r>
              <a:rPr lang="en-GB" sz="1200" dirty="0"/>
              <a:t>Slide </a:t>
            </a:r>
            <a:fld id="{546D7DC8-501D-48DE-A57B-6D366F0C1FCE}" type="slidenum">
              <a:rPr lang="en-GB" sz="1200"/>
              <a:pPr/>
              <a:t>20</a:t>
            </a:fld>
            <a:endParaRPr lang="en-GB" sz="1200" dirty="0"/>
          </a:p>
        </p:txBody>
      </p:sp>
      <p:sp>
        <p:nvSpPr>
          <p:cNvPr id="23" name="TextBox 22"/>
          <p:cNvSpPr txBox="1"/>
          <p:nvPr/>
        </p:nvSpPr>
        <p:spPr>
          <a:xfrm>
            <a:off x="4522536" y="4218071"/>
            <a:ext cx="3781601" cy="923330"/>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Customer loses 5 on buying and selling</a:t>
            </a:r>
          </a:p>
          <a:p>
            <a:pPr marL="285750" indent="-285750">
              <a:buFont typeface="Arial" panose="020B0604020202020204" pitchFamily="34" charset="0"/>
              <a:buChar char="•"/>
            </a:pPr>
            <a:r>
              <a:rPr lang="en-GB" dirty="0">
                <a:solidFill>
                  <a:srgbClr val="FF0000"/>
                </a:solidFill>
              </a:rPr>
              <a:t>Is this deductible?</a:t>
            </a:r>
          </a:p>
        </p:txBody>
      </p:sp>
    </p:spTree>
    <p:extLst>
      <p:ext uri="{BB962C8B-B14F-4D97-AF65-F5344CB8AC3E}">
        <p14:creationId xmlns:p14="http://schemas.microsoft.com/office/powerpoint/2010/main" val="3449338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95400" y="1201061"/>
            <a:ext cx="11103024" cy="755650"/>
          </a:xfrm>
        </p:spPr>
        <p:txBody>
          <a:bodyPr>
            <a:normAutofit fontScale="90000"/>
          </a:bodyPr>
          <a:lstStyle/>
          <a:p>
            <a:pPr eaLnBrk="1" hangingPunct="1"/>
            <a:r>
              <a:rPr lang="en-GB" altLang="en-US" sz="4300" dirty="0"/>
              <a:t>Mudaraba – partnership with one capital provider (bank deposit)</a:t>
            </a:r>
            <a:endParaRPr lang="en-GB" altLang="en-US" sz="5100" dirty="0"/>
          </a:p>
        </p:txBody>
      </p:sp>
      <p:sp>
        <p:nvSpPr>
          <p:cNvPr id="62469" name="Slide Number Placeholder 1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7CCF2F8A-2F02-4882-A27A-E56603BFB7FB}" type="slidenum">
              <a:rPr lang="en-GB" altLang="en-US" sz="1100"/>
              <a:pPr eaLnBrk="1" hangingPunct="1"/>
              <a:t>21</a:t>
            </a:fld>
            <a:endParaRPr lang="en-GB" altLang="en-US" sz="1100"/>
          </a:p>
        </p:txBody>
      </p:sp>
      <p:sp>
        <p:nvSpPr>
          <p:cNvPr id="62467"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solidFill>
                <a:schemeClr val="folHlink"/>
              </a:solidFill>
            </a:endParaRPr>
          </a:p>
        </p:txBody>
      </p:sp>
      <p:sp>
        <p:nvSpPr>
          <p:cNvPr id="62470" name="Rectangle 5"/>
          <p:cNvSpPr>
            <a:spLocks noChangeArrowheads="1"/>
          </p:cNvSpPr>
          <p:nvPr/>
        </p:nvSpPr>
        <p:spPr bwMode="blackWhite">
          <a:xfrm>
            <a:off x="1055440" y="2345382"/>
            <a:ext cx="2074863"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Investor</a:t>
            </a:r>
          </a:p>
        </p:txBody>
      </p:sp>
      <p:sp>
        <p:nvSpPr>
          <p:cNvPr id="62471" name="Rectangle 6"/>
          <p:cNvSpPr>
            <a:spLocks noChangeArrowheads="1"/>
          </p:cNvSpPr>
          <p:nvPr/>
        </p:nvSpPr>
        <p:spPr bwMode="blackWhite">
          <a:xfrm>
            <a:off x="8062543" y="2348014"/>
            <a:ext cx="2074863"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Bank / </a:t>
            </a:r>
          </a:p>
          <a:p>
            <a:pPr algn="ctr"/>
            <a:r>
              <a:rPr lang="en-GB" altLang="en-US">
                <a:solidFill>
                  <a:srgbClr val="000000"/>
                </a:solidFill>
              </a:rPr>
              <a:t>mudarib</a:t>
            </a:r>
          </a:p>
        </p:txBody>
      </p:sp>
      <p:cxnSp>
        <p:nvCxnSpPr>
          <p:cNvPr id="62472" name="AutoShape 7"/>
          <p:cNvCxnSpPr>
            <a:cxnSpLocks noChangeShapeType="1"/>
          </p:cNvCxnSpPr>
          <p:nvPr/>
        </p:nvCxnSpPr>
        <p:spPr bwMode="blackWhite">
          <a:xfrm>
            <a:off x="3215680" y="2564904"/>
            <a:ext cx="4752528" cy="0"/>
          </a:xfrm>
          <a:prstGeom prst="straightConnector1">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62473" name="AutoShape 8"/>
          <p:cNvCxnSpPr>
            <a:cxnSpLocks noChangeShapeType="1"/>
          </p:cNvCxnSpPr>
          <p:nvPr/>
        </p:nvCxnSpPr>
        <p:spPr bwMode="blackWhite">
          <a:xfrm flipV="1">
            <a:off x="9485982" y="3232004"/>
            <a:ext cx="1" cy="1637156"/>
          </a:xfrm>
          <a:prstGeom prst="straightConnector1">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cxnSp>
      <p:sp>
        <p:nvSpPr>
          <p:cNvPr id="62474" name="Text Box 9"/>
          <p:cNvSpPr txBox="1">
            <a:spLocks noChangeArrowheads="1"/>
          </p:cNvSpPr>
          <p:nvPr/>
        </p:nvSpPr>
        <p:spPr bwMode="blackWhite">
          <a:xfrm>
            <a:off x="3356641" y="3022718"/>
            <a:ext cx="246351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lgn="ctr">
              <a:defRPr>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Agreed share of profits</a:t>
            </a:r>
          </a:p>
          <a:p>
            <a:r>
              <a:rPr lang="en-GB" altLang="en-US" dirty="0"/>
              <a:t>Investor bears losses</a:t>
            </a:r>
          </a:p>
        </p:txBody>
      </p:sp>
      <p:sp>
        <p:nvSpPr>
          <p:cNvPr id="62475" name="Text Box 10"/>
          <p:cNvSpPr txBox="1">
            <a:spLocks noChangeArrowheads="1"/>
          </p:cNvSpPr>
          <p:nvPr/>
        </p:nvSpPr>
        <p:spPr bwMode="blackWhite">
          <a:xfrm>
            <a:off x="4655840" y="2100727"/>
            <a:ext cx="23911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eaLnBrk="1" hangingPunct="1"/>
            <a:r>
              <a:rPr lang="en-GB" altLang="en-US" sz="1800" dirty="0">
                <a:solidFill>
                  <a:schemeClr val="tx1"/>
                </a:solidFill>
              </a:rPr>
              <a:t>Cash investment</a:t>
            </a:r>
          </a:p>
        </p:txBody>
      </p:sp>
      <p:cxnSp>
        <p:nvCxnSpPr>
          <p:cNvPr id="62476" name="AutoShape 11"/>
          <p:cNvCxnSpPr>
            <a:cxnSpLocks noChangeShapeType="1"/>
          </p:cNvCxnSpPr>
          <p:nvPr/>
        </p:nvCxnSpPr>
        <p:spPr bwMode="blackWhite">
          <a:xfrm flipH="1">
            <a:off x="3359697" y="2924944"/>
            <a:ext cx="4392487" cy="0"/>
          </a:xfrm>
          <a:prstGeom prst="straightConnector1">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cxnSp>
      <p:sp>
        <p:nvSpPr>
          <p:cNvPr id="62477" name="Oval 12"/>
          <p:cNvSpPr>
            <a:spLocks noChangeArrowheads="1"/>
          </p:cNvSpPr>
          <p:nvPr/>
        </p:nvSpPr>
        <p:spPr bwMode="blackWhite">
          <a:xfrm>
            <a:off x="8184232" y="5013176"/>
            <a:ext cx="1909763" cy="1033462"/>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Commercial </a:t>
            </a:r>
          </a:p>
          <a:p>
            <a:pPr algn="ctr"/>
            <a:r>
              <a:rPr lang="en-GB" altLang="en-US">
                <a:solidFill>
                  <a:srgbClr val="000000"/>
                </a:solidFill>
              </a:rPr>
              <a:t>Venture</a:t>
            </a:r>
          </a:p>
        </p:txBody>
      </p:sp>
      <p:cxnSp>
        <p:nvCxnSpPr>
          <p:cNvPr id="62478" name="AutoShape 13"/>
          <p:cNvCxnSpPr>
            <a:cxnSpLocks noChangeShapeType="1"/>
          </p:cNvCxnSpPr>
          <p:nvPr/>
        </p:nvCxnSpPr>
        <p:spPr bwMode="blackWhite">
          <a:xfrm>
            <a:off x="8976320" y="3232001"/>
            <a:ext cx="0" cy="1738312"/>
          </a:xfrm>
          <a:prstGeom prst="straightConnector1">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2479" name="Text Box 14"/>
          <p:cNvSpPr txBox="1">
            <a:spLocks noChangeArrowheads="1"/>
          </p:cNvSpPr>
          <p:nvPr/>
        </p:nvSpPr>
        <p:spPr bwMode="blackWhite">
          <a:xfrm>
            <a:off x="9500269" y="4181326"/>
            <a:ext cx="9001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lgn="ctr">
              <a:defRPr>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Profits</a:t>
            </a:r>
          </a:p>
        </p:txBody>
      </p:sp>
      <p:sp>
        <p:nvSpPr>
          <p:cNvPr id="62480" name="Text Box 15"/>
          <p:cNvSpPr txBox="1">
            <a:spLocks noChangeArrowheads="1"/>
          </p:cNvSpPr>
          <p:nvPr/>
        </p:nvSpPr>
        <p:spPr bwMode="blackWhite">
          <a:xfrm>
            <a:off x="7369933" y="3766339"/>
            <a:ext cx="162859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493" tIns="0" rIns="64793" bIns="0">
            <a:spAutoFit/>
          </a:bodyPr>
          <a:lstStyle>
            <a:defPPr>
              <a:defRPr lang="en-US"/>
            </a:defPPr>
            <a:lvl1pPr algn="ctr">
              <a:defRPr>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Manages investment</a:t>
            </a:r>
          </a:p>
        </p:txBody>
      </p:sp>
      <p:sp>
        <p:nvSpPr>
          <p:cNvPr id="62481" name="Text Box 16"/>
          <p:cNvSpPr txBox="1">
            <a:spLocks noChangeArrowheads="1"/>
          </p:cNvSpPr>
          <p:nvPr/>
        </p:nvSpPr>
        <p:spPr bwMode="blackWhite">
          <a:xfrm flipH="1">
            <a:off x="8225507" y="5413226"/>
            <a:ext cx="555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sz="1400">
              <a:solidFill>
                <a:schemeClr val="folHlink"/>
              </a:solidFill>
            </a:endParaRPr>
          </a:p>
        </p:txBody>
      </p:sp>
      <p:sp>
        <p:nvSpPr>
          <p:cNvPr id="17" name="Slide Number Placeholder 8"/>
          <p:cNvSpPr txBox="1">
            <a:spLocks/>
          </p:cNvSpPr>
          <p:nvPr/>
        </p:nvSpPr>
        <p:spPr>
          <a:xfrm>
            <a:off x="1055440" y="6309320"/>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21</a:t>
            </a:fld>
            <a:endParaRPr lang="en-GB" sz="1200" dirty="0"/>
          </a:p>
        </p:txBody>
      </p:sp>
      <p:sp>
        <p:nvSpPr>
          <p:cNvPr id="18" name="TextBox 17"/>
          <p:cNvSpPr txBox="1"/>
          <p:nvPr/>
        </p:nvSpPr>
        <p:spPr>
          <a:xfrm>
            <a:off x="1055440" y="4139444"/>
            <a:ext cx="3781601" cy="1754326"/>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Who is taxable on the commercial venture’s profit? </a:t>
            </a:r>
          </a:p>
          <a:p>
            <a:pPr marL="285750" indent="-285750">
              <a:buFont typeface="Arial" panose="020B0604020202020204" pitchFamily="34" charset="0"/>
              <a:buChar char="•"/>
            </a:pPr>
            <a:r>
              <a:rPr lang="en-GB" dirty="0">
                <a:solidFill>
                  <a:srgbClr val="FF0000"/>
                </a:solidFill>
              </a:rPr>
              <a:t>Why is bank’s onward payment of a profit share deductible?</a:t>
            </a:r>
          </a:p>
          <a:p>
            <a:pPr marL="285750" indent="-285750">
              <a:buFont typeface="Arial" panose="020B0604020202020204" pitchFamily="34" charset="0"/>
              <a:buChar char="•"/>
            </a:pPr>
            <a:r>
              <a:rPr lang="en-GB" dirty="0">
                <a:solidFill>
                  <a:srgbClr val="FF0000"/>
                </a:solidFill>
              </a:rPr>
              <a:t>What is the nature of the investor’s income?</a:t>
            </a:r>
          </a:p>
        </p:txBody>
      </p:sp>
    </p:spTree>
    <p:extLst>
      <p:ext uri="{BB962C8B-B14F-4D97-AF65-F5344CB8AC3E}">
        <p14:creationId xmlns:p14="http://schemas.microsoft.com/office/powerpoint/2010/main" val="1939864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5FE279A5-0497-400A-B0D0-FBE507CE4BA0}" type="slidenum">
              <a:rPr lang="en-GB" altLang="en-US" sz="1100"/>
              <a:pPr eaLnBrk="1" hangingPunct="1"/>
              <a:t>22</a:t>
            </a:fld>
            <a:endParaRPr lang="en-GB" altLang="en-US" sz="1100"/>
          </a:p>
        </p:txBody>
      </p:sp>
      <p:sp>
        <p:nvSpPr>
          <p:cNvPr id="64515" name="Rectangle 2"/>
          <p:cNvSpPr>
            <a:spLocks noGrp="1" noChangeArrowheads="1"/>
          </p:cNvSpPr>
          <p:nvPr>
            <p:ph type="title"/>
          </p:nvPr>
        </p:nvSpPr>
        <p:spPr>
          <a:xfrm>
            <a:off x="1127448" y="875171"/>
            <a:ext cx="9433048" cy="632142"/>
          </a:xfrm>
        </p:spPr>
        <p:txBody>
          <a:bodyPr>
            <a:normAutofit/>
          </a:bodyPr>
          <a:lstStyle/>
          <a:p>
            <a:pPr eaLnBrk="1" hangingPunct="1"/>
            <a:r>
              <a:rPr lang="en-GB" altLang="en-US" sz="3600" dirty="0" err="1"/>
              <a:t>Wakala</a:t>
            </a:r>
            <a:r>
              <a:rPr lang="en-GB" altLang="en-US" sz="3600" dirty="0"/>
              <a:t> – profit share agency (bank deposit)</a:t>
            </a:r>
          </a:p>
        </p:txBody>
      </p:sp>
      <p:sp>
        <p:nvSpPr>
          <p:cNvPr id="64517" name="Text Box 4"/>
          <p:cNvSpPr txBox="1">
            <a:spLocks noChangeArrowheads="1"/>
          </p:cNvSpPr>
          <p:nvPr>
            <p:custDataLst>
              <p:tags r:id="rId1"/>
            </p:custDataLst>
          </p:nvPr>
        </p:nvSpPr>
        <p:spPr bwMode="blackWhite">
          <a:xfrm>
            <a:off x="1536700" y="12701"/>
            <a:ext cx="12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sz="1800"/>
          </a:p>
        </p:txBody>
      </p:sp>
      <p:sp>
        <p:nvSpPr>
          <p:cNvPr id="64518" name="Rectangle 6"/>
          <p:cNvSpPr>
            <a:spLocks noChangeArrowheads="1"/>
          </p:cNvSpPr>
          <p:nvPr/>
        </p:nvSpPr>
        <p:spPr bwMode="blackWhite">
          <a:xfrm>
            <a:off x="1109664" y="1903414"/>
            <a:ext cx="2074862"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Investor</a:t>
            </a:r>
          </a:p>
        </p:txBody>
      </p:sp>
      <p:sp>
        <p:nvSpPr>
          <p:cNvPr id="64519" name="Rectangle 7"/>
          <p:cNvSpPr>
            <a:spLocks noChangeArrowheads="1"/>
          </p:cNvSpPr>
          <p:nvPr/>
        </p:nvSpPr>
        <p:spPr bwMode="blackWhite">
          <a:xfrm>
            <a:off x="8621712" y="1927721"/>
            <a:ext cx="2074863"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Wakil (Bank)</a:t>
            </a:r>
          </a:p>
        </p:txBody>
      </p:sp>
      <p:sp>
        <p:nvSpPr>
          <p:cNvPr id="64520" name="Text Box 11"/>
          <p:cNvSpPr txBox="1">
            <a:spLocks noChangeArrowheads="1"/>
          </p:cNvSpPr>
          <p:nvPr/>
        </p:nvSpPr>
        <p:spPr bwMode="blackWhite">
          <a:xfrm>
            <a:off x="3463609" y="1810048"/>
            <a:ext cx="3408361"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Cash investment</a:t>
            </a:r>
          </a:p>
        </p:txBody>
      </p:sp>
      <p:sp>
        <p:nvSpPr>
          <p:cNvPr id="64521" name="Oval 13"/>
          <p:cNvSpPr>
            <a:spLocks noChangeArrowheads="1"/>
          </p:cNvSpPr>
          <p:nvPr/>
        </p:nvSpPr>
        <p:spPr bwMode="blackWhite">
          <a:xfrm>
            <a:off x="4986338" y="4116388"/>
            <a:ext cx="1909762" cy="1033462"/>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dirty="0">
                <a:solidFill>
                  <a:srgbClr val="000000"/>
                </a:solidFill>
              </a:rPr>
              <a:t>Commercial </a:t>
            </a:r>
          </a:p>
          <a:p>
            <a:pPr algn="ctr"/>
            <a:r>
              <a:rPr lang="en-GB" altLang="en-US" dirty="0">
                <a:solidFill>
                  <a:srgbClr val="000000"/>
                </a:solidFill>
              </a:rPr>
              <a:t>Venture</a:t>
            </a:r>
          </a:p>
        </p:txBody>
      </p:sp>
      <p:cxnSp>
        <p:nvCxnSpPr>
          <p:cNvPr id="64522" name="AutoShape 14"/>
          <p:cNvCxnSpPr>
            <a:cxnSpLocks noChangeShapeType="1"/>
            <a:endCxn id="64521" idx="7"/>
          </p:cNvCxnSpPr>
          <p:nvPr/>
        </p:nvCxnSpPr>
        <p:spPr bwMode="blackWhite">
          <a:xfrm flipH="1">
            <a:off x="6616422" y="2738454"/>
            <a:ext cx="2056414" cy="1529281"/>
          </a:xfrm>
          <a:prstGeom prst="straightConnector1">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4523" name="Text Box 15"/>
          <p:cNvSpPr txBox="1">
            <a:spLocks noChangeArrowheads="1"/>
          </p:cNvSpPr>
          <p:nvPr/>
        </p:nvSpPr>
        <p:spPr bwMode="blackWhite">
          <a:xfrm>
            <a:off x="9144323" y="3554007"/>
            <a:ext cx="1577975" cy="646323"/>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Share of profits</a:t>
            </a:r>
          </a:p>
        </p:txBody>
      </p:sp>
      <p:sp>
        <p:nvSpPr>
          <p:cNvPr id="64524" name="Text Box 16"/>
          <p:cNvSpPr txBox="1">
            <a:spLocks noChangeArrowheads="1"/>
          </p:cNvSpPr>
          <p:nvPr/>
        </p:nvSpPr>
        <p:spPr bwMode="blackWhite">
          <a:xfrm>
            <a:off x="6366232" y="2479414"/>
            <a:ext cx="1806575" cy="120032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Investment -manages as agent for investor</a:t>
            </a:r>
          </a:p>
        </p:txBody>
      </p:sp>
      <p:sp>
        <p:nvSpPr>
          <p:cNvPr id="64525" name="Text Box 17"/>
          <p:cNvSpPr txBox="1">
            <a:spLocks noChangeArrowheads="1"/>
          </p:cNvSpPr>
          <p:nvPr/>
        </p:nvSpPr>
        <p:spPr bwMode="blackWhite">
          <a:xfrm flipH="1">
            <a:off x="7073901" y="4633914"/>
            <a:ext cx="555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p>
        </p:txBody>
      </p:sp>
      <p:sp>
        <p:nvSpPr>
          <p:cNvPr id="64526" name="Text Box 18"/>
          <p:cNvSpPr txBox="1">
            <a:spLocks noChangeArrowheads="1"/>
          </p:cNvSpPr>
          <p:nvPr/>
        </p:nvSpPr>
        <p:spPr bwMode="blackWhite">
          <a:xfrm>
            <a:off x="2628876" y="3153588"/>
            <a:ext cx="1577975" cy="646323"/>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Share of profits</a:t>
            </a:r>
          </a:p>
        </p:txBody>
      </p:sp>
      <p:sp>
        <p:nvSpPr>
          <p:cNvPr id="64527" name="Line 22"/>
          <p:cNvSpPr>
            <a:spLocks noChangeShapeType="1"/>
          </p:cNvSpPr>
          <p:nvPr/>
        </p:nvSpPr>
        <p:spPr bwMode="blackWhite">
          <a:xfrm flipV="1">
            <a:off x="6935763" y="2767508"/>
            <a:ext cx="3302026" cy="1759267"/>
          </a:xfrm>
          <a:prstGeom prst="line">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64528" name="Line 24"/>
          <p:cNvSpPr>
            <a:spLocks noChangeShapeType="1"/>
          </p:cNvSpPr>
          <p:nvPr/>
        </p:nvSpPr>
        <p:spPr bwMode="blackWhite">
          <a:xfrm flipH="1" flipV="1">
            <a:off x="3287688" y="2743200"/>
            <a:ext cx="1752626" cy="1611313"/>
          </a:xfrm>
          <a:prstGeom prst="line">
            <a:avLst/>
          </a:prstGeom>
          <a:noFill/>
          <a:ln w="28575">
            <a:solidFill>
              <a:srgbClr val="7030A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64529" name="Line 30"/>
          <p:cNvSpPr>
            <a:spLocks noChangeShapeType="1"/>
          </p:cNvSpPr>
          <p:nvPr/>
        </p:nvSpPr>
        <p:spPr bwMode="blackWhite">
          <a:xfrm>
            <a:off x="3287688" y="2216925"/>
            <a:ext cx="4765640" cy="1588"/>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17"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22</a:t>
            </a:fld>
            <a:endParaRPr lang="en-GB" sz="1200" dirty="0"/>
          </a:p>
        </p:txBody>
      </p:sp>
      <p:sp>
        <p:nvSpPr>
          <p:cNvPr id="18" name="TextBox 17"/>
          <p:cNvSpPr txBox="1"/>
          <p:nvPr/>
        </p:nvSpPr>
        <p:spPr>
          <a:xfrm>
            <a:off x="7536160" y="4352981"/>
            <a:ext cx="3781601" cy="2031325"/>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Who is taxable on the commercial venture’s profit? </a:t>
            </a:r>
          </a:p>
          <a:p>
            <a:pPr marL="285750" indent="-285750">
              <a:buFont typeface="Arial" panose="020B0604020202020204" pitchFamily="34" charset="0"/>
              <a:buChar char="•"/>
            </a:pPr>
            <a:r>
              <a:rPr lang="en-GB" dirty="0">
                <a:solidFill>
                  <a:srgbClr val="FF0000"/>
                </a:solidFill>
              </a:rPr>
              <a:t>What is the nature of the investor’s income?</a:t>
            </a:r>
          </a:p>
          <a:p>
            <a:pPr marL="285750" indent="-285750">
              <a:buFont typeface="Arial" panose="020B0604020202020204" pitchFamily="34" charset="0"/>
              <a:buChar char="•"/>
            </a:pPr>
            <a:r>
              <a:rPr lang="en-GB" dirty="0">
                <a:solidFill>
                  <a:srgbClr val="FF0000"/>
                </a:solidFill>
              </a:rPr>
              <a:t>Is the bank a UK permanent establishment of a foreign investor?</a:t>
            </a:r>
          </a:p>
        </p:txBody>
      </p:sp>
    </p:spTree>
    <p:extLst>
      <p:ext uri="{BB962C8B-B14F-4D97-AF65-F5344CB8AC3E}">
        <p14:creationId xmlns:p14="http://schemas.microsoft.com/office/powerpoint/2010/main" val="709339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54894" y="742952"/>
            <a:ext cx="8805863" cy="755650"/>
          </a:xfrm>
        </p:spPr>
        <p:txBody>
          <a:bodyPr>
            <a:normAutofit fontScale="90000"/>
          </a:bodyPr>
          <a:lstStyle/>
          <a:p>
            <a:pPr eaLnBrk="1" hangingPunct="1"/>
            <a:r>
              <a:rPr lang="en-GB" altLang="en-US" sz="4700" dirty="0" err="1"/>
              <a:t>Ijara</a:t>
            </a:r>
            <a:r>
              <a:rPr lang="en-GB" altLang="en-US" sz="4700" dirty="0"/>
              <a:t> (leasing)</a:t>
            </a:r>
          </a:p>
        </p:txBody>
      </p:sp>
      <p:sp>
        <p:nvSpPr>
          <p:cNvPr id="5837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solidFill>
                <a:schemeClr val="folHlink"/>
              </a:solidFill>
            </a:endParaRPr>
          </a:p>
        </p:txBody>
      </p:sp>
      <p:sp>
        <p:nvSpPr>
          <p:cNvPr id="58372" name="Rectangle 4"/>
          <p:cNvSpPr>
            <a:spLocks noChangeArrowheads="1"/>
          </p:cNvSpPr>
          <p:nvPr/>
        </p:nvSpPr>
        <p:spPr bwMode="blackWhite">
          <a:xfrm>
            <a:off x="2764631" y="1924895"/>
            <a:ext cx="2074863" cy="725488"/>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Bank</a:t>
            </a:r>
          </a:p>
        </p:txBody>
      </p:sp>
      <p:sp>
        <p:nvSpPr>
          <p:cNvPr id="58373" name="Rectangle 5"/>
          <p:cNvSpPr>
            <a:spLocks noChangeArrowheads="1"/>
          </p:cNvSpPr>
          <p:nvPr/>
        </p:nvSpPr>
        <p:spPr bwMode="blackWhite">
          <a:xfrm>
            <a:off x="8976320" y="2025650"/>
            <a:ext cx="2074862" cy="725487"/>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Customer</a:t>
            </a:r>
          </a:p>
        </p:txBody>
      </p:sp>
      <p:sp>
        <p:nvSpPr>
          <p:cNvPr id="58374" name="Text Box 6"/>
          <p:cNvSpPr txBox="1">
            <a:spLocks noChangeArrowheads="1"/>
          </p:cNvSpPr>
          <p:nvPr/>
        </p:nvSpPr>
        <p:spPr bwMode="blackWhite">
          <a:xfrm>
            <a:off x="3132178" y="3233436"/>
            <a:ext cx="2280246"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Ownership</a:t>
            </a:r>
          </a:p>
        </p:txBody>
      </p:sp>
      <p:sp>
        <p:nvSpPr>
          <p:cNvPr id="58375" name="Oval 7"/>
          <p:cNvSpPr>
            <a:spLocks noChangeArrowheads="1"/>
          </p:cNvSpPr>
          <p:nvPr/>
        </p:nvSpPr>
        <p:spPr bwMode="blackWhite">
          <a:xfrm>
            <a:off x="5457826" y="4159251"/>
            <a:ext cx="1909763" cy="1033463"/>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r>
              <a:rPr lang="en-GB" altLang="en-US">
                <a:solidFill>
                  <a:srgbClr val="000000"/>
                </a:solidFill>
              </a:rPr>
              <a:t>Asset</a:t>
            </a:r>
          </a:p>
        </p:txBody>
      </p:sp>
      <p:sp>
        <p:nvSpPr>
          <p:cNvPr id="58376" name="Text Box 8"/>
          <p:cNvSpPr txBox="1">
            <a:spLocks noChangeArrowheads="1"/>
          </p:cNvSpPr>
          <p:nvPr/>
        </p:nvSpPr>
        <p:spPr bwMode="blackWhite">
          <a:xfrm>
            <a:off x="9333507" y="3278185"/>
            <a:ext cx="1717675"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Use asset</a:t>
            </a:r>
          </a:p>
        </p:txBody>
      </p:sp>
      <p:cxnSp>
        <p:nvCxnSpPr>
          <p:cNvPr id="58377" name="AutoShape 9"/>
          <p:cNvCxnSpPr>
            <a:cxnSpLocks noChangeShapeType="1"/>
            <a:stCxn id="58372" idx="2"/>
            <a:endCxn id="58375" idx="1"/>
          </p:cNvCxnSpPr>
          <p:nvPr/>
        </p:nvCxnSpPr>
        <p:spPr bwMode="blackWhite">
          <a:xfrm>
            <a:off x="3802063" y="2650383"/>
            <a:ext cx="1935441" cy="166021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8378" name="AutoShape 10"/>
          <p:cNvCxnSpPr>
            <a:cxnSpLocks noChangeShapeType="1"/>
            <a:stCxn id="58373" idx="2"/>
            <a:endCxn id="58375" idx="7"/>
          </p:cNvCxnSpPr>
          <p:nvPr/>
        </p:nvCxnSpPr>
        <p:spPr bwMode="blackWhite">
          <a:xfrm flipH="1">
            <a:off x="7087911" y="2751137"/>
            <a:ext cx="2925840" cy="1559461"/>
          </a:xfrm>
          <a:prstGeom prst="straightConnector1">
            <a:avLst/>
          </a:prstGeom>
          <a:noFill/>
          <a:ln w="38100">
            <a:solidFill>
              <a:schemeClr val="tx1"/>
            </a:solidFill>
            <a:prstDash val="lgDash"/>
            <a:round/>
            <a:headEnd/>
            <a:tailEnd/>
          </a:ln>
          <a:extLst>
            <a:ext uri="{909E8E84-426E-40DD-AFC4-6F175D3DCCD1}">
              <a14:hiddenFill xmlns:a14="http://schemas.microsoft.com/office/drawing/2010/main">
                <a:noFill/>
              </a14:hiddenFill>
            </a:ext>
          </a:extLst>
        </p:spPr>
      </p:cxnSp>
      <p:sp>
        <p:nvSpPr>
          <p:cNvPr id="58379" name="Line 11"/>
          <p:cNvSpPr>
            <a:spLocks noChangeShapeType="1"/>
          </p:cNvSpPr>
          <p:nvPr/>
        </p:nvSpPr>
        <p:spPr bwMode="blackWhite">
          <a:xfrm flipH="1" flipV="1">
            <a:off x="1415479" y="2204864"/>
            <a:ext cx="1263525" cy="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8380" name="Line 12"/>
          <p:cNvSpPr>
            <a:spLocks noChangeShapeType="1"/>
          </p:cNvSpPr>
          <p:nvPr/>
        </p:nvSpPr>
        <p:spPr bwMode="blackWhite">
          <a:xfrm flipH="1">
            <a:off x="4920994" y="2239754"/>
            <a:ext cx="4055326" cy="15231"/>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58381" name="Text Box 13"/>
          <p:cNvSpPr txBox="1">
            <a:spLocks noChangeArrowheads="1"/>
          </p:cNvSpPr>
          <p:nvPr/>
        </p:nvSpPr>
        <p:spPr bwMode="blackWhite">
          <a:xfrm>
            <a:off x="1199456" y="1731732"/>
            <a:ext cx="1338261"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Buy asset</a:t>
            </a:r>
          </a:p>
        </p:txBody>
      </p:sp>
      <p:sp>
        <p:nvSpPr>
          <p:cNvPr id="58382" name="Text Box 14"/>
          <p:cNvSpPr txBox="1">
            <a:spLocks noChangeArrowheads="1"/>
          </p:cNvSpPr>
          <p:nvPr/>
        </p:nvSpPr>
        <p:spPr bwMode="blackWhite">
          <a:xfrm>
            <a:off x="5228845" y="1570336"/>
            <a:ext cx="2138744"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Rent</a:t>
            </a:r>
          </a:p>
        </p:txBody>
      </p:sp>
      <p:sp>
        <p:nvSpPr>
          <p:cNvPr id="58384" name="Text Box 17"/>
          <p:cNvSpPr txBox="1">
            <a:spLocks noChangeArrowheads="1"/>
          </p:cNvSpPr>
          <p:nvPr/>
        </p:nvSpPr>
        <p:spPr bwMode="blackWhite">
          <a:xfrm>
            <a:off x="5996851" y="2773458"/>
            <a:ext cx="1556170" cy="36932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defPPr>
              <a:defRPr lang="en-US"/>
            </a:defPPr>
            <a:lvl1pPr>
              <a:spcBef>
                <a:spcPct val="50000"/>
              </a:spcBef>
              <a:defRPr>
                <a:solidFill>
                  <a:srgbClr val="000000"/>
                </a:solidFill>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Lease</a:t>
            </a:r>
          </a:p>
        </p:txBody>
      </p:sp>
      <p:sp>
        <p:nvSpPr>
          <p:cNvPr id="58385" name="Slide Number Placeholder 16"/>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B279C276-8095-441D-9401-DBB0B6876B2B}" type="slidenum">
              <a:rPr lang="en-GB" altLang="en-US" sz="1100"/>
              <a:pPr eaLnBrk="1" hangingPunct="1"/>
              <a:t>23</a:t>
            </a:fld>
            <a:endParaRPr lang="en-GB" altLang="en-US" sz="1100"/>
          </a:p>
        </p:txBody>
      </p:sp>
      <p:sp>
        <p:nvSpPr>
          <p:cNvPr id="4" name="Arrow: Left-Right 3"/>
          <p:cNvSpPr/>
          <p:nvPr/>
        </p:nvSpPr>
        <p:spPr>
          <a:xfrm>
            <a:off x="4993701" y="2448890"/>
            <a:ext cx="3828412" cy="315325"/>
          </a:xfrm>
          <a:prstGeom prst="leftRightArrow">
            <a:avLst/>
          </a:prstGeom>
          <a:noFill/>
          <a:ln>
            <a:solidFill>
              <a:srgbClr val="FFC000"/>
            </a:solidFill>
          </a:ln>
          <a:scene3d>
            <a:camera prst="orthographicFront">
              <a:rot lat="0" lon="300000" rev="0"/>
            </a:camera>
            <a:lightRig rig="threePt" dir="t"/>
          </a:scene3d>
          <a:extLst>
            <a:ext uri="{909E8E84-426E-40DD-AFC4-6F175D3DCCD1}">
              <a14:hiddenFill xmlns:a14="http://schemas.microsoft.com/office/drawing/2010/main">
                <a:no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23</a:t>
            </a:fld>
            <a:endParaRPr lang="en-GB" sz="1200" dirty="0"/>
          </a:p>
        </p:txBody>
      </p:sp>
      <p:sp>
        <p:nvSpPr>
          <p:cNvPr id="19" name="TextBox 18"/>
          <p:cNvSpPr txBox="1"/>
          <p:nvPr/>
        </p:nvSpPr>
        <p:spPr>
          <a:xfrm>
            <a:off x="7536160" y="4352981"/>
            <a:ext cx="3781601" cy="923330"/>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A lease is just a lease</a:t>
            </a:r>
          </a:p>
          <a:p>
            <a:pPr marL="285750" indent="-285750">
              <a:buFont typeface="Arial" panose="020B0604020202020204" pitchFamily="34" charset="0"/>
              <a:buChar char="•"/>
            </a:pPr>
            <a:r>
              <a:rPr lang="en-GB" dirty="0">
                <a:solidFill>
                  <a:srgbClr val="FF0000"/>
                </a:solidFill>
              </a:rPr>
              <a:t>No apparent tax problems</a:t>
            </a:r>
          </a:p>
          <a:p>
            <a:pPr marL="285750" indent="-285750">
              <a:buFont typeface="Arial" panose="020B0604020202020204" pitchFamily="34" charset="0"/>
              <a:buChar char="•"/>
            </a:pPr>
            <a:r>
              <a:rPr lang="en-GB" dirty="0">
                <a:solidFill>
                  <a:srgbClr val="FF0000"/>
                </a:solidFill>
              </a:rPr>
              <a:t>No special legislation needed</a:t>
            </a:r>
          </a:p>
        </p:txBody>
      </p:sp>
    </p:spTree>
    <p:extLst>
      <p:ext uri="{BB962C8B-B14F-4D97-AF65-F5344CB8AC3E}">
        <p14:creationId xmlns:p14="http://schemas.microsoft.com/office/powerpoint/2010/main" val="2247186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45886" y="912249"/>
            <a:ext cx="8136904" cy="533418"/>
          </a:xfrm>
        </p:spPr>
        <p:txBody>
          <a:bodyPr>
            <a:normAutofit/>
          </a:bodyPr>
          <a:lstStyle/>
          <a:p>
            <a:pPr eaLnBrk="1" hangingPunct="1"/>
            <a:r>
              <a:rPr lang="en-GB" sz="3200" dirty="0"/>
              <a:t>Ijarah sukuk (tradable bond)</a:t>
            </a:r>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59" name="Line 6"/>
          <p:cNvSpPr>
            <a:spLocks noChangeShapeType="1"/>
          </p:cNvSpPr>
          <p:nvPr/>
        </p:nvSpPr>
        <p:spPr bwMode="auto">
          <a:xfrm>
            <a:off x="4566522" y="3985045"/>
            <a:ext cx="0" cy="1152201"/>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0" name="Text Box 7"/>
          <p:cNvSpPr txBox="1">
            <a:spLocks noChangeArrowheads="1"/>
          </p:cNvSpPr>
          <p:nvPr/>
        </p:nvSpPr>
        <p:spPr bwMode="auto">
          <a:xfrm>
            <a:off x="4538847" y="4231844"/>
            <a:ext cx="847149" cy="738656"/>
          </a:xfrm>
          <a:prstGeom prst="rect">
            <a:avLst/>
          </a:prstGeom>
          <a:noFill/>
          <a:ln w="12700">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price 100</a:t>
            </a:r>
          </a:p>
        </p:txBody>
      </p:sp>
      <p:sp>
        <p:nvSpPr>
          <p:cNvPr id="74761" name="Text Box 8"/>
          <p:cNvSpPr txBox="1">
            <a:spLocks noChangeArrowheads="1"/>
          </p:cNvSpPr>
          <p:nvPr/>
        </p:nvSpPr>
        <p:spPr bwMode="auto">
          <a:xfrm>
            <a:off x="5850846" y="4367461"/>
            <a:ext cx="1305790"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rent  periodically 5</a:t>
            </a:r>
          </a:p>
        </p:txBody>
      </p:sp>
      <p:sp>
        <p:nvSpPr>
          <p:cNvPr id="74762" name="Text Box 9"/>
          <p:cNvSpPr txBox="1">
            <a:spLocks noChangeArrowheads="1"/>
          </p:cNvSpPr>
          <p:nvPr/>
        </p:nvSpPr>
        <p:spPr bwMode="auto">
          <a:xfrm>
            <a:off x="5415208" y="2755278"/>
            <a:ext cx="2510696"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Pay issue price 100</a:t>
            </a:r>
          </a:p>
        </p:txBody>
      </p:sp>
      <p:sp>
        <p:nvSpPr>
          <p:cNvPr id="74763" name="Freeform 10"/>
          <p:cNvSpPr>
            <a:spLocks/>
          </p:cNvSpPr>
          <p:nvPr/>
        </p:nvSpPr>
        <p:spPr bwMode="auto">
          <a:xfrm>
            <a:off x="4440449" y="2014878"/>
            <a:ext cx="4197306" cy="1242460"/>
          </a:xfrm>
          <a:custGeom>
            <a:avLst/>
            <a:gdLst>
              <a:gd name="T0" fmla="*/ 0 w 2730"/>
              <a:gd name="T1" fmla="*/ 881 h 881"/>
              <a:gd name="T2" fmla="*/ 1360 w 2730"/>
              <a:gd name="T3" fmla="*/ 64 h 881"/>
              <a:gd name="T4" fmla="*/ 2730 w 2730"/>
              <a:gd name="T5" fmla="*/ 494 h 881"/>
              <a:gd name="T6" fmla="*/ 0 60000 65536"/>
              <a:gd name="T7" fmla="*/ 0 60000 65536"/>
              <a:gd name="T8" fmla="*/ 0 60000 65536"/>
              <a:gd name="T9" fmla="*/ 0 w 2730"/>
              <a:gd name="T10" fmla="*/ 0 h 881"/>
              <a:gd name="T11" fmla="*/ 2730 w 2730"/>
              <a:gd name="T12" fmla="*/ 881 h 881"/>
            </a:gdLst>
            <a:ahLst/>
            <a:cxnLst>
              <a:cxn ang="T6">
                <a:pos x="T0" y="T1"/>
              </a:cxn>
              <a:cxn ang="T7">
                <a:pos x="T2" y="T3"/>
              </a:cxn>
              <a:cxn ang="T8">
                <a:pos x="T4" y="T5"/>
              </a:cxn>
            </a:cxnLst>
            <a:rect l="T9" t="T10" r="T11" b="T12"/>
            <a:pathLst>
              <a:path w="2730" h="881">
                <a:moveTo>
                  <a:pt x="0" y="881"/>
                </a:moveTo>
                <a:cubicBezTo>
                  <a:pt x="453" y="510"/>
                  <a:pt x="905" y="128"/>
                  <a:pt x="1360" y="64"/>
                </a:cubicBezTo>
                <a:cubicBezTo>
                  <a:pt x="1815" y="0"/>
                  <a:pt x="2445" y="405"/>
                  <a:pt x="2730" y="494"/>
                </a:cubicBezTo>
              </a:path>
            </a:pathLst>
          </a:cu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4" name="Text Box 11"/>
          <p:cNvSpPr txBox="1">
            <a:spLocks noChangeArrowheads="1"/>
          </p:cNvSpPr>
          <p:nvPr/>
        </p:nvSpPr>
        <p:spPr bwMode="auto">
          <a:xfrm>
            <a:off x="4634170" y="2082572"/>
            <a:ext cx="1534400" cy="307768"/>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Issue sukuk</a:t>
            </a:r>
          </a:p>
        </p:txBody>
      </p:sp>
      <p:sp>
        <p:nvSpPr>
          <p:cNvPr id="74765" name="Line 12"/>
          <p:cNvSpPr>
            <a:spLocks noChangeShapeType="1"/>
          </p:cNvSpPr>
          <p:nvPr/>
        </p:nvSpPr>
        <p:spPr bwMode="auto">
          <a:xfrm flipV="1">
            <a:off x="5415209" y="3358879"/>
            <a:ext cx="2719793" cy="191799"/>
          </a:xfrm>
          <a:prstGeom prst="line">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66" name="Text Box 13"/>
          <p:cNvSpPr txBox="1">
            <a:spLocks noChangeArrowheads="1"/>
          </p:cNvSpPr>
          <p:nvPr/>
        </p:nvSpPr>
        <p:spPr bwMode="auto">
          <a:xfrm>
            <a:off x="5656591" y="3506958"/>
            <a:ext cx="2601408"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Periodical payments representing SPV’s profits 5</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0" name="Line 17"/>
          <p:cNvSpPr>
            <a:spLocks noChangeShapeType="1"/>
          </p:cNvSpPr>
          <p:nvPr/>
        </p:nvSpPr>
        <p:spPr bwMode="auto">
          <a:xfrm flipH="1">
            <a:off x="5318348" y="2925922"/>
            <a:ext cx="3101087" cy="29333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cxnSp>
        <p:nvCxnSpPr>
          <p:cNvPr id="74771" name="AutoShape 18"/>
          <p:cNvCxnSpPr>
            <a:cxnSpLocks noChangeShapeType="1"/>
          </p:cNvCxnSpPr>
          <p:nvPr/>
        </p:nvCxnSpPr>
        <p:spPr bwMode="auto">
          <a:xfrm flipH="1" flipV="1">
            <a:off x="5313735" y="3738244"/>
            <a:ext cx="72261" cy="2001192"/>
          </a:xfrm>
          <a:prstGeom prst="curvedConnector3">
            <a:avLst>
              <a:gd name="adj1" fmla="val -778727"/>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cxn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1666844" y="4360180"/>
            <a:ext cx="1534400"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Lease</a:t>
            </a:r>
          </a:p>
        </p:txBody>
      </p:sp>
      <p:sp>
        <p:nvSpPr>
          <p:cNvPr id="3" name="TextBox 2"/>
          <p:cNvSpPr txBox="1"/>
          <p:nvPr/>
        </p:nvSpPr>
        <p:spPr>
          <a:xfrm>
            <a:off x="360129" y="2613953"/>
            <a:ext cx="2340213" cy="1323439"/>
          </a:xfrm>
          <a:prstGeom prst="rect">
            <a:avLst/>
          </a:prstGeom>
          <a:noFill/>
          <a:ln w="38100">
            <a:solidFill>
              <a:srgbClr val="FF0000"/>
            </a:solidFill>
          </a:ln>
        </p:spPr>
        <p:txBody>
          <a:bodyPr wrap="square" rtlCol="0">
            <a:spAutoFit/>
          </a:bodyPr>
          <a:lstStyle/>
          <a:p>
            <a:r>
              <a:rPr lang="en-GB" sz="2000" dirty="0"/>
              <a:t>Note: Unwind transactions at end of sukuk not shown.</a:t>
            </a:r>
          </a:p>
        </p:txBody>
      </p:sp>
      <p:sp>
        <p:nvSpPr>
          <p:cNvPr id="30" name="Slide Number Placeholder 8"/>
          <p:cNvSpPr>
            <a:spLocks noGrp="1"/>
          </p:cNvSpPr>
          <p:nvPr>
            <p:ph type="sldNum" sz="quarter" idx="10"/>
          </p:nvPr>
        </p:nvSpPr>
        <p:spPr>
          <a:xfrm>
            <a:off x="1067644" y="6281111"/>
            <a:ext cx="2133600" cy="365125"/>
          </a:xfrm>
          <a:noFill/>
        </p:spPr>
        <p:txBody>
          <a:bodyPr/>
          <a:lstStyle/>
          <a:p>
            <a:r>
              <a:rPr lang="en-GB" sz="1200" dirty="0"/>
              <a:t>Slide </a:t>
            </a:r>
            <a:fld id="{546D7DC8-501D-48DE-A57B-6D366F0C1FCE}" type="slidenum">
              <a:rPr lang="en-GB" sz="1200"/>
              <a:pPr/>
              <a:t>24</a:t>
            </a:fld>
            <a:endParaRPr lang="en-GB" sz="1200" dirty="0"/>
          </a:p>
        </p:txBody>
      </p:sp>
      <p:sp>
        <p:nvSpPr>
          <p:cNvPr id="25" name="TextBox 24"/>
          <p:cNvSpPr txBox="1"/>
          <p:nvPr/>
        </p:nvSpPr>
        <p:spPr>
          <a:xfrm>
            <a:off x="7536160" y="4352981"/>
            <a:ext cx="3781601" cy="1477328"/>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CGT disposals?</a:t>
            </a:r>
          </a:p>
          <a:p>
            <a:pPr marL="285750" indent="-285750">
              <a:buFont typeface="Arial" panose="020B0604020202020204" pitchFamily="34" charset="0"/>
              <a:buChar char="•"/>
            </a:pPr>
            <a:r>
              <a:rPr lang="en-GB" dirty="0">
                <a:solidFill>
                  <a:srgbClr val="FF0000"/>
                </a:solidFill>
              </a:rPr>
              <a:t>SDLT?</a:t>
            </a:r>
          </a:p>
          <a:p>
            <a:pPr marL="285750" indent="-285750">
              <a:buFont typeface="Arial" panose="020B0604020202020204" pitchFamily="34" charset="0"/>
              <a:buChar char="•"/>
            </a:pPr>
            <a:r>
              <a:rPr lang="en-GB" dirty="0">
                <a:solidFill>
                  <a:srgbClr val="FF0000"/>
                </a:solidFill>
              </a:rPr>
              <a:t>Nature of SPV’s payments to investors?</a:t>
            </a:r>
          </a:p>
          <a:p>
            <a:pPr marL="285750" indent="-285750">
              <a:buFont typeface="Arial" panose="020B0604020202020204" pitchFamily="34" charset="0"/>
              <a:buChar char="•"/>
            </a:pPr>
            <a:r>
              <a:rPr lang="en-GB" dirty="0">
                <a:solidFill>
                  <a:srgbClr val="FF0000"/>
                </a:solidFill>
              </a:rPr>
              <a:t>Withholding tax?</a:t>
            </a:r>
          </a:p>
        </p:txBody>
      </p:sp>
    </p:spTree>
    <p:extLst>
      <p:ext uri="{BB962C8B-B14F-4D97-AF65-F5344CB8AC3E}">
        <p14:creationId xmlns:p14="http://schemas.microsoft.com/office/powerpoint/2010/main" val="478748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1424" y="3068960"/>
            <a:ext cx="10441160" cy="1089670"/>
          </a:xfrm>
        </p:spPr>
        <p:txBody>
          <a:bodyPr>
            <a:normAutofit fontScale="90000"/>
          </a:bodyPr>
          <a:lstStyle/>
          <a:p>
            <a:pPr algn="l" eaLnBrk="1" hangingPunct="1"/>
            <a:r>
              <a:rPr lang="en-GB" altLang="en-US" sz="6000" dirty="0"/>
              <a:t>UK approach to taxation of Islamic finance</a:t>
            </a:r>
          </a:p>
        </p:txBody>
      </p:sp>
      <p:sp>
        <p:nvSpPr>
          <p:cNvPr id="3"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25</a:t>
            </a:fld>
            <a:endParaRPr lang="en-GB" sz="1200" dirty="0"/>
          </a:p>
        </p:txBody>
      </p:sp>
    </p:spTree>
    <p:extLst>
      <p:ext uri="{BB962C8B-B14F-4D97-AF65-F5344CB8AC3E}">
        <p14:creationId xmlns:p14="http://schemas.microsoft.com/office/powerpoint/2010/main" val="3644720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055440" y="908720"/>
            <a:ext cx="10468864" cy="851520"/>
          </a:xfrm>
        </p:spPr>
        <p:txBody>
          <a:bodyPr vert="horz" lIns="0" rIns="0" bIns="0" anchor="b">
            <a:normAutofit/>
          </a:bodyPr>
          <a:lstStyle/>
          <a:p>
            <a:pPr algn="l"/>
            <a:r>
              <a:rPr lang="en-GB" altLang="en-US" sz="5400" b="0" dirty="0">
                <a:solidFill>
                  <a:schemeClr val="tx2"/>
                </a:solidFill>
                <a:effectLst/>
              </a:rPr>
              <a:t>Overall approach</a:t>
            </a:r>
            <a:endParaRPr lang="en-GB" altLang="en-US" sz="3200" b="0" dirty="0">
              <a:solidFill>
                <a:schemeClr val="tx2"/>
              </a:solidFill>
              <a:effectLst/>
            </a:endParaRPr>
          </a:p>
        </p:txBody>
      </p:sp>
      <p:sp>
        <p:nvSpPr>
          <p:cNvPr id="17411" name="Rectangle 3"/>
          <p:cNvSpPr>
            <a:spLocks noGrp="1" noChangeArrowheads="1"/>
          </p:cNvSpPr>
          <p:nvPr>
            <p:ph type="subTitle" idx="1"/>
          </p:nvPr>
        </p:nvSpPr>
        <p:spPr>
          <a:xfrm>
            <a:off x="1055832" y="2132856"/>
            <a:ext cx="10472928" cy="2952328"/>
          </a:xfrm>
        </p:spPr>
        <p:txBody>
          <a:bodyPr>
            <a:normAutofit fontScale="47500" lnSpcReduction="20000"/>
          </a:bodyPr>
          <a:lstStyle/>
          <a:p>
            <a:pPr algn="l"/>
            <a:r>
              <a:rPr lang="en-GB" altLang="en-US" sz="7600" dirty="0"/>
              <a:t>Goal: equal transaction = equal treatment</a:t>
            </a:r>
          </a:p>
          <a:p>
            <a:pPr algn="l"/>
            <a:r>
              <a:rPr lang="en-GB" altLang="en-US" sz="7600" dirty="0"/>
              <a:t>Religion neutral</a:t>
            </a:r>
          </a:p>
          <a:p>
            <a:pPr algn="l"/>
            <a:r>
              <a:rPr lang="en-GB" altLang="en-US" sz="7600" dirty="0"/>
              <a:t>Avoid affecting everyone</a:t>
            </a:r>
          </a:p>
          <a:p>
            <a:pPr algn="l"/>
            <a:r>
              <a:rPr lang="en-GB" altLang="en-US" sz="7600" dirty="0"/>
              <a:t>Deeming approach</a:t>
            </a:r>
          </a:p>
          <a:p>
            <a:pPr algn="l"/>
            <a:r>
              <a:rPr lang="en-GB" altLang="en-US" sz="7600" dirty="0"/>
              <a:t>Override of specific obstacles</a:t>
            </a:r>
          </a:p>
          <a:p>
            <a:endParaRPr lang="en-GB" altLang="en-US"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26</a:t>
            </a:fld>
            <a:endParaRPr lang="en-GB" sz="1200" dirty="0"/>
          </a:p>
        </p:txBody>
      </p:sp>
    </p:spTree>
    <p:extLst>
      <p:ext uri="{BB962C8B-B14F-4D97-AF65-F5344CB8AC3E}">
        <p14:creationId xmlns:p14="http://schemas.microsoft.com/office/powerpoint/2010/main" val="2182405529"/>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55440" y="548680"/>
            <a:ext cx="5594184" cy="755650"/>
          </a:xfrm>
        </p:spPr>
        <p:txBody>
          <a:bodyPr/>
          <a:lstStyle/>
          <a:p>
            <a:pPr eaLnBrk="1" hangingPunct="1"/>
            <a:r>
              <a:rPr lang="en-GB" altLang="en-US" sz="3600" dirty="0"/>
              <a:t>Religion neutral</a:t>
            </a:r>
          </a:p>
        </p:txBody>
      </p:sp>
      <p:sp>
        <p:nvSpPr>
          <p:cNvPr id="18435" name="Rectangle 3"/>
          <p:cNvSpPr>
            <a:spLocks noGrp="1" noChangeArrowheads="1"/>
          </p:cNvSpPr>
          <p:nvPr>
            <p:ph type="body" sz="half" idx="1"/>
          </p:nvPr>
        </p:nvSpPr>
        <p:spPr>
          <a:xfrm>
            <a:off x="623392" y="1313360"/>
            <a:ext cx="5465763" cy="864096"/>
          </a:xfrm>
        </p:spPr>
        <p:txBody>
          <a:bodyPr>
            <a:normAutofit fontScale="92500"/>
          </a:bodyPr>
          <a:lstStyle/>
          <a:p>
            <a:pPr lvl="1" eaLnBrk="1" hangingPunct="1"/>
            <a:r>
              <a:rPr lang="en-GB" altLang="en-US" dirty="0"/>
              <a:t>Law must apply to everyone equally</a:t>
            </a:r>
          </a:p>
          <a:p>
            <a:pPr lvl="1" eaLnBrk="1" hangingPunct="1"/>
            <a:r>
              <a:rPr lang="en-GB" altLang="en-US" dirty="0"/>
              <a:t>No mention of Islamic finance</a:t>
            </a:r>
          </a:p>
          <a:p>
            <a:pPr lvl="2" eaLnBrk="1" hangingPunct="1"/>
            <a:endParaRPr lang="en-GB" altLang="en-US" dirty="0"/>
          </a:p>
          <a:p>
            <a:pPr lvl="2" eaLnBrk="1" hangingPunct="1"/>
            <a:endParaRPr lang="en-GB" altLang="en-US" dirty="0"/>
          </a:p>
        </p:txBody>
      </p:sp>
      <p:sp>
        <p:nvSpPr>
          <p:cNvPr id="18436" name="Text Box 4"/>
          <p:cNvSpPr txBox="1">
            <a:spLocks noChangeArrowheads="1"/>
          </p:cNvSpPr>
          <p:nvPr>
            <p:custDataLst>
              <p:tags r:id="rId1"/>
            </p:custDataLst>
          </p:nvPr>
        </p:nvSpPr>
        <p:spPr bwMode="blackWhite">
          <a:xfrm>
            <a:off x="1536700" y="12701"/>
            <a:ext cx="12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0"/>
              </a:spcBef>
              <a:spcAft>
                <a:spcPct val="0"/>
              </a:spcAft>
            </a:pPr>
            <a:endParaRPr lang="en-US" altLang="en-US" sz="1800">
              <a:solidFill>
                <a:schemeClr val="folHlink"/>
              </a:solidFill>
            </a:endParaRPr>
          </a:p>
        </p:txBody>
      </p:sp>
      <p:graphicFrame>
        <p:nvGraphicFramePr>
          <p:cNvPr id="760838" name="Group 6"/>
          <p:cNvGraphicFramePr>
            <a:graphicFrameLocks noGrp="1"/>
          </p:cNvGraphicFramePr>
          <p:nvPr>
            <p:ph sz="half" idx="2"/>
            <p:extLst>
              <p:ext uri="{D42A27DB-BD31-4B8C-83A1-F6EECF244321}">
                <p14:modId xmlns:p14="http://schemas.microsoft.com/office/powerpoint/2010/main" val="1902697138"/>
              </p:ext>
            </p:extLst>
          </p:nvPr>
        </p:nvGraphicFramePr>
        <p:xfrm>
          <a:off x="1080880" y="2348880"/>
          <a:ext cx="8553672" cy="3453308"/>
        </p:xfrm>
        <a:graphic>
          <a:graphicData uri="http://schemas.openxmlformats.org/drawingml/2006/table">
            <a:tbl>
              <a:tblPr/>
              <a:tblGrid>
                <a:gridCol w="5244482">
                  <a:extLst>
                    <a:ext uri="{9D8B030D-6E8A-4147-A177-3AD203B41FA5}">
                      <a16:colId xmlns:a16="http://schemas.microsoft.com/office/drawing/2014/main" val="20000"/>
                    </a:ext>
                  </a:extLst>
                </a:gridCol>
                <a:gridCol w="3309190">
                  <a:extLst>
                    <a:ext uri="{9D8B030D-6E8A-4147-A177-3AD203B41FA5}">
                      <a16:colId xmlns:a16="http://schemas.microsoft.com/office/drawing/2014/main" val="20001"/>
                    </a:ext>
                  </a:extLst>
                </a:gridCol>
              </a:tblGrid>
              <a:tr h="592453">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2000" b="1" i="0" u="none" strike="noStrike" cap="none" normalizeH="0" baseline="0" dirty="0">
                          <a:ln>
                            <a:noFill/>
                          </a:ln>
                          <a:solidFill>
                            <a:srgbClr val="3366FF"/>
                          </a:solidFill>
                          <a:effectLst/>
                          <a:latin typeface="Arial" charset="0"/>
                          <a:cs typeface="Arial" charset="0"/>
                        </a:rPr>
                        <a:t>Tax law</a:t>
                      </a:r>
                    </a:p>
                  </a:txBody>
                  <a:tcPr marL="64800" marR="6480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2000" b="1" i="0" u="none" strike="noStrike" cap="none" normalizeH="0" baseline="0" dirty="0">
                          <a:ln>
                            <a:noFill/>
                          </a:ln>
                          <a:solidFill>
                            <a:srgbClr val="3366FF"/>
                          </a:solidFill>
                          <a:effectLst/>
                          <a:latin typeface="Arial" charset="0"/>
                          <a:cs typeface="Arial" charset="0"/>
                        </a:rPr>
                        <a:t>Islamic finance</a:t>
                      </a:r>
                    </a:p>
                  </a:txBody>
                  <a:tcPr marL="64800" marR="648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2638">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2000" b="0" i="0" u="none" strike="noStrike" cap="none" normalizeH="0" baseline="0" dirty="0">
                          <a:ln>
                            <a:noFill/>
                          </a:ln>
                          <a:solidFill>
                            <a:schemeClr val="tx1"/>
                          </a:solidFill>
                          <a:effectLst/>
                          <a:latin typeface="Arial" charset="0"/>
                          <a:cs typeface="Arial" charset="0"/>
                        </a:rPr>
                        <a:t>Purchase and resale</a:t>
                      </a:r>
                    </a:p>
                  </a:txBody>
                  <a:tcPr marL="64800" marR="6480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1800" b="0" i="0" u="none" strike="noStrike" cap="none" normalizeH="0" baseline="0" dirty="0">
                          <a:ln>
                            <a:noFill/>
                          </a:ln>
                          <a:solidFill>
                            <a:schemeClr val="tx1"/>
                          </a:solidFill>
                          <a:effectLst/>
                          <a:latin typeface="Arial" charset="0"/>
                          <a:cs typeface="Arial" charset="0"/>
                        </a:rPr>
                        <a:t>Murabaha</a:t>
                      </a:r>
                    </a:p>
                  </a:txBody>
                  <a:tcPr marL="64800" marR="648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6196">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2000" b="0" i="0" u="none" strike="noStrike" cap="none" normalizeH="0" baseline="0" dirty="0">
                          <a:ln>
                            <a:noFill/>
                          </a:ln>
                          <a:solidFill>
                            <a:schemeClr val="tx1"/>
                          </a:solidFill>
                          <a:effectLst/>
                          <a:latin typeface="Arial" charset="0"/>
                          <a:cs typeface="Arial" charset="0"/>
                        </a:rPr>
                        <a:t>Deposit</a:t>
                      </a:r>
                    </a:p>
                  </a:txBody>
                  <a:tcPr marL="64800" marR="6480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1800" b="0" i="0" u="none" strike="noStrike" cap="none" normalizeH="0" baseline="0" dirty="0">
                          <a:ln>
                            <a:noFill/>
                          </a:ln>
                          <a:solidFill>
                            <a:schemeClr val="tx1"/>
                          </a:solidFill>
                          <a:effectLst/>
                          <a:latin typeface="Arial" charset="0"/>
                          <a:cs typeface="Arial" charset="0"/>
                        </a:rPr>
                        <a:t>Mudaraba</a:t>
                      </a:r>
                    </a:p>
                  </a:txBody>
                  <a:tcPr marL="64800" marR="648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7974">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2000" b="0" i="0" u="none" strike="noStrike" cap="none" normalizeH="0" baseline="0" dirty="0">
                          <a:ln>
                            <a:noFill/>
                          </a:ln>
                          <a:solidFill>
                            <a:schemeClr val="tx1"/>
                          </a:solidFill>
                          <a:effectLst/>
                          <a:latin typeface="Arial" charset="0"/>
                          <a:cs typeface="Arial" charset="0"/>
                        </a:rPr>
                        <a:t>Profit share agency</a:t>
                      </a:r>
                    </a:p>
                  </a:txBody>
                  <a:tcPr marL="64800" marR="6480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1800" b="0" i="0" u="none" strike="noStrike" cap="none" normalizeH="0" baseline="0" dirty="0" err="1">
                          <a:ln>
                            <a:noFill/>
                          </a:ln>
                          <a:solidFill>
                            <a:schemeClr val="tx1"/>
                          </a:solidFill>
                          <a:effectLst/>
                          <a:latin typeface="Arial" charset="0"/>
                          <a:cs typeface="Arial" charset="0"/>
                        </a:rPr>
                        <a:t>Wakala</a:t>
                      </a:r>
                      <a:endParaRPr kumimoji="0" lang="en-GB" sz="1800" b="0" i="0" u="none" strike="noStrike" cap="none" normalizeH="0" baseline="0" dirty="0">
                        <a:ln>
                          <a:noFill/>
                        </a:ln>
                        <a:solidFill>
                          <a:schemeClr val="tx1"/>
                        </a:solidFill>
                        <a:effectLst/>
                        <a:latin typeface="Arial" charset="0"/>
                        <a:cs typeface="Arial" charset="0"/>
                      </a:endParaRPr>
                    </a:p>
                  </a:txBody>
                  <a:tcPr marL="64800" marR="648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0858">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2000" b="0" i="0" u="none" strike="noStrike" cap="none" normalizeH="0" baseline="0" dirty="0">
                          <a:ln>
                            <a:noFill/>
                          </a:ln>
                          <a:solidFill>
                            <a:schemeClr val="tx1"/>
                          </a:solidFill>
                          <a:effectLst/>
                          <a:latin typeface="Arial" charset="0"/>
                          <a:cs typeface="Arial" charset="0"/>
                        </a:rPr>
                        <a:t>Diminishing shared ownership</a:t>
                      </a:r>
                    </a:p>
                  </a:txBody>
                  <a:tcPr marL="64800" marR="6480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1800" b="0" i="0" u="none" strike="noStrike" cap="none" normalizeH="0" baseline="0" dirty="0">
                          <a:ln>
                            <a:noFill/>
                          </a:ln>
                          <a:solidFill>
                            <a:schemeClr val="tx1"/>
                          </a:solidFill>
                          <a:effectLst/>
                          <a:latin typeface="Arial" charset="0"/>
                          <a:cs typeface="Arial" charset="0"/>
                        </a:rPr>
                        <a:t>Diminishing musharaka</a:t>
                      </a:r>
                    </a:p>
                  </a:txBody>
                  <a:tcPr marL="64800" marR="648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3189">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2000" b="0" i="0" u="none" strike="noStrike" cap="none" normalizeH="0" baseline="0" dirty="0">
                          <a:ln>
                            <a:noFill/>
                          </a:ln>
                          <a:solidFill>
                            <a:schemeClr val="tx1"/>
                          </a:solidFill>
                          <a:effectLst/>
                          <a:latin typeface="Arial" charset="0"/>
                          <a:cs typeface="Arial" charset="0"/>
                        </a:rPr>
                        <a:t>Investment bond (née alternative finance investment bond)</a:t>
                      </a:r>
                    </a:p>
                  </a:txBody>
                  <a:tcPr marL="64800" marR="6480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1800" b="0" i="0" u="none" strike="noStrike" cap="none" normalizeH="0" baseline="0" dirty="0">
                          <a:ln>
                            <a:noFill/>
                          </a:ln>
                          <a:solidFill>
                            <a:schemeClr val="tx1"/>
                          </a:solidFill>
                          <a:effectLst/>
                          <a:latin typeface="Arial" charset="0"/>
                          <a:cs typeface="Arial" charset="0"/>
                        </a:rPr>
                        <a:t>Sukuk</a:t>
                      </a:r>
                    </a:p>
                  </a:txBody>
                  <a:tcPr marL="64800" marR="648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0" name="Slide Number Placeholder 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C5CE67AC-E7DA-4BA1-B2E7-2D7BC0AC1622}" type="slidenum">
              <a:rPr lang="en-GB" altLang="en-US" sz="1100"/>
              <a:pPr eaLnBrk="1" hangingPunct="1"/>
              <a:t>27</a:t>
            </a:fld>
            <a:endParaRPr lang="en-GB" altLang="en-US" sz="1100"/>
          </a:p>
        </p:txBody>
      </p:sp>
      <p:sp>
        <p:nvSpPr>
          <p:cNvPr id="7" name="Slide Number Placeholder 8"/>
          <p:cNvSpPr txBox="1">
            <a:spLocks/>
          </p:cNvSpPr>
          <p:nvPr/>
        </p:nvSpPr>
        <p:spPr>
          <a:xfrm>
            <a:off x="1055440" y="6309320"/>
            <a:ext cx="2133600" cy="365125"/>
          </a:xfrm>
          <a:noFill/>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27</a:t>
            </a:fld>
            <a:endParaRPr lang="en-GB" sz="1200" dirty="0"/>
          </a:p>
        </p:txBody>
      </p:sp>
    </p:spTree>
    <p:extLst>
      <p:ext uri="{BB962C8B-B14F-4D97-AF65-F5344CB8AC3E}">
        <p14:creationId xmlns:p14="http://schemas.microsoft.com/office/powerpoint/2010/main" val="37550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927648" y="2564904"/>
            <a:ext cx="4752527" cy="1089670"/>
          </a:xfrm>
        </p:spPr>
        <p:txBody>
          <a:bodyPr>
            <a:normAutofit/>
          </a:bodyPr>
          <a:lstStyle/>
          <a:p>
            <a:pPr algn="l" eaLnBrk="1" hangingPunct="1"/>
            <a:r>
              <a:rPr lang="en-GB" altLang="en-US" sz="6000" dirty="0"/>
              <a:t>Direct tax</a:t>
            </a:r>
          </a:p>
        </p:txBody>
      </p:sp>
      <p:sp>
        <p:nvSpPr>
          <p:cNvPr id="3"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28</a:t>
            </a:fld>
            <a:endParaRPr lang="en-GB" sz="1200" dirty="0"/>
          </a:p>
        </p:txBody>
      </p:sp>
    </p:spTree>
    <p:extLst>
      <p:ext uri="{BB962C8B-B14F-4D97-AF65-F5344CB8AC3E}">
        <p14:creationId xmlns:p14="http://schemas.microsoft.com/office/powerpoint/2010/main" val="2846865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CTA 2009 s.503 – page 1/4</a:t>
            </a:r>
          </a:p>
        </p:txBody>
      </p:sp>
      <p:sp>
        <p:nvSpPr>
          <p:cNvPr id="3" name="Content Placeholder 2"/>
          <p:cNvSpPr>
            <a:spLocks noGrp="1"/>
          </p:cNvSpPr>
          <p:nvPr>
            <p:ph idx="1"/>
          </p:nvPr>
        </p:nvSpPr>
        <p:spPr/>
        <p:txBody>
          <a:bodyPr>
            <a:normAutofit/>
          </a:bodyPr>
          <a:lstStyle/>
          <a:p>
            <a:pPr marL="0" indent="0" fontAlgn="base">
              <a:buNone/>
            </a:pPr>
            <a:r>
              <a:rPr lang="en-GB" dirty="0"/>
              <a:t>(1)     This section applies to arrangements if—</a:t>
            </a:r>
          </a:p>
          <a:p>
            <a:pPr marL="0" indent="0" fontAlgn="base">
              <a:buNone/>
            </a:pPr>
            <a:r>
              <a:rPr lang="en-GB" dirty="0"/>
              <a:t>(</a:t>
            </a:r>
            <a:r>
              <a:rPr lang="en-GB" i="1" dirty="0"/>
              <a:t>a</a:t>
            </a:r>
            <a:r>
              <a:rPr lang="en-GB" dirty="0"/>
              <a:t>)     they are entered into between two persons (“the first purchaser” and “the second purchaser”), one or both of whom are </a:t>
            </a:r>
            <a:r>
              <a:rPr lang="en-GB" dirty="0">
                <a:solidFill>
                  <a:srgbClr val="FF0000"/>
                </a:solidFill>
              </a:rPr>
              <a:t>financial institutions</a:t>
            </a:r>
            <a:r>
              <a:rPr lang="en-GB" dirty="0"/>
              <a:t>, and</a:t>
            </a:r>
          </a:p>
          <a:p>
            <a:pPr marL="0" lvl="0" indent="0" fontAlgn="base">
              <a:buNone/>
            </a:pPr>
            <a:r>
              <a:rPr lang="en-GB" dirty="0"/>
              <a:t>(</a:t>
            </a:r>
            <a:r>
              <a:rPr lang="en-GB" i="1" dirty="0"/>
              <a:t>b</a:t>
            </a:r>
            <a:r>
              <a:rPr lang="en-GB" dirty="0"/>
              <a:t>)     under the arrangements—</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29</a:t>
            </a:fld>
            <a:endParaRPr lang="en-GB" sz="1200" dirty="0"/>
          </a:p>
        </p:txBody>
      </p:sp>
    </p:spTree>
    <p:extLst>
      <p:ext uri="{BB962C8B-B14F-4D97-AF65-F5344CB8AC3E}">
        <p14:creationId xmlns:p14="http://schemas.microsoft.com/office/powerpoint/2010/main" val="384499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42226"/>
            <a:ext cx="10972800" cy="1143000"/>
          </a:xfrm>
        </p:spPr>
        <p:txBody>
          <a:bodyPr/>
          <a:lstStyle/>
          <a:p>
            <a:r>
              <a:rPr lang="en-GB" dirty="0"/>
              <a:t>Disclaimer</a:t>
            </a:r>
          </a:p>
        </p:txBody>
      </p:sp>
      <p:sp>
        <p:nvSpPr>
          <p:cNvPr id="3" name="Content Placeholder 2"/>
          <p:cNvSpPr>
            <a:spLocks noGrp="1"/>
          </p:cNvSpPr>
          <p:nvPr>
            <p:ph idx="1"/>
          </p:nvPr>
        </p:nvSpPr>
        <p:spPr>
          <a:xfrm>
            <a:off x="1076425" y="1885226"/>
            <a:ext cx="10972800" cy="4389120"/>
          </a:xfrm>
        </p:spPr>
        <p:txBody>
          <a:bodyPr/>
          <a:lstStyle/>
          <a:p>
            <a:r>
              <a:rPr lang="en-GB" dirty="0"/>
              <a:t>Taxation is a complex subject and almost all issues require specific professional advice.</a:t>
            </a:r>
          </a:p>
          <a:p>
            <a:r>
              <a:rPr lang="en-GB" dirty="0"/>
              <a:t>Nothing in this presentation is intended to constitute professional advice.</a:t>
            </a:r>
          </a:p>
          <a:p>
            <a:r>
              <a:rPr lang="en-GB" dirty="0"/>
              <a:t>The speaker accepts no responsibility to anyone who may act, or refrain from acting, as a result of anything shown or said during this presentation.</a:t>
            </a:r>
          </a:p>
        </p:txBody>
      </p:sp>
      <p:sp>
        <p:nvSpPr>
          <p:cNvPr id="4" name="Slide Number Placeholder 8"/>
          <p:cNvSpPr>
            <a:spLocks noGrp="1"/>
          </p:cNvSpPr>
          <p:nvPr>
            <p:ph type="sldNum" sz="quarter" idx="10"/>
          </p:nvPr>
        </p:nvSpPr>
        <p:spPr>
          <a:xfrm>
            <a:off x="1071539" y="6289923"/>
            <a:ext cx="2133600" cy="365125"/>
          </a:xfrm>
          <a:noFill/>
        </p:spPr>
        <p:txBody>
          <a:bodyPr/>
          <a:lstStyle/>
          <a:p>
            <a:r>
              <a:rPr lang="en-GB" sz="1200" dirty="0"/>
              <a:t>Slide </a:t>
            </a:r>
            <a:fld id="{546D7DC8-501D-48DE-A57B-6D366F0C1FCE}" type="slidenum">
              <a:rPr lang="en-GB" sz="1200"/>
              <a:pPr/>
              <a:t>3</a:t>
            </a:fld>
            <a:endParaRPr lang="en-GB" sz="1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CTA 2009 s.503 – page 2/4</a:t>
            </a:r>
          </a:p>
        </p:txBody>
      </p:sp>
      <p:sp>
        <p:nvSpPr>
          <p:cNvPr id="3" name="Content Placeholder 2"/>
          <p:cNvSpPr>
            <a:spLocks noGrp="1"/>
          </p:cNvSpPr>
          <p:nvPr>
            <p:ph idx="1"/>
          </p:nvPr>
        </p:nvSpPr>
        <p:spPr/>
        <p:txBody>
          <a:bodyPr>
            <a:normAutofit/>
          </a:bodyPr>
          <a:lstStyle/>
          <a:p>
            <a:pPr marL="0" indent="0" fontAlgn="base">
              <a:buNone/>
            </a:pPr>
            <a:r>
              <a:rPr lang="en-GB" dirty="0"/>
              <a:t>(</a:t>
            </a:r>
            <a:r>
              <a:rPr lang="en-GB" dirty="0" err="1"/>
              <a:t>i</a:t>
            </a:r>
            <a:r>
              <a:rPr lang="en-GB" dirty="0"/>
              <a:t>)     the first purchaser </a:t>
            </a:r>
            <a:r>
              <a:rPr lang="en-GB" dirty="0">
                <a:solidFill>
                  <a:srgbClr val="FF0000"/>
                </a:solidFill>
              </a:rPr>
              <a:t>purchases</a:t>
            </a:r>
            <a:r>
              <a:rPr lang="en-GB" dirty="0"/>
              <a:t> an asset </a:t>
            </a:r>
            <a:r>
              <a:rPr lang="en-GB" dirty="0">
                <a:solidFill>
                  <a:srgbClr val="FF0000"/>
                </a:solidFill>
              </a:rPr>
              <a:t>and sells </a:t>
            </a:r>
            <a:r>
              <a:rPr lang="en-GB" dirty="0"/>
              <a:t>it to the second purchaser,</a:t>
            </a:r>
          </a:p>
          <a:p>
            <a:pPr marL="0" indent="0" fontAlgn="base">
              <a:buNone/>
            </a:pPr>
            <a:r>
              <a:rPr lang="en-GB" dirty="0"/>
              <a:t>(ii)     the sale occurs immediately after the purchase or in the circumstances mentioned in subsection (2),</a:t>
            </a:r>
          </a:p>
          <a:p>
            <a:pPr marL="0" indent="0" fontAlgn="base">
              <a:buNone/>
            </a:pPr>
            <a:r>
              <a:rPr lang="en-GB" dirty="0"/>
              <a:t>(iii)     all or part of the second purchase price is not required to be </a:t>
            </a:r>
            <a:r>
              <a:rPr lang="en-GB" dirty="0">
                <a:solidFill>
                  <a:srgbClr val="FF0000"/>
                </a:solidFill>
              </a:rPr>
              <a:t>paid</a:t>
            </a:r>
            <a:r>
              <a:rPr lang="en-GB" dirty="0"/>
              <a:t> until a date </a:t>
            </a:r>
            <a:r>
              <a:rPr lang="en-GB" dirty="0">
                <a:solidFill>
                  <a:srgbClr val="FF0000"/>
                </a:solidFill>
              </a:rPr>
              <a:t>later</a:t>
            </a:r>
            <a:r>
              <a:rPr lang="en-GB" dirty="0"/>
              <a:t> than that of the sale,</a:t>
            </a:r>
          </a:p>
          <a:p>
            <a:pPr marL="0" indent="0" fontAlgn="base">
              <a:buNone/>
            </a:pPr>
            <a:r>
              <a:rPr lang="en-GB" dirty="0"/>
              <a:t>(iv)     the </a:t>
            </a:r>
            <a:r>
              <a:rPr lang="en-GB" dirty="0">
                <a:solidFill>
                  <a:srgbClr val="FF0000"/>
                </a:solidFill>
              </a:rPr>
              <a:t>second</a:t>
            </a:r>
            <a:r>
              <a:rPr lang="en-GB" dirty="0"/>
              <a:t> purchase </a:t>
            </a:r>
            <a:r>
              <a:rPr lang="en-GB" dirty="0">
                <a:solidFill>
                  <a:srgbClr val="FF0000"/>
                </a:solidFill>
              </a:rPr>
              <a:t>price</a:t>
            </a:r>
            <a:r>
              <a:rPr lang="en-GB" dirty="0"/>
              <a:t> </a:t>
            </a:r>
            <a:r>
              <a:rPr lang="en-GB" dirty="0">
                <a:solidFill>
                  <a:srgbClr val="FF0000"/>
                </a:solidFill>
              </a:rPr>
              <a:t>exceeds the first </a:t>
            </a:r>
            <a:r>
              <a:rPr lang="en-GB" dirty="0"/>
              <a:t>purchase price, and</a:t>
            </a:r>
          </a:p>
          <a:p>
            <a:pPr marL="0" indent="0" fontAlgn="base">
              <a:buNone/>
            </a:pPr>
            <a:r>
              <a:rPr lang="en-GB" dirty="0"/>
              <a:t>(v)     the </a:t>
            </a:r>
            <a:r>
              <a:rPr lang="en-GB" dirty="0">
                <a:solidFill>
                  <a:srgbClr val="FF0000"/>
                </a:solidFill>
              </a:rPr>
              <a:t>excess equates</a:t>
            </a:r>
            <a:r>
              <a:rPr lang="en-GB" dirty="0"/>
              <a:t>, in substance, </a:t>
            </a:r>
            <a:r>
              <a:rPr lang="en-GB" dirty="0">
                <a:solidFill>
                  <a:srgbClr val="FF0000"/>
                </a:solidFill>
              </a:rPr>
              <a:t>to</a:t>
            </a:r>
            <a:r>
              <a:rPr lang="en-GB" dirty="0"/>
              <a:t> the return on an investment of money at </a:t>
            </a:r>
            <a:r>
              <a:rPr lang="en-GB" dirty="0">
                <a:solidFill>
                  <a:srgbClr val="FF0000"/>
                </a:solidFill>
              </a:rPr>
              <a:t>interest</a:t>
            </a:r>
            <a:r>
              <a:rPr lang="en-GB" dirty="0"/>
              <a:t>.</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30</a:t>
            </a:fld>
            <a:endParaRPr lang="en-GB" sz="1200" dirty="0"/>
          </a:p>
        </p:txBody>
      </p:sp>
    </p:spTree>
    <p:extLst>
      <p:ext uri="{BB962C8B-B14F-4D97-AF65-F5344CB8AC3E}">
        <p14:creationId xmlns:p14="http://schemas.microsoft.com/office/powerpoint/2010/main" val="296573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CTA 2009 s.503 – page 3/4</a:t>
            </a:r>
          </a:p>
        </p:txBody>
      </p:sp>
      <p:sp>
        <p:nvSpPr>
          <p:cNvPr id="3" name="Content Placeholder 2"/>
          <p:cNvSpPr>
            <a:spLocks noGrp="1"/>
          </p:cNvSpPr>
          <p:nvPr>
            <p:ph idx="1"/>
          </p:nvPr>
        </p:nvSpPr>
        <p:spPr/>
        <p:txBody>
          <a:bodyPr>
            <a:normAutofit/>
          </a:bodyPr>
          <a:lstStyle/>
          <a:p>
            <a:pPr marL="0" lvl="0" indent="0" fontAlgn="base">
              <a:buNone/>
            </a:pPr>
            <a:r>
              <a:rPr lang="en-GB" dirty="0"/>
              <a:t>(2)     The circumstances are that—</a:t>
            </a:r>
          </a:p>
          <a:p>
            <a:pPr marL="0" indent="0" fontAlgn="base">
              <a:buNone/>
            </a:pPr>
            <a:r>
              <a:rPr lang="en-GB" dirty="0"/>
              <a:t>(</a:t>
            </a:r>
            <a:r>
              <a:rPr lang="en-GB" i="1" dirty="0"/>
              <a:t>a</a:t>
            </a:r>
            <a:r>
              <a:rPr lang="en-GB" dirty="0"/>
              <a:t>)     the first purchaser is a financial institution, and</a:t>
            </a:r>
          </a:p>
          <a:p>
            <a:pPr marL="0" indent="0" fontAlgn="base">
              <a:buNone/>
            </a:pPr>
            <a:r>
              <a:rPr lang="en-GB" dirty="0"/>
              <a:t>(</a:t>
            </a:r>
            <a:r>
              <a:rPr lang="en-GB" i="1" dirty="0"/>
              <a:t>b</a:t>
            </a:r>
            <a:r>
              <a:rPr lang="en-GB" dirty="0"/>
              <a:t>)     the asset referred to in subsection (1)(</a:t>
            </a:r>
            <a:r>
              <a:rPr lang="en-GB" i="1" dirty="0"/>
              <a:t>b</a:t>
            </a:r>
            <a:r>
              <a:rPr lang="en-GB" dirty="0"/>
              <a:t>)(</a:t>
            </a:r>
            <a:r>
              <a:rPr lang="en-GB" dirty="0" err="1"/>
              <a:t>i</a:t>
            </a:r>
            <a:r>
              <a:rPr lang="en-GB" dirty="0"/>
              <a:t>) was purchased by the first purchaser for the purpose of entering into arrangements within this section.</a:t>
            </a:r>
          </a:p>
        </p:txBody>
      </p:sp>
      <p:sp>
        <p:nvSpPr>
          <p:cNvPr id="4" name="TextBox 3"/>
          <p:cNvSpPr txBox="1"/>
          <p:nvPr/>
        </p:nvSpPr>
        <p:spPr>
          <a:xfrm>
            <a:off x="1199456" y="4365104"/>
            <a:ext cx="8568952" cy="923330"/>
          </a:xfrm>
          <a:prstGeom prst="rect">
            <a:avLst/>
          </a:prstGeom>
          <a:noFill/>
          <a:ln w="38100">
            <a:solidFill>
              <a:srgbClr val="FF0000"/>
            </a:solidFill>
          </a:ln>
        </p:spPr>
        <p:txBody>
          <a:bodyPr wrap="square" rtlCol="0">
            <a:spAutoFit/>
          </a:bodyPr>
          <a:lstStyle/>
          <a:p>
            <a:r>
              <a:rPr lang="en-GB" dirty="0">
                <a:solidFill>
                  <a:srgbClr val="FF0000"/>
                </a:solidFill>
              </a:rPr>
              <a:t>Ignore tonight. Applies if a bank keeps a stock of inventory for such arrangements.</a:t>
            </a:r>
          </a:p>
          <a:p>
            <a:endParaRPr lang="en-GB" dirty="0">
              <a:solidFill>
                <a:srgbClr val="FF0000"/>
              </a:solidFill>
            </a:endParaRPr>
          </a:p>
          <a:p>
            <a:r>
              <a:rPr lang="en-GB" dirty="0">
                <a:solidFill>
                  <a:srgbClr val="FF0000"/>
                </a:solidFill>
              </a:rPr>
              <a:t>Does not happen in practice.</a:t>
            </a:r>
          </a:p>
        </p:txBody>
      </p:sp>
      <p:sp>
        <p:nvSpPr>
          <p:cNvPr id="5"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31</a:t>
            </a:fld>
            <a:endParaRPr lang="en-GB" sz="1200" dirty="0"/>
          </a:p>
        </p:txBody>
      </p:sp>
    </p:spTree>
    <p:extLst>
      <p:ext uri="{BB962C8B-B14F-4D97-AF65-F5344CB8AC3E}">
        <p14:creationId xmlns:p14="http://schemas.microsoft.com/office/powerpoint/2010/main" val="3603922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CTA 2009 s.503 – page 4/4</a:t>
            </a:r>
          </a:p>
        </p:txBody>
      </p:sp>
      <p:sp>
        <p:nvSpPr>
          <p:cNvPr id="3" name="Content Placeholder 2"/>
          <p:cNvSpPr>
            <a:spLocks noGrp="1"/>
          </p:cNvSpPr>
          <p:nvPr>
            <p:ph idx="1"/>
          </p:nvPr>
        </p:nvSpPr>
        <p:spPr/>
        <p:txBody>
          <a:bodyPr/>
          <a:lstStyle/>
          <a:p>
            <a:pPr marL="0" lvl="0" indent="0" fontAlgn="base">
              <a:buNone/>
            </a:pPr>
            <a:r>
              <a:rPr lang="en-GB" dirty="0"/>
              <a:t>(3)     In this section—</a:t>
            </a:r>
          </a:p>
          <a:p>
            <a:pPr marL="0" indent="0" fontAlgn="base">
              <a:buNone/>
            </a:pPr>
            <a:r>
              <a:rPr lang="en-GB" dirty="0"/>
              <a:t>“the first purchase price” means the amount paid by the first purchaser in respect of the purchase, and</a:t>
            </a:r>
          </a:p>
          <a:p>
            <a:pPr marL="0" indent="0" fontAlgn="base">
              <a:buNone/>
            </a:pPr>
            <a:r>
              <a:rPr lang="en-GB" dirty="0"/>
              <a:t>“the second purchase price” means the amount payable by the second purchaser in respect of the sale.</a:t>
            </a:r>
          </a:p>
          <a:p>
            <a:pPr marL="0" indent="0" fontAlgn="base">
              <a:buNone/>
            </a:pPr>
            <a:r>
              <a:rPr lang="en-GB" dirty="0"/>
              <a:t>(4)     This section is subject to section 508 (provision not at arm's length: exclusion of arrangements from this section and sections 504 to 507).</a:t>
            </a:r>
          </a:p>
          <a:p>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32</a:t>
            </a:fld>
            <a:endParaRPr lang="en-GB" sz="1200" dirty="0"/>
          </a:p>
        </p:txBody>
      </p:sp>
    </p:spTree>
    <p:extLst>
      <p:ext uri="{BB962C8B-B14F-4D97-AF65-F5344CB8AC3E}">
        <p14:creationId xmlns:p14="http://schemas.microsoft.com/office/powerpoint/2010/main" val="850908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2C55343F-6B3C-492A-AD1D-05AB2A04641B}" type="slidenum">
              <a:rPr lang="en-GB" altLang="en-US" sz="1100"/>
              <a:pPr eaLnBrk="1" hangingPunct="1"/>
              <a:t>33</a:t>
            </a:fld>
            <a:endParaRPr lang="en-GB" altLang="en-US" sz="1100"/>
          </a:p>
        </p:txBody>
      </p:sp>
      <p:sp>
        <p:nvSpPr>
          <p:cNvPr id="22531" name="Rectangle 2"/>
          <p:cNvSpPr>
            <a:spLocks noGrp="1" noChangeArrowheads="1"/>
          </p:cNvSpPr>
          <p:nvPr>
            <p:ph type="title"/>
          </p:nvPr>
        </p:nvSpPr>
        <p:spPr/>
        <p:txBody>
          <a:bodyPr/>
          <a:lstStyle/>
          <a:p>
            <a:pPr eaLnBrk="1" hangingPunct="1"/>
            <a:r>
              <a:rPr lang="en-GB" altLang="en-US" dirty="0"/>
              <a:t>Avoid affecting everyone</a:t>
            </a:r>
          </a:p>
        </p:txBody>
      </p:sp>
      <p:sp>
        <p:nvSpPr>
          <p:cNvPr id="22532" name="Rectangle 3"/>
          <p:cNvSpPr>
            <a:spLocks noGrp="1" noChangeArrowheads="1"/>
          </p:cNvSpPr>
          <p:nvPr>
            <p:ph type="body" idx="1"/>
          </p:nvPr>
        </p:nvSpPr>
        <p:spPr/>
        <p:txBody>
          <a:bodyPr/>
          <a:lstStyle/>
          <a:p>
            <a:pPr marL="0" indent="0"/>
            <a:r>
              <a:rPr lang="en-GB" altLang="en-US"/>
              <a:t>Normal sales with extended payment?</a:t>
            </a:r>
          </a:p>
          <a:p>
            <a:pPr marL="0" indent="0"/>
            <a:r>
              <a:rPr lang="en-GB" altLang="en-US"/>
              <a:t>One party MUST be a financial institution</a:t>
            </a:r>
          </a:p>
          <a:p>
            <a:pPr lvl="1" eaLnBrk="1" hangingPunct="1"/>
            <a:r>
              <a:rPr lang="en-GB" altLang="en-US"/>
              <a:t>Except sukuk rules</a:t>
            </a:r>
          </a:p>
        </p:txBody>
      </p:sp>
      <p:sp>
        <p:nvSpPr>
          <p:cNvPr id="5"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33</a:t>
            </a:fld>
            <a:endParaRPr lang="en-GB" sz="1200" dirty="0"/>
          </a:p>
        </p:txBody>
      </p:sp>
    </p:spTree>
    <p:extLst>
      <p:ext uri="{BB962C8B-B14F-4D97-AF65-F5344CB8AC3E}">
        <p14:creationId xmlns:p14="http://schemas.microsoft.com/office/powerpoint/2010/main" val="2209065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39BE5965-741E-4044-B9DC-2CB99085F8F4}" type="slidenum">
              <a:rPr lang="en-GB" altLang="en-US" sz="1100"/>
              <a:pPr eaLnBrk="1" hangingPunct="1"/>
              <a:t>34</a:t>
            </a:fld>
            <a:endParaRPr lang="en-GB" altLang="en-US" sz="1100"/>
          </a:p>
        </p:txBody>
      </p:sp>
      <p:sp>
        <p:nvSpPr>
          <p:cNvPr id="23555" name="Rectangle 2"/>
          <p:cNvSpPr>
            <a:spLocks noGrp="1" noChangeArrowheads="1"/>
          </p:cNvSpPr>
          <p:nvPr>
            <p:ph type="title"/>
          </p:nvPr>
        </p:nvSpPr>
        <p:spPr>
          <a:xfrm>
            <a:off x="1055440" y="908720"/>
            <a:ext cx="8805863" cy="755650"/>
          </a:xfrm>
        </p:spPr>
        <p:txBody>
          <a:bodyPr>
            <a:noAutofit/>
          </a:bodyPr>
          <a:lstStyle/>
          <a:p>
            <a:pPr eaLnBrk="1" hangingPunct="1"/>
            <a:r>
              <a:rPr lang="en-GB" altLang="en-US" sz="6000" dirty="0"/>
              <a:t>Financial Institution</a:t>
            </a:r>
          </a:p>
        </p:txBody>
      </p:sp>
      <p:sp>
        <p:nvSpPr>
          <p:cNvPr id="23556" name="Rectangle 3"/>
          <p:cNvSpPr>
            <a:spLocks noGrp="1" noChangeArrowheads="1"/>
          </p:cNvSpPr>
          <p:nvPr>
            <p:ph type="body" idx="1"/>
          </p:nvPr>
        </p:nvSpPr>
        <p:spPr>
          <a:xfrm>
            <a:off x="695400" y="1844824"/>
            <a:ext cx="9865096" cy="3276798"/>
          </a:xfrm>
        </p:spPr>
        <p:txBody>
          <a:bodyPr>
            <a:normAutofit lnSpcReduction="10000"/>
          </a:bodyPr>
          <a:lstStyle/>
          <a:p>
            <a:pPr lvl="1" eaLnBrk="1" hangingPunct="1"/>
            <a:endParaRPr lang="en-GB" altLang="en-US" dirty="0"/>
          </a:p>
          <a:p>
            <a:pPr lvl="1" eaLnBrk="1" hangingPunct="1"/>
            <a:r>
              <a:rPr lang="en-GB" altLang="en-US" dirty="0"/>
              <a:t>Bank </a:t>
            </a:r>
          </a:p>
          <a:p>
            <a:pPr lvl="1" eaLnBrk="1" hangingPunct="1"/>
            <a:r>
              <a:rPr lang="en-GB" altLang="en-US" dirty="0"/>
              <a:t>Building Society</a:t>
            </a:r>
          </a:p>
          <a:p>
            <a:pPr lvl="1" eaLnBrk="1" hangingPunct="1"/>
            <a:r>
              <a:rPr lang="en-GB" altLang="en-US" dirty="0"/>
              <a:t>Wholly owned subsidiary of a bank or building society</a:t>
            </a:r>
          </a:p>
          <a:p>
            <a:pPr lvl="1" eaLnBrk="1" hangingPunct="1"/>
            <a:r>
              <a:rPr lang="en-GB" altLang="en-US" dirty="0"/>
              <a:t>Consumer Credit Act 1974 license holder</a:t>
            </a:r>
          </a:p>
          <a:p>
            <a:pPr lvl="1" eaLnBrk="1" hangingPunct="1"/>
            <a:r>
              <a:rPr lang="en-GB" altLang="en-US" dirty="0"/>
              <a:t>Person authorised outside UK to receive deposits from public</a:t>
            </a:r>
          </a:p>
          <a:p>
            <a:pPr lvl="1" eaLnBrk="1" hangingPunct="1"/>
            <a:r>
              <a:rPr lang="en-GB" altLang="en-US" dirty="0"/>
              <a:t>Extended to include insurance companies and takaful operators</a:t>
            </a:r>
          </a:p>
          <a:p>
            <a:pPr lvl="1" eaLnBrk="1" hangingPunct="1"/>
            <a:r>
              <a:rPr lang="en-GB" altLang="en-US" dirty="0"/>
              <a:t>Extended to investment bond issuing SPV for certain items</a:t>
            </a:r>
          </a:p>
        </p:txBody>
      </p:sp>
      <p:sp>
        <p:nvSpPr>
          <p:cNvPr id="23557" name="Text Box 4"/>
          <p:cNvSpPr txBox="1">
            <a:spLocks noChangeArrowheads="1"/>
          </p:cNvSpPr>
          <p:nvPr>
            <p:custDataLst>
              <p:tags r:id="rId1"/>
            </p:custDataLst>
          </p:nvPr>
        </p:nvSpPr>
        <p:spPr bwMode="blackWhite">
          <a:xfrm>
            <a:off x="1536700" y="12701"/>
            <a:ext cx="12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0"/>
              </a:spcBef>
              <a:spcAft>
                <a:spcPct val="0"/>
              </a:spcAft>
            </a:pPr>
            <a:endParaRPr lang="en-US" altLang="en-US" sz="1800">
              <a:solidFill>
                <a:schemeClr val="folHlink"/>
              </a:solidFill>
            </a:endParaRPr>
          </a:p>
        </p:txBody>
      </p:sp>
      <p:sp>
        <p:nvSpPr>
          <p:cNvPr id="6"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34</a:t>
            </a:fld>
            <a:endParaRPr lang="en-GB" sz="1200" dirty="0"/>
          </a:p>
        </p:txBody>
      </p:sp>
    </p:spTree>
    <p:extLst>
      <p:ext uri="{BB962C8B-B14F-4D97-AF65-F5344CB8AC3E}">
        <p14:creationId xmlns:p14="http://schemas.microsoft.com/office/powerpoint/2010/main" val="1077615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17186FB2-E8B2-4870-ABC7-73F8E2743E79}" type="slidenum">
              <a:rPr lang="en-GB" altLang="en-US" sz="1100"/>
              <a:pPr eaLnBrk="1" hangingPunct="1"/>
              <a:t>35</a:t>
            </a:fld>
            <a:endParaRPr lang="en-GB" altLang="en-US" sz="1100"/>
          </a:p>
        </p:txBody>
      </p:sp>
      <p:sp>
        <p:nvSpPr>
          <p:cNvPr id="24579" name="Rectangle 2"/>
          <p:cNvSpPr>
            <a:spLocks noGrp="1" noChangeArrowheads="1"/>
          </p:cNvSpPr>
          <p:nvPr>
            <p:ph type="title"/>
          </p:nvPr>
        </p:nvSpPr>
        <p:spPr>
          <a:xfrm>
            <a:off x="1055440" y="917010"/>
            <a:ext cx="7380436" cy="755650"/>
          </a:xfrm>
        </p:spPr>
        <p:txBody>
          <a:bodyPr>
            <a:noAutofit/>
          </a:bodyPr>
          <a:lstStyle/>
          <a:p>
            <a:pPr eaLnBrk="1" hangingPunct="1"/>
            <a:r>
              <a:rPr lang="en-GB" altLang="en-US" sz="5400" dirty="0"/>
              <a:t>Deeming approach</a:t>
            </a:r>
          </a:p>
        </p:txBody>
      </p:sp>
      <p:sp>
        <p:nvSpPr>
          <p:cNvPr id="24580" name="Rectangle 3"/>
          <p:cNvSpPr>
            <a:spLocks noGrp="1" noChangeArrowheads="1"/>
          </p:cNvSpPr>
          <p:nvPr>
            <p:ph type="body" idx="1"/>
          </p:nvPr>
        </p:nvSpPr>
        <p:spPr>
          <a:xfrm>
            <a:off x="631200" y="1957345"/>
            <a:ext cx="8821737" cy="3024336"/>
          </a:xfrm>
        </p:spPr>
        <p:txBody>
          <a:bodyPr/>
          <a:lstStyle/>
          <a:p>
            <a:pPr lvl="1" eaLnBrk="1" hangingPunct="1"/>
            <a:endParaRPr lang="en-GB" altLang="en-US" dirty="0"/>
          </a:p>
          <a:p>
            <a:pPr lvl="1" eaLnBrk="1" hangingPunct="1"/>
            <a:r>
              <a:rPr lang="en-GB" altLang="en-US" dirty="0"/>
              <a:t>If within statutory definitions</a:t>
            </a:r>
          </a:p>
          <a:p>
            <a:pPr lvl="2" eaLnBrk="1" hangingPunct="1"/>
            <a:r>
              <a:rPr lang="en-GB" altLang="en-US" sz="2400" dirty="0"/>
              <a:t>Customer’s expense </a:t>
            </a:r>
            <a:r>
              <a:rPr lang="en-GB" altLang="en-US" sz="2400" b="1" dirty="0">
                <a:solidFill>
                  <a:srgbClr val="FF0000"/>
                </a:solidFill>
              </a:rPr>
              <a:t>treated for tax purposes</a:t>
            </a:r>
            <a:r>
              <a:rPr lang="en-GB" altLang="en-US" sz="2400" dirty="0"/>
              <a:t> in the same way that interest is treated</a:t>
            </a:r>
          </a:p>
          <a:p>
            <a:pPr lvl="2" eaLnBrk="1" hangingPunct="1"/>
            <a:r>
              <a:rPr lang="en-GB" altLang="en-US" sz="2400" dirty="0"/>
              <a:t>Same for financial institution</a:t>
            </a:r>
          </a:p>
          <a:p>
            <a:pPr lvl="1" eaLnBrk="1" hangingPunct="1"/>
            <a:r>
              <a:rPr lang="en-GB" altLang="en-US" dirty="0"/>
              <a:t>Law is </a:t>
            </a:r>
            <a:r>
              <a:rPr lang="en-GB" altLang="en-US" b="1" dirty="0">
                <a:solidFill>
                  <a:srgbClr val="FF0000"/>
                </a:solidFill>
              </a:rPr>
              <a:t>not</a:t>
            </a:r>
            <a:r>
              <a:rPr lang="en-GB" altLang="en-US" dirty="0"/>
              <a:t> saying the payment</a:t>
            </a:r>
            <a:r>
              <a:rPr lang="en-GB" altLang="en-US" b="1" dirty="0">
                <a:solidFill>
                  <a:srgbClr val="FF0000"/>
                </a:solidFill>
              </a:rPr>
              <a:t> is</a:t>
            </a:r>
            <a:r>
              <a:rPr lang="en-GB" altLang="en-US" dirty="0"/>
              <a:t> interest</a:t>
            </a:r>
          </a:p>
        </p:txBody>
      </p:sp>
      <p:sp>
        <p:nvSpPr>
          <p:cNvPr id="24581" name="Text Box 4"/>
          <p:cNvSpPr txBox="1">
            <a:spLocks noChangeArrowheads="1"/>
          </p:cNvSpPr>
          <p:nvPr>
            <p:custDataLst>
              <p:tags r:id="rId1"/>
            </p:custDataLst>
          </p:nvPr>
        </p:nvSpPr>
        <p:spPr bwMode="blackWhite">
          <a:xfrm>
            <a:off x="1536700" y="12701"/>
            <a:ext cx="12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0"/>
              </a:spcBef>
              <a:spcAft>
                <a:spcPct val="0"/>
              </a:spcAft>
            </a:pPr>
            <a:endParaRPr lang="en-US" altLang="en-US" sz="1800">
              <a:solidFill>
                <a:schemeClr val="folHlink"/>
              </a:solidFill>
            </a:endParaRPr>
          </a:p>
        </p:txBody>
      </p:sp>
      <p:sp>
        <p:nvSpPr>
          <p:cNvPr id="6"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35</a:t>
            </a:fld>
            <a:endParaRPr lang="en-GB" sz="1200" dirty="0"/>
          </a:p>
        </p:txBody>
      </p:sp>
    </p:spTree>
    <p:extLst>
      <p:ext uri="{BB962C8B-B14F-4D97-AF65-F5344CB8AC3E}">
        <p14:creationId xmlns:p14="http://schemas.microsoft.com/office/powerpoint/2010/main" val="3705132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0D1B2319-5EB4-4849-847A-8D0B0874938F}" type="slidenum">
              <a:rPr lang="en-GB" altLang="en-US" sz="1100"/>
              <a:pPr eaLnBrk="1" hangingPunct="1"/>
              <a:t>36</a:t>
            </a:fld>
            <a:endParaRPr lang="en-GB" altLang="en-US" sz="1100"/>
          </a:p>
        </p:txBody>
      </p:sp>
      <p:sp>
        <p:nvSpPr>
          <p:cNvPr id="25603" name="Rectangle 2"/>
          <p:cNvSpPr>
            <a:spLocks noGrp="1" noChangeArrowheads="1"/>
          </p:cNvSpPr>
          <p:nvPr>
            <p:ph type="title"/>
          </p:nvPr>
        </p:nvSpPr>
        <p:spPr>
          <a:xfrm>
            <a:off x="1055440" y="836712"/>
            <a:ext cx="9505056" cy="755650"/>
          </a:xfrm>
        </p:spPr>
        <p:txBody>
          <a:bodyPr>
            <a:noAutofit/>
          </a:bodyPr>
          <a:lstStyle/>
          <a:p>
            <a:pPr eaLnBrk="1" hangingPunct="1"/>
            <a:r>
              <a:rPr lang="en-GB" altLang="en-US" sz="5400" dirty="0"/>
              <a:t>Override of specific obstacles</a:t>
            </a:r>
          </a:p>
        </p:txBody>
      </p:sp>
      <p:sp>
        <p:nvSpPr>
          <p:cNvPr id="25604" name="Rectangle 3"/>
          <p:cNvSpPr>
            <a:spLocks noGrp="1" noChangeArrowheads="1"/>
          </p:cNvSpPr>
          <p:nvPr>
            <p:ph type="body" idx="1"/>
          </p:nvPr>
        </p:nvSpPr>
        <p:spPr>
          <a:xfrm>
            <a:off x="609600" y="2139374"/>
            <a:ext cx="10670976" cy="2448272"/>
          </a:xfrm>
        </p:spPr>
        <p:txBody>
          <a:bodyPr>
            <a:normAutofit fontScale="92500" lnSpcReduction="20000"/>
          </a:bodyPr>
          <a:lstStyle/>
          <a:p>
            <a:pPr lvl="1" eaLnBrk="1" hangingPunct="1"/>
            <a:r>
              <a:rPr lang="en-GB" altLang="en-US" dirty="0"/>
              <a:t>Anti-avoidance rules to stop equity finance being disguised as debt</a:t>
            </a:r>
          </a:p>
          <a:p>
            <a:pPr lvl="2" eaLnBrk="1" hangingPunct="1"/>
            <a:r>
              <a:rPr lang="en-GB" altLang="en-US" sz="2400" dirty="0"/>
              <a:t>ICTA 1988 s.209(2)(e)(iii) “securities under which... the consideration given… is … dependent on the results of the company’s business”</a:t>
            </a:r>
          </a:p>
          <a:p>
            <a:pPr lvl="2" eaLnBrk="1" hangingPunct="1"/>
            <a:r>
              <a:rPr lang="en-GB" altLang="en-US" sz="2400" dirty="0"/>
              <a:t>interest treated as “distribution” ( = not tax deductible)</a:t>
            </a:r>
          </a:p>
          <a:p>
            <a:pPr lvl="1" eaLnBrk="1" hangingPunct="1"/>
            <a:r>
              <a:rPr lang="en-GB" altLang="en-US" dirty="0"/>
              <a:t>Specific override in alternative finance arrangements legislation</a:t>
            </a:r>
          </a:p>
          <a:p>
            <a:pPr lvl="1" eaLnBrk="1" hangingPunct="1"/>
            <a:r>
              <a:rPr lang="en-GB" altLang="en-US" dirty="0"/>
              <a:t>Re-written distributions legislation is spread over CTA 2010 s.1000-1018</a:t>
            </a:r>
          </a:p>
          <a:p>
            <a:pPr lvl="2"/>
            <a:r>
              <a:rPr lang="en-GB" altLang="en-US" dirty="0"/>
              <a:t>Alternative finance arrangements override now in CTA 2010 s.1019</a:t>
            </a:r>
          </a:p>
        </p:txBody>
      </p:sp>
      <p:sp>
        <p:nvSpPr>
          <p:cNvPr id="25605" name="Text Box 4"/>
          <p:cNvSpPr txBox="1">
            <a:spLocks noChangeArrowheads="1"/>
          </p:cNvSpPr>
          <p:nvPr>
            <p:custDataLst>
              <p:tags r:id="rId1"/>
            </p:custDataLst>
          </p:nvPr>
        </p:nvSpPr>
        <p:spPr bwMode="blackWhite">
          <a:xfrm>
            <a:off x="1536700" y="12701"/>
            <a:ext cx="12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0"/>
              </a:spcBef>
              <a:spcAft>
                <a:spcPct val="0"/>
              </a:spcAft>
            </a:pPr>
            <a:endParaRPr lang="en-US" altLang="en-US" sz="1800">
              <a:solidFill>
                <a:schemeClr val="folHlink"/>
              </a:solidFill>
            </a:endParaRPr>
          </a:p>
        </p:txBody>
      </p:sp>
      <p:sp>
        <p:nvSpPr>
          <p:cNvPr id="6"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36</a:t>
            </a:fld>
            <a:endParaRPr lang="en-GB" sz="1200" dirty="0"/>
          </a:p>
        </p:txBody>
      </p:sp>
    </p:spTree>
    <p:extLst>
      <p:ext uri="{BB962C8B-B14F-4D97-AF65-F5344CB8AC3E}">
        <p14:creationId xmlns:p14="http://schemas.microsoft.com/office/powerpoint/2010/main" val="3631702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B63C6F63-74DB-4433-83FF-8BD2525D27DF}" type="slidenum">
              <a:rPr lang="en-GB" altLang="en-US" sz="1100"/>
              <a:pPr eaLnBrk="1" hangingPunct="1"/>
              <a:t>37</a:t>
            </a:fld>
            <a:endParaRPr lang="en-GB" altLang="en-US" sz="1100"/>
          </a:p>
        </p:txBody>
      </p:sp>
      <p:sp>
        <p:nvSpPr>
          <p:cNvPr id="27651" name="Rectangle 2"/>
          <p:cNvSpPr>
            <a:spLocks noGrp="1" noChangeArrowheads="1"/>
          </p:cNvSpPr>
          <p:nvPr>
            <p:ph type="title"/>
          </p:nvPr>
        </p:nvSpPr>
        <p:spPr>
          <a:xfrm>
            <a:off x="1127448" y="692696"/>
            <a:ext cx="8438728" cy="1143000"/>
          </a:xfrm>
        </p:spPr>
        <p:txBody>
          <a:bodyPr vert="horz" lIns="0" rIns="0" bIns="0" anchor="b">
            <a:noAutofit/>
          </a:bodyPr>
          <a:lstStyle/>
          <a:p>
            <a:r>
              <a:rPr lang="en-GB" altLang="en-US" sz="5400" dirty="0"/>
              <a:t>The nature of sukuk</a:t>
            </a:r>
          </a:p>
        </p:txBody>
      </p:sp>
      <p:sp>
        <p:nvSpPr>
          <p:cNvPr id="27652" name="Rectangle 3"/>
          <p:cNvSpPr>
            <a:spLocks noGrp="1" noChangeArrowheads="1"/>
          </p:cNvSpPr>
          <p:nvPr>
            <p:ph type="body" idx="1"/>
          </p:nvPr>
        </p:nvSpPr>
        <p:spPr>
          <a:xfrm>
            <a:off x="983432" y="2132856"/>
            <a:ext cx="10972800" cy="1925568"/>
          </a:xfrm>
        </p:spPr>
        <p:txBody>
          <a:bodyPr/>
          <a:lstStyle/>
          <a:p>
            <a:r>
              <a:rPr lang="en-GB" altLang="en-US" sz="2800" dirty="0"/>
              <a:t>Certificate of entitlement</a:t>
            </a:r>
          </a:p>
          <a:p>
            <a:r>
              <a:rPr lang="en-GB" altLang="en-US" sz="2800" dirty="0"/>
              <a:t>Undivided ownership interest</a:t>
            </a:r>
          </a:p>
          <a:p>
            <a:r>
              <a:rPr lang="en-GB" altLang="en-US" sz="2800" dirty="0"/>
              <a:t>Investors entitled to SPV’s receipts </a:t>
            </a:r>
          </a:p>
        </p:txBody>
      </p:sp>
      <p:sp>
        <p:nvSpPr>
          <p:cNvPr id="5"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37</a:t>
            </a:fld>
            <a:endParaRPr lang="en-GB" sz="1200" dirty="0"/>
          </a:p>
        </p:txBody>
      </p:sp>
    </p:spTree>
    <p:extLst>
      <p:ext uri="{BB962C8B-B14F-4D97-AF65-F5344CB8AC3E}">
        <p14:creationId xmlns:p14="http://schemas.microsoft.com/office/powerpoint/2010/main" val="40597345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5FFAC572-AB40-477B-B496-584EF9335D60}" type="slidenum">
              <a:rPr lang="en-GB" altLang="en-US" sz="1100"/>
              <a:pPr eaLnBrk="1" hangingPunct="1"/>
              <a:t>38</a:t>
            </a:fld>
            <a:endParaRPr lang="en-GB" altLang="en-US" sz="1100"/>
          </a:p>
        </p:txBody>
      </p:sp>
      <p:sp>
        <p:nvSpPr>
          <p:cNvPr id="28675" name="Rectangle 2"/>
          <p:cNvSpPr>
            <a:spLocks noGrp="1" noChangeArrowheads="1"/>
          </p:cNvSpPr>
          <p:nvPr>
            <p:ph type="title"/>
          </p:nvPr>
        </p:nvSpPr>
        <p:spPr>
          <a:xfrm>
            <a:off x="1055440" y="620688"/>
            <a:ext cx="10972800" cy="1143000"/>
          </a:xfrm>
        </p:spPr>
        <p:txBody>
          <a:bodyPr/>
          <a:lstStyle/>
          <a:p>
            <a:r>
              <a:rPr lang="en-GB" altLang="en-US" sz="4800" dirty="0"/>
              <a:t>Issuance – before FA 2007</a:t>
            </a:r>
          </a:p>
        </p:txBody>
      </p:sp>
      <p:sp>
        <p:nvSpPr>
          <p:cNvPr id="28676" name="Rectangle 3"/>
          <p:cNvSpPr>
            <a:spLocks noGrp="1" noChangeArrowheads="1"/>
          </p:cNvSpPr>
          <p:nvPr>
            <p:ph type="body" idx="1"/>
          </p:nvPr>
        </p:nvSpPr>
        <p:spPr>
          <a:xfrm>
            <a:off x="1035016" y="1916832"/>
            <a:ext cx="10972800" cy="3096344"/>
          </a:xfrm>
        </p:spPr>
        <p:txBody>
          <a:bodyPr/>
          <a:lstStyle/>
          <a:p>
            <a:pPr marL="536575" indent="-536575"/>
            <a:r>
              <a:rPr lang="en-GB" altLang="en-US" dirty="0">
                <a:solidFill>
                  <a:schemeClr val="tx1"/>
                </a:solidFill>
              </a:rPr>
              <a:t>No tax deduction in issuer</a:t>
            </a:r>
          </a:p>
          <a:p>
            <a:pPr marL="902335" lvl="1" indent="-536575"/>
            <a:r>
              <a:rPr lang="en-GB" altLang="en-US" dirty="0">
                <a:solidFill>
                  <a:schemeClr val="tx1"/>
                </a:solidFill>
              </a:rPr>
              <a:t>Investor payments not interest</a:t>
            </a:r>
          </a:p>
          <a:p>
            <a:pPr marL="902335" lvl="1" indent="-536575"/>
            <a:r>
              <a:rPr lang="en-GB" altLang="en-US" dirty="0">
                <a:solidFill>
                  <a:schemeClr val="tx1"/>
                </a:solidFill>
              </a:rPr>
              <a:t>ICTA 1988 s209(2)(e)(iii) “securities under which the consideration given… is … dependent on the results of the company’s business”</a:t>
            </a:r>
          </a:p>
          <a:p>
            <a:pPr marL="902335" lvl="1" indent="-536575"/>
            <a:r>
              <a:rPr lang="en-GB" altLang="en-US" dirty="0">
                <a:solidFill>
                  <a:schemeClr val="tx1"/>
                </a:solidFill>
              </a:rPr>
              <a:t>interest treated as a distribution</a:t>
            </a:r>
          </a:p>
        </p:txBody>
      </p:sp>
      <p:sp>
        <p:nvSpPr>
          <p:cNvPr id="5"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38</a:t>
            </a:fld>
            <a:endParaRPr lang="en-GB" sz="1200" dirty="0"/>
          </a:p>
        </p:txBody>
      </p:sp>
    </p:spTree>
    <p:extLst>
      <p:ext uri="{BB962C8B-B14F-4D97-AF65-F5344CB8AC3E}">
        <p14:creationId xmlns:p14="http://schemas.microsoft.com/office/powerpoint/2010/main" val="35424543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A2FCB67D-8116-43F0-B097-C646C29D2A09}" type="slidenum">
              <a:rPr lang="en-GB" altLang="en-US" sz="1100"/>
              <a:pPr eaLnBrk="1" hangingPunct="1"/>
              <a:t>39</a:t>
            </a:fld>
            <a:endParaRPr lang="en-GB" altLang="en-US" sz="1100"/>
          </a:p>
        </p:txBody>
      </p:sp>
      <p:sp>
        <p:nvSpPr>
          <p:cNvPr id="29699" name="Rectangle 2"/>
          <p:cNvSpPr>
            <a:spLocks noGrp="1" noChangeArrowheads="1"/>
          </p:cNvSpPr>
          <p:nvPr>
            <p:ph type="title"/>
          </p:nvPr>
        </p:nvSpPr>
        <p:spPr>
          <a:xfrm>
            <a:off x="983432" y="746273"/>
            <a:ext cx="10972800" cy="1143000"/>
          </a:xfrm>
        </p:spPr>
        <p:txBody>
          <a:bodyPr vert="horz" lIns="0" rIns="0" bIns="0" anchor="b">
            <a:normAutofit/>
          </a:bodyPr>
          <a:lstStyle/>
          <a:p>
            <a:r>
              <a:rPr lang="en-GB" altLang="en-US" sz="4800" dirty="0"/>
              <a:t>Specific legislation originally in FA 2007</a:t>
            </a:r>
          </a:p>
        </p:txBody>
      </p:sp>
      <p:sp>
        <p:nvSpPr>
          <p:cNvPr id="29700" name="Rectangle 3"/>
          <p:cNvSpPr>
            <a:spLocks noGrp="1" noChangeArrowheads="1"/>
          </p:cNvSpPr>
          <p:nvPr>
            <p:ph type="body" idx="1"/>
          </p:nvPr>
        </p:nvSpPr>
        <p:spPr>
          <a:xfrm>
            <a:off x="980664" y="2204864"/>
            <a:ext cx="10972800" cy="3240360"/>
          </a:xfrm>
        </p:spPr>
        <p:txBody>
          <a:bodyPr>
            <a:normAutofit fontScale="92500" lnSpcReduction="10000"/>
          </a:bodyPr>
          <a:lstStyle/>
          <a:p>
            <a:pPr>
              <a:buFont typeface="Arial" panose="020B0604020202020204" pitchFamily="34" charset="0"/>
              <a:buChar char="•"/>
            </a:pPr>
            <a:r>
              <a:rPr lang="en-GB" altLang="en-US" dirty="0">
                <a:solidFill>
                  <a:schemeClr val="tx1"/>
                </a:solidFill>
              </a:rPr>
              <a:t>New concept: Alternative finance investment bond (AFIB)</a:t>
            </a:r>
          </a:p>
          <a:p>
            <a:pPr>
              <a:buFont typeface="Arial" panose="020B0604020202020204" pitchFamily="34" charset="0"/>
              <a:buChar char="•"/>
            </a:pPr>
            <a:r>
              <a:rPr lang="en-GB" altLang="en-US" dirty="0"/>
              <a:t>Now CTA 2009 s. 507, renamed “investment bond”</a:t>
            </a:r>
          </a:p>
          <a:p>
            <a:pPr lvl="1">
              <a:buFont typeface="Arial" panose="020B0604020202020204" pitchFamily="34" charset="0"/>
              <a:buChar char="•"/>
            </a:pPr>
            <a:r>
              <a:rPr lang="en-GB" altLang="en-US" dirty="0">
                <a:solidFill>
                  <a:schemeClr val="tx1"/>
                </a:solidFill>
              </a:rPr>
              <a:t>Name AFIB lives on for regulatory purposes. </a:t>
            </a:r>
          </a:p>
          <a:p>
            <a:pPr lvl="1">
              <a:buFont typeface="Arial" panose="020B0604020202020204" pitchFamily="34" charset="0"/>
              <a:buChar char="•"/>
            </a:pPr>
            <a:r>
              <a:rPr lang="en-GB" altLang="en-US" dirty="0">
                <a:solidFill>
                  <a:schemeClr val="tx1"/>
                </a:solidFill>
              </a:rPr>
              <a:t>See </a:t>
            </a:r>
            <a:r>
              <a:rPr lang="en-GB" altLang="en-US" dirty="0"/>
              <a:t>SI 2010 No. 86 and SI 2011 No. 133 </a:t>
            </a:r>
          </a:p>
          <a:p>
            <a:pPr lvl="1">
              <a:buFont typeface="Arial" panose="020B0604020202020204" pitchFamily="34" charset="0"/>
              <a:buChar char="•"/>
            </a:pPr>
            <a:r>
              <a:rPr lang="en-GB" altLang="en-US" dirty="0"/>
              <a:t>These take AFIBs out of collective investment scheme rules</a:t>
            </a:r>
            <a:endParaRPr lang="en-GB" altLang="en-US" dirty="0">
              <a:solidFill>
                <a:schemeClr val="tx1"/>
              </a:solidFill>
            </a:endParaRPr>
          </a:p>
          <a:p>
            <a:pPr>
              <a:buFont typeface="Arial" panose="020B0604020202020204" pitchFamily="34" charset="0"/>
              <a:buChar char="•"/>
            </a:pPr>
            <a:r>
              <a:rPr lang="en-GB" altLang="en-US" dirty="0">
                <a:solidFill>
                  <a:schemeClr val="tx1"/>
                </a:solidFill>
              </a:rPr>
              <a:t> ICTA 1988 s.209(2)(e)(iii) overridden</a:t>
            </a:r>
          </a:p>
          <a:p>
            <a:pPr>
              <a:buFont typeface="Arial" panose="020B0604020202020204" pitchFamily="34" charset="0"/>
              <a:buChar char="•"/>
            </a:pPr>
            <a:r>
              <a:rPr lang="en-GB" altLang="en-US" dirty="0">
                <a:solidFill>
                  <a:schemeClr val="tx1"/>
                </a:solidFill>
              </a:rPr>
              <a:t> Periodical payments treated as deductible interest</a:t>
            </a:r>
          </a:p>
          <a:p>
            <a:pPr>
              <a:buFont typeface="Arial" panose="020B0604020202020204" pitchFamily="34" charset="0"/>
              <a:buChar char="•"/>
            </a:pPr>
            <a:r>
              <a:rPr lang="en-GB" altLang="en-US" dirty="0"/>
              <a:t>Very detailed requirements which have to be met</a:t>
            </a:r>
            <a:endParaRPr lang="en-GB" altLang="en-US" dirty="0">
              <a:solidFill>
                <a:schemeClr val="tx1"/>
              </a:solidFill>
            </a:endParaRPr>
          </a:p>
        </p:txBody>
      </p:sp>
      <p:sp>
        <p:nvSpPr>
          <p:cNvPr id="5"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39</a:t>
            </a:fld>
            <a:endParaRPr lang="en-GB" sz="1200" dirty="0"/>
          </a:p>
        </p:txBody>
      </p:sp>
    </p:spTree>
    <p:extLst>
      <p:ext uri="{BB962C8B-B14F-4D97-AF65-F5344CB8AC3E}">
        <p14:creationId xmlns:p14="http://schemas.microsoft.com/office/powerpoint/2010/main" val="112836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55440" y="1266339"/>
            <a:ext cx="8456641" cy="595312"/>
          </a:xfrm>
        </p:spPr>
        <p:txBody>
          <a:bodyPr>
            <a:noAutofit/>
          </a:bodyPr>
          <a:lstStyle/>
          <a:p>
            <a:pPr eaLnBrk="1" hangingPunct="1"/>
            <a:r>
              <a:rPr lang="en-GB" dirty="0"/>
              <a:t>Mohammed Amin</a:t>
            </a:r>
          </a:p>
        </p:txBody>
      </p:sp>
      <p:sp>
        <p:nvSpPr>
          <p:cNvPr id="7172" name="Rectangle 3"/>
          <p:cNvSpPr>
            <a:spLocks noChangeArrowheads="1"/>
          </p:cNvSpPr>
          <p:nvPr/>
        </p:nvSpPr>
        <p:spPr bwMode="auto">
          <a:xfrm>
            <a:off x="3719736" y="1951432"/>
            <a:ext cx="7272808" cy="3600400"/>
          </a:xfrm>
          <a:prstGeom prst="rect">
            <a:avLst/>
          </a:prstGeom>
          <a:noFill/>
          <a:ln w="9525">
            <a:noFill/>
            <a:miter lim="800000"/>
            <a:headEnd/>
            <a:tailEnd/>
          </a:ln>
        </p:spPr>
        <p:txBody>
          <a:bodyPr lIns="0" tIns="0" rIns="0" bIns="0"/>
          <a:lstStyle/>
          <a:p>
            <a:pPr defTabSz="695325"/>
            <a:r>
              <a:rPr lang="en-GB" dirty="0"/>
              <a:t>Mohammed Amin is an Islamic finance consultant. Previously he was a tax partner in PricewaterhouseCoopers LLP and led their Islamic finance practice in the UK.</a:t>
            </a:r>
          </a:p>
          <a:p>
            <a:pPr defTabSz="695325"/>
            <a:endParaRPr lang="en-GB" dirty="0"/>
          </a:p>
          <a:p>
            <a:pPr defTabSz="695325"/>
            <a:r>
              <a:rPr lang="en-GB" dirty="0"/>
              <a:t>He is:</a:t>
            </a:r>
          </a:p>
          <a:p>
            <a:pPr marL="358775" lvl="1" indent="-357188" defTabSz="695325">
              <a:spcBef>
                <a:spcPct val="0"/>
              </a:spcBef>
              <a:buFontTx/>
              <a:buChar char="•"/>
            </a:pPr>
            <a:r>
              <a:rPr lang="en-GB" dirty="0"/>
              <a:t>a chartered accountant </a:t>
            </a:r>
          </a:p>
          <a:p>
            <a:pPr marL="358775" lvl="1" indent="-357188" defTabSz="695325">
              <a:spcBef>
                <a:spcPct val="0"/>
              </a:spcBef>
              <a:buFontTx/>
              <a:buChar char="•"/>
            </a:pPr>
            <a:r>
              <a:rPr lang="en-GB" dirty="0"/>
              <a:t>a chartered tax adviser</a:t>
            </a:r>
          </a:p>
          <a:p>
            <a:pPr marL="358775" lvl="1" indent="-357188" defTabSz="695325">
              <a:spcBef>
                <a:spcPct val="0"/>
              </a:spcBef>
              <a:buFontTx/>
              <a:buChar char="•"/>
            </a:pPr>
            <a:r>
              <a:rPr lang="en-GB" dirty="0"/>
              <a:t>a qualified corporate treasurer</a:t>
            </a:r>
          </a:p>
          <a:p>
            <a:pPr marL="358775" lvl="1" indent="-357188" defTabSz="695325">
              <a:spcBef>
                <a:spcPct val="0"/>
              </a:spcBef>
              <a:buFontTx/>
              <a:buChar char="•"/>
            </a:pPr>
            <a:endParaRPr lang="en-GB" dirty="0"/>
          </a:p>
          <a:p>
            <a:pPr marL="0" lvl="1" defTabSz="695325">
              <a:spcBef>
                <a:spcPct val="0"/>
              </a:spcBef>
            </a:pPr>
            <a:r>
              <a:rPr lang="en-GB" dirty="0"/>
              <a:t>Amin has spoken on Islamic finance in over 20 cities covering  every continent except Antarctica. Many of his articles and presentations on Islamic finance can be found in the Islamic finance section of his website: </a:t>
            </a:r>
          </a:p>
          <a:p>
            <a:pPr defTabSz="695325"/>
            <a:endParaRPr lang="en-GB" dirty="0"/>
          </a:p>
          <a:p>
            <a:pPr defTabSz="695325"/>
            <a:r>
              <a:rPr lang="en-GB" dirty="0">
                <a:solidFill>
                  <a:srgbClr val="FF0000"/>
                </a:solidFill>
              </a:rPr>
              <a:t>www.mohammedamin.com</a:t>
            </a:r>
            <a:endParaRPr lang="en-GB" dirty="0"/>
          </a:p>
        </p:txBody>
      </p:sp>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sp>
        <p:nvSpPr>
          <p:cNvPr id="9" name="Slide Number Placeholder 8"/>
          <p:cNvSpPr txBox="1">
            <a:spLocks/>
          </p:cNvSpPr>
          <p:nvPr/>
        </p:nvSpPr>
        <p:spPr>
          <a:xfrm>
            <a:off x="1026915"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4</a:t>
            </a:fld>
            <a:endParaRPr lang="en-GB" sz="12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5312" y="1970244"/>
            <a:ext cx="2438400" cy="3657600"/>
          </a:xfrm>
          <a:prstGeom prst="rect">
            <a:avLst/>
          </a:prstGeom>
        </p:spPr>
      </p:pic>
    </p:spTree>
    <p:extLst>
      <p:ext uri="{BB962C8B-B14F-4D97-AF65-F5344CB8AC3E}">
        <p14:creationId xmlns:p14="http://schemas.microsoft.com/office/powerpoint/2010/main" val="935276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67644" y="765888"/>
            <a:ext cx="10306698" cy="816836"/>
          </a:xfrm>
        </p:spPr>
        <p:txBody>
          <a:bodyPr>
            <a:normAutofit fontScale="90000"/>
          </a:bodyPr>
          <a:lstStyle/>
          <a:p>
            <a:pPr eaLnBrk="1" hangingPunct="1"/>
            <a:r>
              <a:rPr lang="en-GB" sz="3200" dirty="0"/>
              <a:t>Multiple charges to SDLT on real estate transfers abolished in FA 2009 </a:t>
            </a:r>
            <a:r>
              <a:rPr lang="en-GB" sz="3200" dirty="0" err="1"/>
              <a:t>Sch</a:t>
            </a:r>
            <a:r>
              <a:rPr lang="en-GB" sz="3200" dirty="0"/>
              <a:t> 61</a:t>
            </a:r>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59" name="Line 6"/>
          <p:cNvSpPr>
            <a:spLocks noChangeShapeType="1"/>
          </p:cNvSpPr>
          <p:nvPr/>
        </p:nvSpPr>
        <p:spPr bwMode="auto">
          <a:xfrm>
            <a:off x="4566522" y="3985045"/>
            <a:ext cx="0" cy="1152201"/>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0" name="Text Box 7"/>
          <p:cNvSpPr txBox="1">
            <a:spLocks noChangeArrowheads="1"/>
          </p:cNvSpPr>
          <p:nvPr/>
        </p:nvSpPr>
        <p:spPr bwMode="auto">
          <a:xfrm>
            <a:off x="4538847" y="4231844"/>
            <a:ext cx="847149" cy="738656"/>
          </a:xfrm>
          <a:prstGeom prst="rect">
            <a:avLst/>
          </a:prstGeom>
          <a:noFill/>
          <a:ln w="12700">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price 100</a:t>
            </a:r>
          </a:p>
        </p:txBody>
      </p:sp>
      <p:sp>
        <p:nvSpPr>
          <p:cNvPr id="74761" name="Text Box 8"/>
          <p:cNvSpPr txBox="1">
            <a:spLocks noChangeArrowheads="1"/>
          </p:cNvSpPr>
          <p:nvPr/>
        </p:nvSpPr>
        <p:spPr bwMode="auto">
          <a:xfrm>
            <a:off x="5364766" y="4755487"/>
            <a:ext cx="1305790"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rent  periodically 5</a:t>
            </a:r>
          </a:p>
        </p:txBody>
      </p:sp>
      <p:sp>
        <p:nvSpPr>
          <p:cNvPr id="74762" name="Text Box 9"/>
          <p:cNvSpPr txBox="1">
            <a:spLocks noChangeArrowheads="1"/>
          </p:cNvSpPr>
          <p:nvPr/>
        </p:nvSpPr>
        <p:spPr bwMode="auto">
          <a:xfrm>
            <a:off x="5415208" y="2755278"/>
            <a:ext cx="2510696"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Pay issue price 100</a:t>
            </a:r>
          </a:p>
        </p:txBody>
      </p:sp>
      <p:sp>
        <p:nvSpPr>
          <p:cNvPr id="74763" name="Freeform 10"/>
          <p:cNvSpPr>
            <a:spLocks/>
          </p:cNvSpPr>
          <p:nvPr/>
        </p:nvSpPr>
        <p:spPr bwMode="auto">
          <a:xfrm>
            <a:off x="4440449" y="2014878"/>
            <a:ext cx="4197306" cy="1242460"/>
          </a:xfrm>
          <a:custGeom>
            <a:avLst/>
            <a:gdLst>
              <a:gd name="T0" fmla="*/ 0 w 2730"/>
              <a:gd name="T1" fmla="*/ 881 h 881"/>
              <a:gd name="T2" fmla="*/ 1360 w 2730"/>
              <a:gd name="T3" fmla="*/ 64 h 881"/>
              <a:gd name="T4" fmla="*/ 2730 w 2730"/>
              <a:gd name="T5" fmla="*/ 494 h 881"/>
              <a:gd name="T6" fmla="*/ 0 60000 65536"/>
              <a:gd name="T7" fmla="*/ 0 60000 65536"/>
              <a:gd name="T8" fmla="*/ 0 60000 65536"/>
              <a:gd name="T9" fmla="*/ 0 w 2730"/>
              <a:gd name="T10" fmla="*/ 0 h 881"/>
              <a:gd name="T11" fmla="*/ 2730 w 2730"/>
              <a:gd name="T12" fmla="*/ 881 h 881"/>
            </a:gdLst>
            <a:ahLst/>
            <a:cxnLst>
              <a:cxn ang="T6">
                <a:pos x="T0" y="T1"/>
              </a:cxn>
              <a:cxn ang="T7">
                <a:pos x="T2" y="T3"/>
              </a:cxn>
              <a:cxn ang="T8">
                <a:pos x="T4" y="T5"/>
              </a:cxn>
            </a:cxnLst>
            <a:rect l="T9" t="T10" r="T11" b="T12"/>
            <a:pathLst>
              <a:path w="2730" h="881">
                <a:moveTo>
                  <a:pt x="0" y="881"/>
                </a:moveTo>
                <a:cubicBezTo>
                  <a:pt x="453" y="510"/>
                  <a:pt x="905" y="128"/>
                  <a:pt x="1360" y="64"/>
                </a:cubicBezTo>
                <a:cubicBezTo>
                  <a:pt x="1815" y="0"/>
                  <a:pt x="2445" y="405"/>
                  <a:pt x="2730" y="494"/>
                </a:cubicBezTo>
              </a:path>
            </a:pathLst>
          </a:cu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4" name="Text Box 11"/>
          <p:cNvSpPr txBox="1">
            <a:spLocks noChangeArrowheads="1"/>
          </p:cNvSpPr>
          <p:nvPr/>
        </p:nvSpPr>
        <p:spPr bwMode="auto">
          <a:xfrm>
            <a:off x="4634170" y="2082572"/>
            <a:ext cx="1534400" cy="307768"/>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Issue sukuk</a:t>
            </a:r>
          </a:p>
        </p:txBody>
      </p:sp>
      <p:sp>
        <p:nvSpPr>
          <p:cNvPr id="74765" name="Line 12"/>
          <p:cNvSpPr>
            <a:spLocks noChangeShapeType="1"/>
          </p:cNvSpPr>
          <p:nvPr/>
        </p:nvSpPr>
        <p:spPr bwMode="auto">
          <a:xfrm flipV="1">
            <a:off x="5415209" y="3358879"/>
            <a:ext cx="2719793" cy="191799"/>
          </a:xfrm>
          <a:prstGeom prst="line">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66" name="Text Box 13"/>
          <p:cNvSpPr txBox="1">
            <a:spLocks noChangeArrowheads="1"/>
          </p:cNvSpPr>
          <p:nvPr/>
        </p:nvSpPr>
        <p:spPr bwMode="auto">
          <a:xfrm>
            <a:off x="5656591" y="3506958"/>
            <a:ext cx="2601408"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Periodical payments representing SPV’s profits 5</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0" name="Line 17"/>
          <p:cNvSpPr>
            <a:spLocks noChangeShapeType="1"/>
          </p:cNvSpPr>
          <p:nvPr/>
        </p:nvSpPr>
        <p:spPr bwMode="auto">
          <a:xfrm flipH="1">
            <a:off x="5318348" y="2925922"/>
            <a:ext cx="3101087" cy="29333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cxnSp>
        <p:nvCxnSpPr>
          <p:cNvPr id="74771" name="AutoShape 18"/>
          <p:cNvCxnSpPr>
            <a:cxnSpLocks noChangeShapeType="1"/>
          </p:cNvCxnSpPr>
          <p:nvPr/>
        </p:nvCxnSpPr>
        <p:spPr bwMode="auto">
          <a:xfrm flipH="1" flipV="1">
            <a:off x="5313735" y="3738244"/>
            <a:ext cx="72261" cy="2001192"/>
          </a:xfrm>
          <a:prstGeom prst="curvedConnector3">
            <a:avLst>
              <a:gd name="adj1" fmla="val -778727"/>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cxn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1666844" y="4360180"/>
            <a:ext cx="1534400"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Lease</a:t>
            </a:r>
          </a:p>
        </p:txBody>
      </p:sp>
      <p:sp>
        <p:nvSpPr>
          <p:cNvPr id="3" name="TextBox 2"/>
          <p:cNvSpPr txBox="1"/>
          <p:nvPr/>
        </p:nvSpPr>
        <p:spPr>
          <a:xfrm>
            <a:off x="8082856" y="4355374"/>
            <a:ext cx="2340213" cy="1323439"/>
          </a:xfrm>
          <a:prstGeom prst="rect">
            <a:avLst/>
          </a:prstGeom>
          <a:noFill/>
          <a:ln w="38100">
            <a:solidFill>
              <a:srgbClr val="FF0000"/>
            </a:solidFill>
          </a:ln>
        </p:spPr>
        <p:txBody>
          <a:bodyPr wrap="square" rtlCol="0">
            <a:spAutoFit/>
          </a:bodyPr>
          <a:lstStyle/>
          <a:p>
            <a:r>
              <a:rPr lang="en-GB" sz="2000" dirty="0"/>
              <a:t>Note: Unwind transactions at end of sukuk not shown.</a:t>
            </a:r>
          </a:p>
        </p:txBody>
      </p:sp>
      <p:sp>
        <p:nvSpPr>
          <p:cNvPr id="30" name="Slide Number Placeholder 8"/>
          <p:cNvSpPr>
            <a:spLocks noGrp="1"/>
          </p:cNvSpPr>
          <p:nvPr>
            <p:ph type="sldNum" sz="quarter" idx="10"/>
          </p:nvPr>
        </p:nvSpPr>
        <p:spPr>
          <a:xfrm>
            <a:off x="1067644" y="6281111"/>
            <a:ext cx="2133600" cy="365125"/>
          </a:xfrm>
          <a:noFill/>
        </p:spPr>
        <p:txBody>
          <a:bodyPr/>
          <a:lstStyle/>
          <a:p>
            <a:r>
              <a:rPr lang="en-GB" sz="1200" dirty="0"/>
              <a:t>Slide </a:t>
            </a:r>
            <a:fld id="{546D7DC8-501D-48DE-A57B-6D366F0C1FCE}" type="slidenum">
              <a:rPr lang="en-GB" sz="1200"/>
              <a:pPr/>
              <a:t>40</a:t>
            </a:fld>
            <a:endParaRPr lang="en-GB" sz="1200" dirty="0"/>
          </a:p>
        </p:txBody>
      </p:sp>
      <p:grpSp>
        <p:nvGrpSpPr>
          <p:cNvPr id="25" name="Group 24"/>
          <p:cNvGrpSpPr>
            <a:grpSpLocks/>
          </p:cNvGrpSpPr>
          <p:nvPr/>
        </p:nvGrpSpPr>
        <p:grpSpPr bwMode="auto">
          <a:xfrm>
            <a:off x="3722449" y="4716676"/>
            <a:ext cx="395288" cy="334962"/>
            <a:chOff x="1226" y="2901"/>
            <a:chExt cx="249" cy="211"/>
          </a:xfrm>
        </p:grpSpPr>
        <p:sp>
          <p:nvSpPr>
            <p:cNvPr id="26" name="Oval 25"/>
            <p:cNvSpPr>
              <a:spLocks noChangeArrowheads="1"/>
            </p:cNvSpPr>
            <p:nvPr/>
          </p:nvSpPr>
          <p:spPr bwMode="blackWhite">
            <a:xfrm>
              <a:off x="1226" y="2901"/>
              <a:ext cx="249" cy="211"/>
            </a:xfrm>
            <a:prstGeom prst="ellipse">
              <a:avLst/>
            </a:prstGeom>
            <a:solidFill>
              <a:srgbClr val="FFCC99"/>
            </a:solidFill>
            <a:ln w="9525" algn="ctr">
              <a:solidFill>
                <a:schemeClr val="tx1"/>
              </a:solidFill>
              <a:round/>
              <a:headEnd/>
              <a:tailEnd/>
            </a:ln>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p>
          </p:txBody>
        </p:sp>
        <p:sp>
          <p:nvSpPr>
            <p:cNvPr id="27" name="Text Box 26"/>
            <p:cNvSpPr txBox="1">
              <a:spLocks noChangeArrowheads="1"/>
            </p:cNvSpPr>
            <p:nvPr/>
          </p:nvSpPr>
          <p:spPr bwMode="blackWhite">
            <a:xfrm>
              <a:off x="1226" y="2920"/>
              <a:ext cx="24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1</a:t>
              </a:r>
            </a:p>
          </p:txBody>
        </p:sp>
      </p:grpSp>
      <p:grpSp>
        <p:nvGrpSpPr>
          <p:cNvPr id="28" name="Group 27"/>
          <p:cNvGrpSpPr>
            <a:grpSpLocks/>
          </p:cNvGrpSpPr>
          <p:nvPr/>
        </p:nvGrpSpPr>
        <p:grpSpPr bwMode="auto">
          <a:xfrm>
            <a:off x="2579950" y="4682131"/>
            <a:ext cx="395287" cy="334962"/>
            <a:chOff x="1226" y="2901"/>
            <a:chExt cx="249" cy="211"/>
          </a:xfrm>
        </p:grpSpPr>
        <p:sp>
          <p:nvSpPr>
            <p:cNvPr id="29" name="Oval 28"/>
            <p:cNvSpPr>
              <a:spLocks noChangeArrowheads="1"/>
            </p:cNvSpPr>
            <p:nvPr/>
          </p:nvSpPr>
          <p:spPr bwMode="blackWhite">
            <a:xfrm>
              <a:off x="1226" y="2901"/>
              <a:ext cx="249" cy="211"/>
            </a:xfrm>
            <a:prstGeom prst="ellipse">
              <a:avLst/>
            </a:prstGeom>
            <a:solidFill>
              <a:srgbClr val="FFCC99"/>
            </a:solidFill>
            <a:ln w="9525" algn="ctr">
              <a:solidFill>
                <a:schemeClr val="tx1"/>
              </a:solidFill>
              <a:round/>
              <a:headEnd/>
              <a:tailEnd/>
            </a:ln>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p>
          </p:txBody>
        </p:sp>
        <p:sp>
          <p:nvSpPr>
            <p:cNvPr id="31" name="Text Box 29"/>
            <p:cNvSpPr txBox="1">
              <a:spLocks noChangeArrowheads="1"/>
            </p:cNvSpPr>
            <p:nvPr/>
          </p:nvSpPr>
          <p:spPr bwMode="blackWhite">
            <a:xfrm>
              <a:off x="1226" y="2920"/>
              <a:ext cx="24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2</a:t>
              </a:r>
            </a:p>
          </p:txBody>
        </p:sp>
      </p:grpSp>
      <p:grpSp>
        <p:nvGrpSpPr>
          <p:cNvPr id="32" name="Group 27"/>
          <p:cNvGrpSpPr>
            <a:grpSpLocks/>
          </p:cNvGrpSpPr>
          <p:nvPr/>
        </p:nvGrpSpPr>
        <p:grpSpPr bwMode="auto">
          <a:xfrm>
            <a:off x="9909937" y="5213400"/>
            <a:ext cx="395287" cy="334962"/>
            <a:chOff x="1226" y="2901"/>
            <a:chExt cx="249" cy="211"/>
          </a:xfrm>
        </p:grpSpPr>
        <p:sp>
          <p:nvSpPr>
            <p:cNvPr id="33" name="Oval 28"/>
            <p:cNvSpPr>
              <a:spLocks noChangeArrowheads="1"/>
            </p:cNvSpPr>
            <p:nvPr/>
          </p:nvSpPr>
          <p:spPr bwMode="blackWhite">
            <a:xfrm>
              <a:off x="1226" y="2901"/>
              <a:ext cx="249" cy="211"/>
            </a:xfrm>
            <a:prstGeom prst="ellipse">
              <a:avLst/>
            </a:prstGeom>
            <a:solidFill>
              <a:srgbClr val="FFCC99"/>
            </a:solidFill>
            <a:ln w="9525" algn="ctr">
              <a:solidFill>
                <a:schemeClr val="tx1"/>
              </a:solidFill>
              <a:round/>
              <a:headEnd/>
              <a:tailEnd/>
            </a:ln>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 name="Text Box 29"/>
            <p:cNvSpPr txBox="1">
              <a:spLocks noChangeArrowheads="1"/>
            </p:cNvSpPr>
            <p:nvPr/>
          </p:nvSpPr>
          <p:spPr bwMode="blackWhite">
            <a:xfrm>
              <a:off x="1226" y="2920"/>
              <a:ext cx="24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3</a:t>
              </a:r>
            </a:p>
          </p:txBody>
        </p:sp>
      </p:grpSp>
    </p:spTree>
    <p:extLst>
      <p:ext uri="{BB962C8B-B14F-4D97-AF65-F5344CB8AC3E}">
        <p14:creationId xmlns:p14="http://schemas.microsoft.com/office/powerpoint/2010/main" val="1414753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67644" y="765888"/>
            <a:ext cx="10306698" cy="816836"/>
          </a:xfrm>
        </p:spPr>
        <p:txBody>
          <a:bodyPr>
            <a:normAutofit/>
          </a:bodyPr>
          <a:lstStyle/>
          <a:p>
            <a:r>
              <a:rPr lang="en-US" sz="2800" dirty="0"/>
              <a:t>Triggering capital gains disposals – abolished in FA 2009 </a:t>
            </a:r>
            <a:r>
              <a:rPr lang="en-US" sz="2800" dirty="0" err="1"/>
              <a:t>Sch</a:t>
            </a:r>
            <a:r>
              <a:rPr lang="en-US" sz="2800" dirty="0"/>
              <a:t> 61</a:t>
            </a:r>
            <a:endParaRPr lang="en-GB" sz="2800" dirty="0"/>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59" name="Line 6"/>
          <p:cNvSpPr>
            <a:spLocks noChangeShapeType="1"/>
          </p:cNvSpPr>
          <p:nvPr/>
        </p:nvSpPr>
        <p:spPr bwMode="auto">
          <a:xfrm>
            <a:off x="4566522" y="3985045"/>
            <a:ext cx="0" cy="1152201"/>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0" name="Text Box 7"/>
          <p:cNvSpPr txBox="1">
            <a:spLocks noChangeArrowheads="1"/>
          </p:cNvSpPr>
          <p:nvPr/>
        </p:nvSpPr>
        <p:spPr bwMode="auto">
          <a:xfrm>
            <a:off x="4538847" y="4231844"/>
            <a:ext cx="847149" cy="738656"/>
          </a:xfrm>
          <a:prstGeom prst="rect">
            <a:avLst/>
          </a:prstGeom>
          <a:noFill/>
          <a:ln w="12700">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price 100</a:t>
            </a:r>
          </a:p>
        </p:txBody>
      </p:sp>
      <p:sp>
        <p:nvSpPr>
          <p:cNvPr id="74761" name="Text Box 8"/>
          <p:cNvSpPr txBox="1">
            <a:spLocks noChangeArrowheads="1"/>
          </p:cNvSpPr>
          <p:nvPr/>
        </p:nvSpPr>
        <p:spPr bwMode="auto">
          <a:xfrm>
            <a:off x="5364766" y="4755487"/>
            <a:ext cx="1305790"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rent  periodically 5</a:t>
            </a:r>
          </a:p>
        </p:txBody>
      </p:sp>
      <p:sp>
        <p:nvSpPr>
          <p:cNvPr id="74762" name="Text Box 9"/>
          <p:cNvSpPr txBox="1">
            <a:spLocks noChangeArrowheads="1"/>
          </p:cNvSpPr>
          <p:nvPr/>
        </p:nvSpPr>
        <p:spPr bwMode="auto">
          <a:xfrm>
            <a:off x="5415208" y="2755278"/>
            <a:ext cx="2510696"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Pay issue price 100</a:t>
            </a:r>
          </a:p>
        </p:txBody>
      </p:sp>
      <p:sp>
        <p:nvSpPr>
          <p:cNvPr id="74763" name="Freeform 10"/>
          <p:cNvSpPr>
            <a:spLocks/>
          </p:cNvSpPr>
          <p:nvPr/>
        </p:nvSpPr>
        <p:spPr bwMode="auto">
          <a:xfrm>
            <a:off x="4440449" y="2014878"/>
            <a:ext cx="4197306" cy="1242460"/>
          </a:xfrm>
          <a:custGeom>
            <a:avLst/>
            <a:gdLst>
              <a:gd name="T0" fmla="*/ 0 w 2730"/>
              <a:gd name="T1" fmla="*/ 881 h 881"/>
              <a:gd name="T2" fmla="*/ 1360 w 2730"/>
              <a:gd name="T3" fmla="*/ 64 h 881"/>
              <a:gd name="T4" fmla="*/ 2730 w 2730"/>
              <a:gd name="T5" fmla="*/ 494 h 881"/>
              <a:gd name="T6" fmla="*/ 0 60000 65536"/>
              <a:gd name="T7" fmla="*/ 0 60000 65536"/>
              <a:gd name="T8" fmla="*/ 0 60000 65536"/>
              <a:gd name="T9" fmla="*/ 0 w 2730"/>
              <a:gd name="T10" fmla="*/ 0 h 881"/>
              <a:gd name="T11" fmla="*/ 2730 w 2730"/>
              <a:gd name="T12" fmla="*/ 881 h 881"/>
            </a:gdLst>
            <a:ahLst/>
            <a:cxnLst>
              <a:cxn ang="T6">
                <a:pos x="T0" y="T1"/>
              </a:cxn>
              <a:cxn ang="T7">
                <a:pos x="T2" y="T3"/>
              </a:cxn>
              <a:cxn ang="T8">
                <a:pos x="T4" y="T5"/>
              </a:cxn>
            </a:cxnLst>
            <a:rect l="T9" t="T10" r="T11" b="T12"/>
            <a:pathLst>
              <a:path w="2730" h="881">
                <a:moveTo>
                  <a:pt x="0" y="881"/>
                </a:moveTo>
                <a:cubicBezTo>
                  <a:pt x="453" y="510"/>
                  <a:pt x="905" y="128"/>
                  <a:pt x="1360" y="64"/>
                </a:cubicBezTo>
                <a:cubicBezTo>
                  <a:pt x="1815" y="0"/>
                  <a:pt x="2445" y="405"/>
                  <a:pt x="2730" y="494"/>
                </a:cubicBezTo>
              </a:path>
            </a:pathLst>
          </a:cu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4" name="Text Box 11"/>
          <p:cNvSpPr txBox="1">
            <a:spLocks noChangeArrowheads="1"/>
          </p:cNvSpPr>
          <p:nvPr/>
        </p:nvSpPr>
        <p:spPr bwMode="auto">
          <a:xfrm>
            <a:off x="4634170" y="2082572"/>
            <a:ext cx="1534400" cy="307768"/>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Issue sukuk</a:t>
            </a:r>
          </a:p>
        </p:txBody>
      </p:sp>
      <p:sp>
        <p:nvSpPr>
          <p:cNvPr id="74765" name="Line 12"/>
          <p:cNvSpPr>
            <a:spLocks noChangeShapeType="1"/>
          </p:cNvSpPr>
          <p:nvPr/>
        </p:nvSpPr>
        <p:spPr bwMode="auto">
          <a:xfrm flipV="1">
            <a:off x="5415209" y="3358879"/>
            <a:ext cx="2719793" cy="191799"/>
          </a:xfrm>
          <a:prstGeom prst="line">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66" name="Text Box 13"/>
          <p:cNvSpPr txBox="1">
            <a:spLocks noChangeArrowheads="1"/>
          </p:cNvSpPr>
          <p:nvPr/>
        </p:nvSpPr>
        <p:spPr bwMode="auto">
          <a:xfrm>
            <a:off x="5656591" y="3506958"/>
            <a:ext cx="2601408"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Periodical payments representing SPV’s profits 5</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0" name="Line 17"/>
          <p:cNvSpPr>
            <a:spLocks noChangeShapeType="1"/>
          </p:cNvSpPr>
          <p:nvPr/>
        </p:nvSpPr>
        <p:spPr bwMode="auto">
          <a:xfrm flipH="1">
            <a:off x="5318348" y="2925922"/>
            <a:ext cx="3101087" cy="29333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cxnSp>
        <p:nvCxnSpPr>
          <p:cNvPr id="74771" name="AutoShape 18"/>
          <p:cNvCxnSpPr>
            <a:cxnSpLocks noChangeShapeType="1"/>
          </p:cNvCxnSpPr>
          <p:nvPr/>
        </p:nvCxnSpPr>
        <p:spPr bwMode="auto">
          <a:xfrm flipH="1" flipV="1">
            <a:off x="5313735" y="3738244"/>
            <a:ext cx="72261" cy="2001192"/>
          </a:xfrm>
          <a:prstGeom prst="curvedConnector3">
            <a:avLst>
              <a:gd name="adj1" fmla="val -778727"/>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cxn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1666844" y="4360180"/>
            <a:ext cx="1534400"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Lease</a:t>
            </a:r>
          </a:p>
        </p:txBody>
      </p:sp>
      <p:sp>
        <p:nvSpPr>
          <p:cNvPr id="3" name="TextBox 2"/>
          <p:cNvSpPr txBox="1"/>
          <p:nvPr/>
        </p:nvSpPr>
        <p:spPr>
          <a:xfrm>
            <a:off x="8082856" y="4355374"/>
            <a:ext cx="2340213" cy="1323439"/>
          </a:xfrm>
          <a:prstGeom prst="rect">
            <a:avLst/>
          </a:prstGeom>
          <a:noFill/>
          <a:ln w="38100">
            <a:solidFill>
              <a:srgbClr val="FF0000"/>
            </a:solidFill>
          </a:ln>
        </p:spPr>
        <p:txBody>
          <a:bodyPr wrap="square" rtlCol="0">
            <a:spAutoFit/>
          </a:bodyPr>
          <a:lstStyle/>
          <a:p>
            <a:r>
              <a:rPr lang="en-GB" sz="2000" dirty="0"/>
              <a:t>Note: Unwind transactions at end of sukuk not shown.</a:t>
            </a:r>
          </a:p>
        </p:txBody>
      </p:sp>
      <p:sp>
        <p:nvSpPr>
          <p:cNvPr id="30" name="Slide Number Placeholder 8"/>
          <p:cNvSpPr>
            <a:spLocks noGrp="1"/>
          </p:cNvSpPr>
          <p:nvPr>
            <p:ph type="sldNum" sz="quarter" idx="10"/>
          </p:nvPr>
        </p:nvSpPr>
        <p:spPr>
          <a:xfrm>
            <a:off x="1067644" y="6281111"/>
            <a:ext cx="2133600" cy="365125"/>
          </a:xfrm>
          <a:noFill/>
        </p:spPr>
        <p:txBody>
          <a:bodyPr/>
          <a:lstStyle/>
          <a:p>
            <a:r>
              <a:rPr lang="en-GB" sz="1200" dirty="0"/>
              <a:t>Slide </a:t>
            </a:r>
            <a:fld id="{546D7DC8-501D-48DE-A57B-6D366F0C1FCE}" type="slidenum">
              <a:rPr lang="en-GB" sz="1200"/>
              <a:pPr/>
              <a:t>41</a:t>
            </a:fld>
            <a:endParaRPr lang="en-GB" sz="1200" dirty="0"/>
          </a:p>
        </p:txBody>
      </p:sp>
      <p:grpSp>
        <p:nvGrpSpPr>
          <p:cNvPr id="25" name="Group 24"/>
          <p:cNvGrpSpPr>
            <a:grpSpLocks/>
          </p:cNvGrpSpPr>
          <p:nvPr/>
        </p:nvGrpSpPr>
        <p:grpSpPr bwMode="auto">
          <a:xfrm>
            <a:off x="3722449" y="4716676"/>
            <a:ext cx="395288" cy="334962"/>
            <a:chOff x="1226" y="2901"/>
            <a:chExt cx="249" cy="211"/>
          </a:xfrm>
        </p:grpSpPr>
        <p:sp>
          <p:nvSpPr>
            <p:cNvPr id="26" name="Oval 25"/>
            <p:cNvSpPr>
              <a:spLocks noChangeArrowheads="1"/>
            </p:cNvSpPr>
            <p:nvPr/>
          </p:nvSpPr>
          <p:spPr bwMode="blackWhite">
            <a:xfrm>
              <a:off x="1226" y="2901"/>
              <a:ext cx="249" cy="211"/>
            </a:xfrm>
            <a:prstGeom prst="ellipse">
              <a:avLst/>
            </a:prstGeom>
            <a:solidFill>
              <a:srgbClr val="FFCC99"/>
            </a:solidFill>
            <a:ln w="9525" algn="ctr">
              <a:solidFill>
                <a:schemeClr val="tx1"/>
              </a:solidFill>
              <a:round/>
              <a:headEnd/>
              <a:tailEnd/>
            </a:ln>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p>
          </p:txBody>
        </p:sp>
        <p:sp>
          <p:nvSpPr>
            <p:cNvPr id="27" name="Text Box 26"/>
            <p:cNvSpPr txBox="1">
              <a:spLocks noChangeArrowheads="1"/>
            </p:cNvSpPr>
            <p:nvPr/>
          </p:nvSpPr>
          <p:spPr bwMode="blackWhite">
            <a:xfrm>
              <a:off x="1226" y="2920"/>
              <a:ext cx="24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1</a:t>
              </a:r>
            </a:p>
          </p:txBody>
        </p:sp>
      </p:grpSp>
      <p:grpSp>
        <p:nvGrpSpPr>
          <p:cNvPr id="32" name="Group 27"/>
          <p:cNvGrpSpPr>
            <a:grpSpLocks/>
          </p:cNvGrpSpPr>
          <p:nvPr/>
        </p:nvGrpSpPr>
        <p:grpSpPr bwMode="auto">
          <a:xfrm>
            <a:off x="9909937" y="5213400"/>
            <a:ext cx="395287" cy="334962"/>
            <a:chOff x="1226" y="2901"/>
            <a:chExt cx="249" cy="211"/>
          </a:xfrm>
        </p:grpSpPr>
        <p:sp>
          <p:nvSpPr>
            <p:cNvPr id="33" name="Oval 28"/>
            <p:cNvSpPr>
              <a:spLocks noChangeArrowheads="1"/>
            </p:cNvSpPr>
            <p:nvPr/>
          </p:nvSpPr>
          <p:spPr bwMode="blackWhite">
            <a:xfrm>
              <a:off x="1226" y="2901"/>
              <a:ext cx="249" cy="211"/>
            </a:xfrm>
            <a:prstGeom prst="ellipse">
              <a:avLst/>
            </a:prstGeom>
            <a:solidFill>
              <a:srgbClr val="FFCC99"/>
            </a:solidFill>
            <a:ln w="9525" algn="ctr">
              <a:solidFill>
                <a:schemeClr val="tx1"/>
              </a:solidFill>
              <a:round/>
              <a:headEnd/>
              <a:tailEnd/>
            </a:ln>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 name="Text Box 29"/>
            <p:cNvSpPr txBox="1">
              <a:spLocks noChangeArrowheads="1"/>
            </p:cNvSpPr>
            <p:nvPr/>
          </p:nvSpPr>
          <p:spPr bwMode="blackWhite">
            <a:xfrm>
              <a:off x="1226" y="2920"/>
              <a:ext cx="24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3</a:t>
              </a:r>
            </a:p>
          </p:txBody>
        </p:sp>
      </p:grpSp>
    </p:spTree>
    <p:extLst>
      <p:ext uri="{BB962C8B-B14F-4D97-AF65-F5344CB8AC3E}">
        <p14:creationId xmlns:p14="http://schemas.microsoft.com/office/powerpoint/2010/main" val="3331126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359696" y="2636912"/>
            <a:ext cx="4752527" cy="1089670"/>
          </a:xfrm>
        </p:spPr>
        <p:txBody>
          <a:bodyPr>
            <a:normAutofit/>
          </a:bodyPr>
          <a:lstStyle/>
          <a:p>
            <a:pPr algn="l" eaLnBrk="1" hangingPunct="1"/>
            <a:r>
              <a:rPr lang="en-GB" altLang="en-US" sz="6000" dirty="0"/>
              <a:t>SDLT</a:t>
            </a:r>
          </a:p>
        </p:txBody>
      </p:sp>
      <p:sp>
        <p:nvSpPr>
          <p:cNvPr id="3"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42</a:t>
            </a:fld>
            <a:endParaRPr lang="en-GB" sz="1200" dirty="0"/>
          </a:p>
        </p:txBody>
      </p:sp>
    </p:spTree>
    <p:extLst>
      <p:ext uri="{BB962C8B-B14F-4D97-AF65-F5344CB8AC3E}">
        <p14:creationId xmlns:p14="http://schemas.microsoft.com/office/powerpoint/2010/main" val="10787630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First area of UK tax law to be amended</a:t>
            </a:r>
          </a:p>
        </p:txBody>
      </p:sp>
      <p:sp>
        <p:nvSpPr>
          <p:cNvPr id="3" name="Content Placeholder 2"/>
          <p:cNvSpPr>
            <a:spLocks noGrp="1"/>
          </p:cNvSpPr>
          <p:nvPr>
            <p:ph idx="1"/>
          </p:nvPr>
        </p:nvSpPr>
        <p:spPr/>
        <p:txBody>
          <a:bodyPr/>
          <a:lstStyle/>
          <a:p>
            <a:r>
              <a:rPr lang="en-GB" dirty="0"/>
              <a:t>Stamp duty land tax relief for individuals from inception</a:t>
            </a:r>
          </a:p>
          <a:p>
            <a:pPr lvl="1"/>
            <a:r>
              <a:rPr lang="en-GB" dirty="0"/>
              <a:t>FA 2003 s.72-73</a:t>
            </a:r>
          </a:p>
          <a:p>
            <a:pPr lvl="1"/>
            <a:r>
              <a:rPr lang="en-GB" dirty="0"/>
              <a:t>Since extended so applies to partnerships and companies as well as individuals</a:t>
            </a:r>
          </a:p>
          <a:p>
            <a:pPr lvl="2"/>
            <a:r>
              <a:rPr lang="en-GB" dirty="0"/>
              <a:t>Extension created avoidance opportunities </a:t>
            </a:r>
            <a:r>
              <a:rPr lang="en-GB" dirty="0">
                <a:sym typeface="Wingdings" panose="05000000000000000000" pitchFamily="2" charset="2"/>
              </a:rPr>
              <a:t> Anti-avoidance legislation</a:t>
            </a:r>
            <a:endParaRPr lang="en-GB" dirty="0"/>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43</a:t>
            </a:fld>
            <a:endParaRPr lang="en-GB" sz="1200" dirty="0"/>
          </a:p>
        </p:txBody>
      </p:sp>
    </p:spTree>
    <p:extLst>
      <p:ext uri="{BB962C8B-B14F-4D97-AF65-F5344CB8AC3E}">
        <p14:creationId xmlns:p14="http://schemas.microsoft.com/office/powerpoint/2010/main" val="1414693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44" y="692696"/>
            <a:ext cx="10972800" cy="1143000"/>
          </a:xfrm>
        </p:spPr>
        <p:txBody>
          <a:bodyPr/>
          <a:lstStyle/>
          <a:p>
            <a:r>
              <a:rPr lang="en-GB" dirty="0"/>
              <a:t>Commercial deal – Project Blue</a:t>
            </a:r>
          </a:p>
        </p:txBody>
      </p:sp>
      <p:sp>
        <p:nvSpPr>
          <p:cNvPr id="4" name="Rectangle 14"/>
          <p:cNvSpPr>
            <a:spLocks noChangeArrowheads="1"/>
          </p:cNvSpPr>
          <p:nvPr/>
        </p:nvSpPr>
        <p:spPr bwMode="blackWhite">
          <a:xfrm>
            <a:off x="609600" y="1988840"/>
            <a:ext cx="4334272"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Seller: Secretary of Defence (SSD)</a:t>
            </a:r>
          </a:p>
        </p:txBody>
      </p:sp>
      <p:sp>
        <p:nvSpPr>
          <p:cNvPr id="5" name="Rectangle 14"/>
          <p:cNvSpPr>
            <a:spLocks noChangeArrowheads="1"/>
          </p:cNvSpPr>
          <p:nvPr/>
        </p:nvSpPr>
        <p:spPr bwMode="blackWhite">
          <a:xfrm>
            <a:off x="6816080" y="2001643"/>
            <a:ext cx="4104456"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Qatari Bank: </a:t>
            </a:r>
            <a:r>
              <a:rPr lang="en-GB" dirty="0" err="1">
                <a:solidFill>
                  <a:srgbClr val="000000"/>
                </a:solidFill>
              </a:rPr>
              <a:t>Masraf</a:t>
            </a:r>
            <a:r>
              <a:rPr lang="en-GB" dirty="0">
                <a:solidFill>
                  <a:srgbClr val="000000"/>
                </a:solidFill>
              </a:rPr>
              <a:t> al Rayan (MAR)</a:t>
            </a:r>
          </a:p>
        </p:txBody>
      </p:sp>
      <p:sp>
        <p:nvSpPr>
          <p:cNvPr id="6" name="Rectangle 14"/>
          <p:cNvSpPr>
            <a:spLocks noChangeArrowheads="1"/>
          </p:cNvSpPr>
          <p:nvPr/>
        </p:nvSpPr>
        <p:spPr bwMode="blackWhite">
          <a:xfrm>
            <a:off x="3215680" y="4869160"/>
            <a:ext cx="468052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Developer: Project Blue Ltd (PBL)</a:t>
            </a:r>
          </a:p>
        </p:txBody>
      </p:sp>
      <p:sp>
        <p:nvSpPr>
          <p:cNvPr id="7" name="Line 14"/>
          <p:cNvSpPr>
            <a:spLocks noChangeShapeType="1"/>
          </p:cNvSpPr>
          <p:nvPr/>
        </p:nvSpPr>
        <p:spPr bwMode="blackWhite">
          <a:xfrm>
            <a:off x="3589030" y="2633339"/>
            <a:ext cx="778778" cy="223582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a:p>
        </p:txBody>
      </p:sp>
      <p:sp>
        <p:nvSpPr>
          <p:cNvPr id="8" name="Line 7"/>
          <p:cNvSpPr>
            <a:spLocks noChangeShapeType="1"/>
          </p:cNvSpPr>
          <p:nvPr/>
        </p:nvSpPr>
        <p:spPr bwMode="blackWhite">
          <a:xfrm flipH="1">
            <a:off x="5591944" y="2812089"/>
            <a:ext cx="1224136" cy="1913055"/>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pic>
        <p:nvPicPr>
          <p:cNvPr id="9" name="Picture 22" descr="j042476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9917" y="2818081"/>
            <a:ext cx="38576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552978" y="2777355"/>
            <a:ext cx="3382781" cy="1477328"/>
          </a:xfrm>
          <a:prstGeom prst="rect">
            <a:avLst/>
          </a:prstGeom>
          <a:noFill/>
        </p:spPr>
        <p:txBody>
          <a:bodyPr wrap="square" rtlCol="0">
            <a:spAutoFit/>
          </a:bodyPr>
          <a:lstStyle/>
          <a:p>
            <a:r>
              <a:rPr lang="en-GB" dirty="0"/>
              <a:t>Chelsea Barracks</a:t>
            </a:r>
          </a:p>
          <a:p>
            <a:r>
              <a:rPr lang="en-GB" dirty="0"/>
              <a:t>Price £959m</a:t>
            </a:r>
          </a:p>
          <a:p>
            <a:pPr marL="285750" indent="-285750">
              <a:buFont typeface="Arial" panose="020B0604020202020204" pitchFamily="34" charset="0"/>
              <a:buChar char="•"/>
            </a:pPr>
            <a:r>
              <a:rPr lang="en-GB" dirty="0"/>
              <a:t>20% on exchange 5.4.2007</a:t>
            </a:r>
          </a:p>
          <a:p>
            <a:pPr marL="285750" indent="-285750">
              <a:buFont typeface="Arial" panose="020B0604020202020204" pitchFamily="34" charset="0"/>
              <a:buChar char="•"/>
            </a:pPr>
            <a:r>
              <a:rPr lang="en-GB" dirty="0"/>
              <a:t>20% completion 31.1.2008</a:t>
            </a:r>
          </a:p>
          <a:p>
            <a:pPr marL="285750" indent="-285750">
              <a:buFont typeface="Arial" panose="020B0604020202020204" pitchFamily="34" charset="0"/>
              <a:buChar char="•"/>
            </a:pPr>
            <a:r>
              <a:rPr lang="en-GB" dirty="0"/>
              <a:t>3 x 20% annual instalments</a:t>
            </a:r>
          </a:p>
        </p:txBody>
      </p:sp>
      <p:sp>
        <p:nvSpPr>
          <p:cNvPr id="12" name="TextBox 11"/>
          <p:cNvSpPr txBox="1"/>
          <p:nvPr/>
        </p:nvSpPr>
        <p:spPr>
          <a:xfrm>
            <a:off x="7189430" y="2978367"/>
            <a:ext cx="2709684" cy="923330"/>
          </a:xfrm>
          <a:prstGeom prst="rect">
            <a:avLst/>
          </a:prstGeom>
          <a:noFill/>
        </p:spPr>
        <p:txBody>
          <a:bodyPr wrap="square" rtlCol="0">
            <a:spAutoFit/>
          </a:bodyPr>
          <a:lstStyle/>
          <a:p>
            <a:r>
              <a:rPr lang="en-GB" dirty="0"/>
              <a:t>To provide Shariah compliant finance.</a:t>
            </a:r>
          </a:p>
          <a:p>
            <a:pPr marL="285750" indent="-285750">
              <a:buFont typeface="Arial" panose="020B0604020202020204" pitchFamily="34" charset="0"/>
              <a:buChar char="•"/>
            </a:pPr>
            <a:endParaRPr lang="en-GB" dirty="0"/>
          </a:p>
        </p:txBody>
      </p:sp>
      <p:sp>
        <p:nvSpPr>
          <p:cNvPr id="1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44</a:t>
            </a:fld>
            <a:endParaRPr lang="en-GB" sz="1200" dirty="0"/>
          </a:p>
        </p:txBody>
      </p:sp>
    </p:spTree>
    <p:extLst>
      <p:ext uri="{BB962C8B-B14F-4D97-AF65-F5344CB8AC3E}">
        <p14:creationId xmlns:p14="http://schemas.microsoft.com/office/powerpoint/2010/main" val="19072944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a:t>
            </a:r>
            <a:r>
              <a:rPr lang="en-GB" baseline="0" dirty="0"/>
              <a:t> Blue transactions page</a:t>
            </a:r>
            <a:r>
              <a:rPr lang="en-GB" dirty="0"/>
              <a:t> </a:t>
            </a:r>
            <a:r>
              <a:rPr lang="en-GB" baseline="0" dirty="0"/>
              <a:t>1/3</a:t>
            </a:r>
            <a:endParaRPr lang="en-GB" dirty="0"/>
          </a:p>
        </p:txBody>
      </p:sp>
      <p:sp>
        <p:nvSpPr>
          <p:cNvPr id="3" name="Content Placeholder 2"/>
          <p:cNvSpPr>
            <a:spLocks noGrp="1"/>
          </p:cNvSpPr>
          <p:nvPr>
            <p:ph idx="1"/>
          </p:nvPr>
        </p:nvSpPr>
        <p:spPr/>
        <p:txBody>
          <a:bodyPr/>
          <a:lstStyle/>
          <a:p>
            <a:r>
              <a:rPr lang="en-GB" dirty="0"/>
              <a:t>SSD and PBL</a:t>
            </a:r>
          </a:p>
          <a:p>
            <a:pPr lvl="1"/>
            <a:r>
              <a:rPr lang="en-GB" dirty="0"/>
              <a:t>5.4.2007 contract to sell land to PBL £959m</a:t>
            </a:r>
          </a:p>
          <a:p>
            <a:pPr lvl="1"/>
            <a:r>
              <a:rPr lang="en-GB" dirty="0"/>
              <a:t>Completion</a:t>
            </a:r>
            <a:r>
              <a:rPr lang="en-GB" baseline="0" dirty="0"/>
              <a:t> date 31.1.2008</a:t>
            </a:r>
          </a:p>
          <a:p>
            <a:pPr lvl="0"/>
            <a:r>
              <a:rPr lang="en-GB" dirty="0"/>
              <a:t>PBL and MAR</a:t>
            </a:r>
          </a:p>
          <a:p>
            <a:pPr lvl="1"/>
            <a:r>
              <a:rPr lang="en-GB" dirty="0"/>
              <a:t>29.1.2008 PBL</a:t>
            </a:r>
            <a:r>
              <a:rPr lang="en-GB" baseline="0" dirty="0"/>
              <a:t> contracted to sell land to MAR for $2,468m with a lease back</a:t>
            </a:r>
          </a:p>
          <a:p>
            <a:pPr lvl="2"/>
            <a:r>
              <a:rPr lang="en-GB" dirty="0"/>
              <a:t>$1,884m in fixed tranches (=£959m)</a:t>
            </a:r>
          </a:p>
          <a:p>
            <a:pPr lvl="2"/>
            <a:r>
              <a:rPr lang="en-GB" dirty="0"/>
              <a:t>$76m when PBL due to pay SDLT</a:t>
            </a:r>
          </a:p>
          <a:p>
            <a:pPr lvl="2"/>
            <a:r>
              <a:rPr lang="en-GB" dirty="0"/>
              <a:t>$498m by instalments equal to PBL rental payments on same dates</a:t>
            </a:r>
          </a:p>
          <a:p>
            <a:pPr lvl="2"/>
            <a:r>
              <a:rPr lang="en-GB" dirty="0"/>
              <a:t>Aggregate US dollar value = £1.25 billion</a:t>
            </a:r>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45</a:t>
            </a:fld>
            <a:endParaRPr lang="en-GB" sz="1200" dirty="0"/>
          </a:p>
        </p:txBody>
      </p:sp>
    </p:spTree>
    <p:extLst>
      <p:ext uri="{BB962C8B-B14F-4D97-AF65-F5344CB8AC3E}">
        <p14:creationId xmlns:p14="http://schemas.microsoft.com/office/powerpoint/2010/main" val="725372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z="5000" b="0" kern="1200" dirty="0">
                <a:ln>
                  <a:noFill/>
                </a:ln>
                <a:solidFill>
                  <a:schemeClr val="tx2"/>
                </a:solidFill>
                <a:effectLst/>
                <a:latin typeface="+mj-lt"/>
                <a:ea typeface="+mj-ea"/>
                <a:cs typeface="+mj-cs"/>
              </a:rPr>
              <a:t>Project</a:t>
            </a:r>
            <a:r>
              <a:rPr kumimoji="0" lang="en-GB" sz="5000" b="0" kern="1200" baseline="0" dirty="0">
                <a:ln>
                  <a:noFill/>
                </a:ln>
                <a:solidFill>
                  <a:schemeClr val="tx2"/>
                </a:solidFill>
                <a:effectLst/>
                <a:latin typeface="+mj-lt"/>
                <a:ea typeface="+mj-ea"/>
                <a:cs typeface="+mj-cs"/>
              </a:rPr>
              <a:t> Blue transactions page</a:t>
            </a:r>
            <a:r>
              <a:rPr kumimoji="0" lang="en-GB" sz="5000" b="0" kern="1200" dirty="0">
                <a:ln>
                  <a:noFill/>
                </a:ln>
                <a:solidFill>
                  <a:schemeClr val="tx2"/>
                </a:solidFill>
                <a:effectLst/>
                <a:latin typeface="+mj-lt"/>
                <a:ea typeface="+mj-ea"/>
                <a:cs typeface="+mj-cs"/>
              </a:rPr>
              <a:t> </a:t>
            </a:r>
            <a:r>
              <a:rPr kumimoji="0" lang="en-GB" sz="5000" b="0" kern="1200" baseline="0" dirty="0">
                <a:ln>
                  <a:noFill/>
                </a:ln>
                <a:solidFill>
                  <a:schemeClr val="tx2"/>
                </a:solidFill>
                <a:effectLst/>
                <a:latin typeface="+mj-lt"/>
                <a:ea typeface="+mj-ea"/>
                <a:cs typeface="+mj-cs"/>
              </a:rPr>
              <a:t>2/3</a:t>
            </a:r>
            <a:endParaRPr lang="en-GB" dirty="0"/>
          </a:p>
        </p:txBody>
      </p:sp>
      <p:sp>
        <p:nvSpPr>
          <p:cNvPr id="3" name="Content Placeholder 2"/>
          <p:cNvSpPr>
            <a:spLocks noGrp="1"/>
          </p:cNvSpPr>
          <p:nvPr>
            <p:ph idx="1"/>
          </p:nvPr>
        </p:nvSpPr>
        <p:spPr/>
        <p:txBody>
          <a:bodyPr/>
          <a:lstStyle/>
          <a:p>
            <a:r>
              <a:rPr lang="en-GB" dirty="0"/>
              <a:t>MAR and PBL</a:t>
            </a:r>
          </a:p>
          <a:p>
            <a:pPr lvl="1"/>
            <a:r>
              <a:rPr lang="en-GB" dirty="0"/>
              <a:t>29.1.2008 MAR agreement to lease to PBL for 999 years + 2 days starting day PBL transfers freehold to MAR</a:t>
            </a:r>
          </a:p>
          <a:p>
            <a:pPr lvl="2"/>
            <a:r>
              <a:rPr lang="en-GB" dirty="0"/>
              <a:t>Formula rent, mainly LIBOR + margin</a:t>
            </a:r>
          </a:p>
          <a:p>
            <a:pPr lvl="1"/>
            <a:r>
              <a:rPr lang="en-GB" dirty="0"/>
              <a:t>29.1.2008 PBL indemnifies MAR against SDLT</a:t>
            </a:r>
          </a:p>
          <a:p>
            <a:r>
              <a:rPr lang="en-GB" dirty="0"/>
              <a:t>SSD and PBL</a:t>
            </a:r>
          </a:p>
          <a:p>
            <a:pPr lvl="1"/>
            <a:r>
              <a:rPr lang="en-GB" dirty="0"/>
              <a:t>31.1.2008 SSD form TR1 (land registry transfer) in favour of PBL, £383.6m paid + £575.4m to be paid (=£959m)</a:t>
            </a:r>
          </a:p>
          <a:p>
            <a:pPr lvl="1"/>
            <a:r>
              <a:rPr lang="en-GB" dirty="0"/>
              <a:t>31.1.2008 deed of clarification PBL’s impending transaction with MAR not to be treated as a disposition triggering overage payment to SSD</a:t>
            </a:r>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46</a:t>
            </a:fld>
            <a:endParaRPr lang="en-GB" sz="1200" dirty="0"/>
          </a:p>
        </p:txBody>
      </p:sp>
    </p:spTree>
    <p:extLst>
      <p:ext uri="{BB962C8B-B14F-4D97-AF65-F5344CB8AC3E}">
        <p14:creationId xmlns:p14="http://schemas.microsoft.com/office/powerpoint/2010/main" val="6876493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z="5000" b="0" kern="1200" dirty="0">
                <a:ln>
                  <a:noFill/>
                </a:ln>
                <a:solidFill>
                  <a:schemeClr val="tx2"/>
                </a:solidFill>
                <a:effectLst/>
                <a:latin typeface="+mj-lt"/>
                <a:ea typeface="+mj-ea"/>
                <a:cs typeface="+mj-cs"/>
              </a:rPr>
              <a:t>Project</a:t>
            </a:r>
            <a:r>
              <a:rPr kumimoji="0" lang="en-GB" sz="5000" b="0" kern="1200" baseline="0" dirty="0">
                <a:ln>
                  <a:noFill/>
                </a:ln>
                <a:solidFill>
                  <a:schemeClr val="tx2"/>
                </a:solidFill>
                <a:effectLst/>
                <a:latin typeface="+mj-lt"/>
                <a:ea typeface="+mj-ea"/>
                <a:cs typeface="+mj-cs"/>
              </a:rPr>
              <a:t> Blue transactions page</a:t>
            </a:r>
            <a:r>
              <a:rPr kumimoji="0" lang="en-GB" sz="5000" b="0" kern="1200" dirty="0">
                <a:ln>
                  <a:noFill/>
                </a:ln>
                <a:solidFill>
                  <a:schemeClr val="tx2"/>
                </a:solidFill>
                <a:effectLst/>
                <a:latin typeface="+mj-lt"/>
                <a:ea typeface="+mj-ea"/>
                <a:cs typeface="+mj-cs"/>
              </a:rPr>
              <a:t> </a:t>
            </a:r>
            <a:r>
              <a:rPr kumimoji="0" lang="en-GB" sz="5000" b="0" kern="1200" baseline="0" dirty="0">
                <a:ln>
                  <a:noFill/>
                </a:ln>
                <a:solidFill>
                  <a:schemeClr val="tx2"/>
                </a:solidFill>
                <a:effectLst/>
                <a:latin typeface="+mj-lt"/>
                <a:ea typeface="+mj-ea"/>
                <a:cs typeface="+mj-cs"/>
              </a:rPr>
              <a:t>3/3</a:t>
            </a:r>
            <a:endParaRPr lang="en-GB" dirty="0"/>
          </a:p>
        </p:txBody>
      </p:sp>
      <p:sp>
        <p:nvSpPr>
          <p:cNvPr id="3" name="Content Placeholder 2"/>
          <p:cNvSpPr>
            <a:spLocks noGrp="1"/>
          </p:cNvSpPr>
          <p:nvPr>
            <p:ph idx="1"/>
          </p:nvPr>
        </p:nvSpPr>
        <p:spPr/>
        <p:txBody>
          <a:bodyPr/>
          <a:lstStyle/>
          <a:p>
            <a:r>
              <a:rPr lang="en-GB" dirty="0"/>
              <a:t>PBL and MAR</a:t>
            </a:r>
          </a:p>
          <a:p>
            <a:pPr lvl="1"/>
            <a:r>
              <a:rPr lang="en-GB" dirty="0"/>
              <a:t>31.1.2008 PBL form TR1</a:t>
            </a:r>
            <a:r>
              <a:rPr lang="en-GB" baseline="0" dirty="0"/>
              <a:t> in favour of MAR, $757m paid + $1,711m to be paid (=$2,468m = £1.25 billion)</a:t>
            </a:r>
          </a:p>
          <a:p>
            <a:pPr lvl="1"/>
            <a:r>
              <a:rPr lang="en-GB" dirty="0"/>
              <a:t>31.1.2008 MAR grants PBL lease agreed to previously.</a:t>
            </a:r>
          </a:p>
          <a:p>
            <a:pPr lvl="1"/>
            <a:r>
              <a:rPr lang="en-GB" dirty="0"/>
              <a:t>31.1.2008 mutual “put and call options” over the freehold. (May have been written as unilateral promises to sell / buy for Shariah reasons.)</a:t>
            </a:r>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47</a:t>
            </a:fld>
            <a:endParaRPr lang="en-GB" sz="1200" dirty="0"/>
          </a:p>
        </p:txBody>
      </p:sp>
    </p:spTree>
    <p:extLst>
      <p:ext uri="{BB962C8B-B14F-4D97-AF65-F5344CB8AC3E}">
        <p14:creationId xmlns:p14="http://schemas.microsoft.com/office/powerpoint/2010/main" val="2398573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SDLT</a:t>
            </a:r>
            <a:r>
              <a:rPr lang="en-GB" baseline="0" dirty="0"/>
              <a:t> implications</a:t>
            </a:r>
            <a:endParaRPr lang="en-GB" dirty="0"/>
          </a:p>
        </p:txBody>
      </p:sp>
      <p:sp>
        <p:nvSpPr>
          <p:cNvPr id="3" name="Content Placeholder 2"/>
          <p:cNvSpPr>
            <a:spLocks noGrp="1"/>
          </p:cNvSpPr>
          <p:nvPr>
            <p:ph idx="1"/>
          </p:nvPr>
        </p:nvSpPr>
        <p:spPr/>
        <p:txBody>
          <a:bodyPr/>
          <a:lstStyle/>
          <a:p>
            <a:r>
              <a:rPr lang="en-GB" dirty="0"/>
              <a:t>Who</a:t>
            </a:r>
            <a:r>
              <a:rPr lang="en-GB" baseline="0" dirty="0"/>
              <a:t> is liable to SDLT?</a:t>
            </a:r>
          </a:p>
          <a:p>
            <a:pPr lvl="1"/>
            <a:r>
              <a:rPr lang="en-GB" dirty="0"/>
              <a:t>PBL / MAR / Both?</a:t>
            </a:r>
          </a:p>
          <a:p>
            <a:pPr lvl="0"/>
            <a:r>
              <a:rPr lang="en-GB" dirty="0"/>
              <a:t>Amount on which SDLT charged?</a:t>
            </a:r>
          </a:p>
          <a:p>
            <a:pPr lvl="1"/>
            <a:r>
              <a:rPr lang="en-GB" dirty="0"/>
              <a:t>£959m?</a:t>
            </a:r>
          </a:p>
          <a:p>
            <a:pPr lvl="1"/>
            <a:r>
              <a:rPr lang="en-GB" dirty="0"/>
              <a:t>£1.25 billion?</a:t>
            </a:r>
          </a:p>
          <a:p>
            <a:r>
              <a:rPr lang="en-GB" dirty="0"/>
              <a:t>Key statutes</a:t>
            </a:r>
          </a:p>
          <a:p>
            <a:pPr lvl="1"/>
            <a:r>
              <a:rPr lang="en-GB" dirty="0"/>
              <a:t>FA 2003 s.45 (3) as it then stood, implications of </a:t>
            </a:r>
            <a:r>
              <a:rPr lang="en-GB" dirty="0" err="1"/>
              <a:t>subsales</a:t>
            </a:r>
            <a:r>
              <a:rPr lang="en-GB" dirty="0"/>
              <a:t> and similar transactions.</a:t>
            </a:r>
          </a:p>
          <a:p>
            <a:pPr lvl="1"/>
            <a:r>
              <a:rPr lang="en-GB" dirty="0"/>
              <a:t>FA 2003 s.71A intended to avoid double SDLT on Islamic mortgages</a:t>
            </a:r>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48</a:t>
            </a:fld>
            <a:endParaRPr lang="en-GB" sz="1200" dirty="0"/>
          </a:p>
        </p:txBody>
      </p:sp>
    </p:spTree>
    <p:extLst>
      <p:ext uri="{BB962C8B-B14F-4D97-AF65-F5344CB8AC3E}">
        <p14:creationId xmlns:p14="http://schemas.microsoft.com/office/powerpoint/2010/main" val="3339742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 Blue judgements</a:t>
            </a:r>
          </a:p>
        </p:txBody>
      </p:sp>
      <p:sp>
        <p:nvSpPr>
          <p:cNvPr id="3" name="Content Placeholder 2"/>
          <p:cNvSpPr>
            <a:spLocks noGrp="1"/>
          </p:cNvSpPr>
          <p:nvPr>
            <p:ph idx="1"/>
          </p:nvPr>
        </p:nvSpPr>
        <p:spPr>
          <a:xfrm>
            <a:off x="609600" y="1935480"/>
            <a:ext cx="10972800" cy="4085808"/>
          </a:xfrm>
        </p:spPr>
        <p:txBody>
          <a:bodyPr>
            <a:normAutofit lnSpcReduction="10000"/>
          </a:bodyPr>
          <a:lstStyle/>
          <a:p>
            <a:r>
              <a:rPr lang="en-GB" dirty="0"/>
              <a:t>5.7.2013 First Tier Tribunal – PBL chargeable on £1.25billion under FA 2003 s.75A (anti-avoidance provision)</a:t>
            </a:r>
          </a:p>
          <a:p>
            <a:r>
              <a:rPr lang="en-GB" dirty="0"/>
              <a:t>18.12.2014 Upper Tribunal – PBL chargeable on £959m, Tribunal again relying on FA 2003 s.75A to fix flaws in interaction of s.45 &amp; s.71A</a:t>
            </a:r>
          </a:p>
          <a:p>
            <a:r>
              <a:rPr lang="en-GB" dirty="0"/>
              <a:t>26.5.2016 Court of Appeal:</a:t>
            </a:r>
          </a:p>
          <a:p>
            <a:pPr lvl="1"/>
            <a:r>
              <a:rPr lang="en-GB" dirty="0"/>
              <a:t>PBL’s appeal allowed</a:t>
            </a:r>
          </a:p>
          <a:p>
            <a:pPr lvl="1"/>
            <a:r>
              <a:rPr lang="en-GB" dirty="0"/>
              <a:t>MAR chargeable on what it pays, £1.25 billion (but HMRC out of time due to a closure notice)</a:t>
            </a:r>
          </a:p>
          <a:p>
            <a:pPr lvl="1"/>
            <a:r>
              <a:rPr lang="en-GB" dirty="0"/>
              <a:t>Leave to appeal to </a:t>
            </a:r>
            <a:r>
              <a:rPr lang="en-GB" dirty="0" err="1"/>
              <a:t>Surpreme</a:t>
            </a:r>
            <a:r>
              <a:rPr lang="en-GB" dirty="0"/>
              <a:t> Court denied</a:t>
            </a:r>
          </a:p>
          <a:p>
            <a:r>
              <a:rPr lang="en-GB" dirty="0"/>
              <a:t>8.12.2016 Supreme Court gives HMRC leave to appeal</a:t>
            </a:r>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49</a:t>
            </a:fld>
            <a:endParaRPr lang="en-GB" sz="1200" dirty="0"/>
          </a:p>
        </p:txBody>
      </p:sp>
    </p:spTree>
    <p:extLst>
      <p:ext uri="{BB962C8B-B14F-4D97-AF65-F5344CB8AC3E}">
        <p14:creationId xmlns:p14="http://schemas.microsoft.com/office/powerpoint/2010/main" val="220245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Legislative history regarding IF</a:t>
            </a:r>
          </a:p>
        </p:txBody>
      </p:sp>
      <p:sp>
        <p:nvSpPr>
          <p:cNvPr id="3" name="Content Placeholder 2"/>
          <p:cNvSpPr>
            <a:spLocks noGrp="1"/>
          </p:cNvSpPr>
          <p:nvPr>
            <p:ph idx="1"/>
          </p:nvPr>
        </p:nvSpPr>
        <p:spPr>
          <a:xfrm>
            <a:off x="609600" y="1935480"/>
            <a:ext cx="10972800" cy="3509744"/>
          </a:xfrm>
        </p:spPr>
        <p:txBody>
          <a:bodyPr>
            <a:normAutofit/>
          </a:bodyPr>
          <a:lstStyle/>
          <a:p>
            <a:r>
              <a:rPr lang="en-GB" dirty="0"/>
              <a:t>SDLT double charge relief from the beginning in FA 2003</a:t>
            </a:r>
          </a:p>
          <a:p>
            <a:r>
              <a:rPr lang="en-GB" dirty="0"/>
              <a:t>Direct tax law commenced with FA 2005</a:t>
            </a:r>
          </a:p>
          <a:p>
            <a:r>
              <a:rPr lang="en-GB" dirty="0"/>
              <a:t>Tax law rewrite project</a:t>
            </a:r>
          </a:p>
          <a:p>
            <a:pPr lvl="1"/>
            <a:r>
              <a:rPr lang="en-GB" dirty="0"/>
              <a:t>Income tax provisions in ITA 2007</a:t>
            </a:r>
          </a:p>
          <a:p>
            <a:pPr lvl="1"/>
            <a:r>
              <a:rPr lang="en-GB" dirty="0"/>
              <a:t>Corporation tax provisions in CTA 2009</a:t>
            </a:r>
          </a:p>
          <a:p>
            <a:pPr lvl="1"/>
            <a:r>
              <a:rPr lang="en-GB" dirty="0"/>
              <a:t>Almost identical wording. </a:t>
            </a:r>
          </a:p>
          <a:p>
            <a:pPr lvl="1"/>
            <a:r>
              <a:rPr lang="en-GB" dirty="0"/>
              <a:t>Use CTA 2009 in presentation except for income tax</a:t>
            </a:r>
          </a:p>
        </p:txBody>
      </p:sp>
      <p:sp>
        <p:nvSpPr>
          <p:cNvPr id="5"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5</a:t>
            </a:fld>
            <a:endParaRPr lang="en-GB" sz="1200" dirty="0"/>
          </a:p>
        </p:txBody>
      </p:sp>
    </p:spTree>
    <p:extLst>
      <p:ext uri="{BB962C8B-B14F-4D97-AF65-F5344CB8AC3E}">
        <p14:creationId xmlns:p14="http://schemas.microsoft.com/office/powerpoint/2010/main" val="25532144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remain</a:t>
            </a:r>
          </a:p>
        </p:txBody>
      </p:sp>
      <p:sp>
        <p:nvSpPr>
          <p:cNvPr id="3" name="Text Placeholder 2"/>
          <p:cNvSpPr>
            <a:spLocks noGrp="1"/>
          </p:cNvSpPr>
          <p:nvPr>
            <p:ph type="body" idx="1"/>
          </p:nvPr>
        </p:nvSpPr>
        <p:spPr/>
        <p:txBody>
          <a:bodyPr/>
          <a:lstStyle/>
          <a:p>
            <a:endParaRPr lang="en-GB"/>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50</a:t>
            </a:fld>
            <a:endParaRPr lang="en-GB" sz="1200" dirty="0"/>
          </a:p>
        </p:txBody>
      </p:sp>
    </p:spTree>
    <p:extLst>
      <p:ext uri="{BB962C8B-B14F-4D97-AF65-F5344CB8AC3E}">
        <p14:creationId xmlns:p14="http://schemas.microsoft.com/office/powerpoint/2010/main" val="13499778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80308" y="787401"/>
            <a:ext cx="8805862" cy="534988"/>
          </a:xfrm>
        </p:spPr>
        <p:txBody>
          <a:bodyPr>
            <a:normAutofit/>
          </a:bodyPr>
          <a:lstStyle/>
          <a:p>
            <a:pPr eaLnBrk="1" hangingPunct="1"/>
            <a:r>
              <a:rPr lang="en-GB" altLang="en-US" sz="3200" dirty="0"/>
              <a:t>Islamic </a:t>
            </a:r>
            <a:r>
              <a:rPr lang="en-GB" altLang="en-US" sz="3200" dirty="0" err="1"/>
              <a:t>remortgage</a:t>
            </a:r>
            <a:endParaRPr lang="en-GB" altLang="en-US" sz="3200" dirty="0"/>
          </a:p>
        </p:txBody>
      </p:sp>
      <p:pic>
        <p:nvPicPr>
          <p:cNvPr id="60419" name="Picture 3"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6123" y="3933391"/>
            <a:ext cx="385762"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Text Box 4"/>
          <p:cNvSpPr txBox="1">
            <a:spLocks noChangeArrowheads="1"/>
          </p:cNvSpPr>
          <p:nvPr/>
        </p:nvSpPr>
        <p:spPr bwMode="blackWhite">
          <a:xfrm>
            <a:off x="983477" y="1988840"/>
            <a:ext cx="1171276" cy="1043915"/>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Original </a:t>
            </a:r>
          </a:p>
          <a:p>
            <a:r>
              <a:rPr lang="en-GB" altLang="en-US" dirty="0"/>
              <a:t>owner</a:t>
            </a:r>
          </a:p>
        </p:txBody>
      </p:sp>
      <p:sp>
        <p:nvSpPr>
          <p:cNvPr id="60421" name="Text Box 5"/>
          <p:cNvSpPr txBox="1">
            <a:spLocks noChangeArrowheads="1"/>
          </p:cNvSpPr>
          <p:nvPr/>
        </p:nvSpPr>
        <p:spPr bwMode="blackWhite">
          <a:xfrm>
            <a:off x="6471930" y="1974096"/>
            <a:ext cx="1157291" cy="952850"/>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Same </a:t>
            </a:r>
          </a:p>
          <a:p>
            <a:r>
              <a:rPr lang="en-GB" altLang="en-US" dirty="0"/>
              <a:t>original </a:t>
            </a:r>
          </a:p>
          <a:p>
            <a:r>
              <a:rPr lang="en-GB" altLang="en-US" dirty="0"/>
              <a:t>owner</a:t>
            </a:r>
          </a:p>
        </p:txBody>
      </p:sp>
      <p:sp>
        <p:nvSpPr>
          <p:cNvPr id="60422" name="Line 6"/>
          <p:cNvSpPr>
            <a:spLocks noChangeShapeType="1"/>
          </p:cNvSpPr>
          <p:nvPr/>
        </p:nvSpPr>
        <p:spPr bwMode="blackWhite">
          <a:xfrm>
            <a:off x="1679613" y="3092449"/>
            <a:ext cx="3011446" cy="218626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3" name="Line 7"/>
          <p:cNvSpPr>
            <a:spLocks noChangeShapeType="1"/>
          </p:cNvSpPr>
          <p:nvPr/>
        </p:nvSpPr>
        <p:spPr bwMode="blackWhite">
          <a:xfrm flipH="1" flipV="1">
            <a:off x="2146185" y="3085929"/>
            <a:ext cx="2989378" cy="203010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4" name="Text Box 8"/>
          <p:cNvSpPr txBox="1">
            <a:spLocks noChangeArrowheads="1"/>
          </p:cNvSpPr>
          <p:nvPr/>
        </p:nvSpPr>
        <p:spPr bwMode="blackWhite">
          <a:xfrm>
            <a:off x="2738138" y="2540049"/>
            <a:ext cx="1300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Pays an agreed price</a:t>
            </a:r>
          </a:p>
        </p:txBody>
      </p:sp>
      <p:sp>
        <p:nvSpPr>
          <p:cNvPr id="60425" name="Text Box 9"/>
          <p:cNvSpPr txBox="1">
            <a:spLocks noChangeArrowheads="1"/>
          </p:cNvSpPr>
          <p:nvPr/>
        </p:nvSpPr>
        <p:spPr bwMode="blackWhite">
          <a:xfrm>
            <a:off x="4743450" y="5292241"/>
            <a:ext cx="1020763" cy="314325"/>
          </a:xfrm>
          <a:prstGeom prst="rect">
            <a:avLst/>
          </a:prstGeom>
          <a:solidFill>
            <a:schemeClr val="accent1">
              <a:alpha val="15000"/>
            </a:schemeClr>
          </a:solidFill>
          <a:ln w="9525">
            <a:solidFill>
              <a:schemeClr val="folHlink"/>
            </a:solidFill>
            <a:round/>
            <a:headEnd/>
            <a:tailEnd/>
          </a:ln>
          <a:extLst/>
        </p:spPr>
        <p:txBody>
          <a:bodyPr wrap="none" lIns="63493" tIns="0" rIns="64793" bIns="0" anchor="ctr"/>
          <a:lstStyle>
            <a:defPPr>
              <a:defRPr lang="en-US"/>
            </a:defPPr>
            <a:lvl1pPr algn="ctr" eaLnBrk="0" hangingPunct="0">
              <a:defRPr sz="2000">
                <a:solidFill>
                  <a:srgbClr val="00000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Bank</a:t>
            </a:r>
          </a:p>
        </p:txBody>
      </p:sp>
      <p:sp>
        <p:nvSpPr>
          <p:cNvPr id="60426" name="Line 10"/>
          <p:cNvSpPr>
            <a:spLocks noChangeShapeType="1"/>
          </p:cNvSpPr>
          <p:nvPr/>
        </p:nvSpPr>
        <p:spPr bwMode="blackWhite">
          <a:xfrm flipV="1">
            <a:off x="5410202" y="2988185"/>
            <a:ext cx="1061728" cy="214689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cxnSp>
        <p:nvCxnSpPr>
          <p:cNvPr id="60427" name="AutoShape 11"/>
          <p:cNvCxnSpPr>
            <a:cxnSpLocks noChangeShapeType="1"/>
            <a:endCxn id="60425" idx="3"/>
          </p:cNvCxnSpPr>
          <p:nvPr/>
        </p:nvCxnSpPr>
        <p:spPr bwMode="blackWhite">
          <a:xfrm rot="5400000">
            <a:off x="5480298" y="3316669"/>
            <a:ext cx="2416651" cy="1848819"/>
          </a:xfrm>
          <a:prstGeom prst="curvedConnector2">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60428" name="Line 12"/>
          <p:cNvSpPr>
            <a:spLocks noChangeShapeType="1"/>
          </p:cNvSpPr>
          <p:nvPr/>
        </p:nvSpPr>
        <p:spPr bwMode="blackWhite">
          <a:xfrm flipH="1">
            <a:off x="5614142" y="3001713"/>
            <a:ext cx="1239085" cy="2277001"/>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60429" name="Text Box 13"/>
          <p:cNvSpPr txBox="1">
            <a:spLocks noChangeArrowheads="1"/>
          </p:cNvSpPr>
          <p:nvPr/>
        </p:nvSpPr>
        <p:spPr bwMode="blackWhite">
          <a:xfrm>
            <a:off x="6119813" y="4197217"/>
            <a:ext cx="102076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rent</a:t>
            </a:r>
          </a:p>
        </p:txBody>
      </p:sp>
      <p:sp>
        <p:nvSpPr>
          <p:cNvPr id="60430" name="Text Box 14"/>
          <p:cNvSpPr txBox="1">
            <a:spLocks noChangeArrowheads="1"/>
          </p:cNvSpPr>
          <p:nvPr/>
        </p:nvSpPr>
        <p:spPr bwMode="blackWhite">
          <a:xfrm>
            <a:off x="7665492" y="2985506"/>
            <a:ext cx="15684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payments for slices of property</a:t>
            </a:r>
          </a:p>
        </p:txBody>
      </p:sp>
      <p:pic>
        <p:nvPicPr>
          <p:cNvPr id="60431" name="Picture 15" descr="j04247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9562" y="3767475"/>
            <a:ext cx="395945" cy="43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2" name="Text Box 16"/>
          <p:cNvSpPr txBox="1">
            <a:spLocks noChangeArrowheads="1"/>
          </p:cNvSpPr>
          <p:nvPr/>
        </p:nvSpPr>
        <p:spPr bwMode="blackWhite">
          <a:xfrm>
            <a:off x="5028905" y="2540049"/>
            <a:ext cx="122872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Future sales of slices of property</a:t>
            </a:r>
          </a:p>
        </p:txBody>
      </p:sp>
      <p:sp>
        <p:nvSpPr>
          <p:cNvPr id="60433" name="Text Box 17"/>
          <p:cNvSpPr txBox="1">
            <a:spLocks noChangeArrowheads="1"/>
          </p:cNvSpPr>
          <p:nvPr/>
        </p:nvSpPr>
        <p:spPr bwMode="blackWhite">
          <a:xfrm>
            <a:off x="696119" y="4866047"/>
            <a:ext cx="3484388"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63493" tIns="0" rIns="64793"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Original owner has sole occupancy and pays rent to Bank on proportion owned by Bank.</a:t>
            </a:r>
          </a:p>
        </p:txBody>
      </p:sp>
      <p:sp>
        <p:nvSpPr>
          <p:cNvPr id="60434" name="Text Box 18"/>
          <p:cNvSpPr txBox="1">
            <a:spLocks noChangeArrowheads="1"/>
          </p:cNvSpPr>
          <p:nvPr/>
        </p:nvSpPr>
        <p:spPr bwMode="blackWhite">
          <a:xfrm>
            <a:off x="609600" y="3699073"/>
            <a:ext cx="180096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493" tIns="0" rIns="64793"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Sells 100% of property</a:t>
            </a:r>
          </a:p>
        </p:txBody>
      </p:sp>
      <p:sp>
        <p:nvSpPr>
          <p:cNvPr id="60441" name="Slide Number Placeholder 2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E4067AB6-C7E4-46ED-B491-4444BB56CAD1}" type="slidenum">
              <a:rPr lang="en-GB" altLang="en-US" sz="1100"/>
              <a:pPr eaLnBrk="1" hangingPunct="1"/>
              <a:t>51</a:t>
            </a:fld>
            <a:endParaRPr lang="en-GB" altLang="en-US" sz="1100"/>
          </a:p>
        </p:txBody>
      </p:sp>
      <p:sp>
        <p:nvSpPr>
          <p:cNvPr id="25" name="TextBox 24"/>
          <p:cNvSpPr txBox="1"/>
          <p:nvPr/>
        </p:nvSpPr>
        <p:spPr>
          <a:xfrm>
            <a:off x="7003299" y="5108994"/>
            <a:ext cx="4910632" cy="646331"/>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dirty="0">
                <a:solidFill>
                  <a:srgbClr val="FF0000"/>
                </a:solidFill>
              </a:rPr>
              <a:t>Owner’s sale to Bank is a CGT disposal</a:t>
            </a:r>
          </a:p>
          <a:p>
            <a:pPr marL="285750" indent="-285750">
              <a:buFont typeface="Arial" panose="020B0604020202020204" pitchFamily="34" charset="0"/>
              <a:buChar char="•"/>
            </a:pPr>
            <a:r>
              <a:rPr lang="en-GB" dirty="0">
                <a:solidFill>
                  <a:srgbClr val="FF0000"/>
                </a:solidFill>
              </a:rPr>
              <a:t>No relief from tax on any capital gain</a:t>
            </a:r>
          </a:p>
        </p:txBody>
      </p:sp>
      <p:sp>
        <p:nvSpPr>
          <p:cNvPr id="27"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51</a:t>
            </a:fld>
            <a:endParaRPr lang="en-GB" sz="1200" dirty="0"/>
          </a:p>
        </p:txBody>
      </p:sp>
    </p:spTree>
    <p:extLst>
      <p:ext uri="{BB962C8B-B14F-4D97-AF65-F5344CB8AC3E}">
        <p14:creationId xmlns:p14="http://schemas.microsoft.com/office/powerpoint/2010/main" val="4252060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359696" y="2636912"/>
            <a:ext cx="4752527" cy="1089670"/>
          </a:xfrm>
        </p:spPr>
        <p:txBody>
          <a:bodyPr>
            <a:normAutofit/>
          </a:bodyPr>
          <a:lstStyle/>
          <a:p>
            <a:pPr algn="l" eaLnBrk="1" hangingPunct="1"/>
            <a:r>
              <a:rPr lang="en-GB" altLang="en-US" sz="6000" dirty="0"/>
              <a:t>VAT</a:t>
            </a:r>
          </a:p>
        </p:txBody>
      </p:sp>
      <p:sp>
        <p:nvSpPr>
          <p:cNvPr id="3"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52</a:t>
            </a:fld>
            <a:endParaRPr lang="en-GB" sz="1200" dirty="0"/>
          </a:p>
        </p:txBody>
      </p:sp>
    </p:spTree>
    <p:extLst>
      <p:ext uri="{BB962C8B-B14F-4D97-AF65-F5344CB8AC3E}">
        <p14:creationId xmlns:p14="http://schemas.microsoft.com/office/powerpoint/2010/main" val="33147443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929043"/>
            <a:ext cx="6793556" cy="755650"/>
          </a:xfrm>
        </p:spPr>
        <p:txBody>
          <a:bodyPr>
            <a:normAutofit/>
          </a:bodyPr>
          <a:lstStyle/>
          <a:p>
            <a:pPr eaLnBrk="1" hangingPunct="1"/>
            <a:r>
              <a:rPr lang="en-GB" sz="3200" b="1" dirty="0"/>
              <a:t>Commodity murabaha supplies</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7968208" y="494887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5" name="Line 15"/>
          <p:cNvSpPr>
            <a:spLocks noChangeShapeType="1"/>
          </p:cNvSpPr>
          <p:nvPr/>
        </p:nvSpPr>
        <p:spPr bwMode="blackWhite">
          <a:xfrm>
            <a:off x="8760296" y="2689010"/>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77170" y="6261616"/>
            <a:ext cx="2133600" cy="365125"/>
          </a:xfrm>
          <a:noFill/>
        </p:spPr>
        <p:txBody>
          <a:bodyPr/>
          <a:lstStyle/>
          <a:p>
            <a:r>
              <a:rPr lang="en-GB" sz="1200" dirty="0"/>
              <a:t>Slide </a:t>
            </a:r>
            <a:fld id="{546D7DC8-501D-48DE-A57B-6D366F0C1FCE}" type="slidenum">
              <a:rPr lang="en-GB" sz="1200"/>
              <a:pPr/>
              <a:t>53</a:t>
            </a:fld>
            <a:endParaRPr lang="en-GB" sz="1200" dirty="0"/>
          </a:p>
        </p:txBody>
      </p:sp>
      <p:sp>
        <p:nvSpPr>
          <p:cNvPr id="38" name="TextBox 37"/>
          <p:cNvSpPr txBox="1"/>
          <p:nvPr/>
        </p:nvSpPr>
        <p:spPr>
          <a:xfrm>
            <a:off x="2855641" y="357301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9" name="TextBox 38"/>
          <p:cNvSpPr txBox="1"/>
          <p:nvPr/>
        </p:nvSpPr>
        <p:spPr>
          <a:xfrm>
            <a:off x="8832583"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40" name="TextBox 39"/>
          <p:cNvSpPr txBox="1"/>
          <p:nvPr/>
        </p:nvSpPr>
        <p:spPr>
          <a:xfrm>
            <a:off x="5837287" y="2515908"/>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Tree>
    <p:extLst>
      <p:ext uri="{BB962C8B-B14F-4D97-AF65-F5344CB8AC3E}">
        <p14:creationId xmlns:p14="http://schemas.microsoft.com/office/powerpoint/2010/main" val="36918426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69602" y="1018578"/>
            <a:ext cx="8136904" cy="533418"/>
          </a:xfrm>
        </p:spPr>
        <p:txBody>
          <a:bodyPr>
            <a:normAutofit/>
          </a:bodyPr>
          <a:lstStyle/>
          <a:p>
            <a:pPr eaLnBrk="1" hangingPunct="1"/>
            <a:r>
              <a:rPr lang="en-GB" sz="3200" dirty="0"/>
              <a:t>Ijarah sukuk supplies</a:t>
            </a:r>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1666844" y="4360180"/>
            <a:ext cx="1534400"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Lease</a:t>
            </a:r>
          </a:p>
        </p:txBody>
      </p:sp>
      <p:sp>
        <p:nvSpPr>
          <p:cNvPr id="30" name="Slide Number Placeholder 8"/>
          <p:cNvSpPr>
            <a:spLocks noGrp="1"/>
          </p:cNvSpPr>
          <p:nvPr>
            <p:ph type="sldNum" sz="quarter" idx="10"/>
          </p:nvPr>
        </p:nvSpPr>
        <p:spPr>
          <a:xfrm>
            <a:off x="1069602" y="6211246"/>
            <a:ext cx="2133600" cy="365125"/>
          </a:xfrm>
          <a:noFill/>
        </p:spPr>
        <p:txBody>
          <a:bodyPr/>
          <a:lstStyle/>
          <a:p>
            <a:r>
              <a:rPr lang="en-GB" sz="1200" dirty="0"/>
              <a:t>Slide </a:t>
            </a:r>
            <a:fld id="{546D7DC8-501D-48DE-A57B-6D366F0C1FCE}" type="slidenum">
              <a:rPr lang="en-GB" sz="1200"/>
              <a:pPr/>
              <a:t>54</a:t>
            </a:fld>
            <a:endParaRPr lang="en-GB" sz="1200" dirty="0"/>
          </a:p>
        </p:txBody>
      </p:sp>
      <p:sp>
        <p:nvSpPr>
          <p:cNvPr id="31" name="TextBox 30"/>
          <p:cNvSpPr txBox="1"/>
          <p:nvPr/>
        </p:nvSpPr>
        <p:spPr>
          <a:xfrm>
            <a:off x="4366650" y="4360179"/>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2" name="TextBox 31"/>
          <p:cNvSpPr txBox="1"/>
          <p:nvPr/>
        </p:nvSpPr>
        <p:spPr>
          <a:xfrm>
            <a:off x="2369266" y="4666210"/>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33" name="TextBox 32"/>
          <p:cNvSpPr txBox="1"/>
          <p:nvPr/>
        </p:nvSpPr>
        <p:spPr>
          <a:xfrm>
            <a:off x="6384032" y="4356791"/>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2" name="TextBox 1"/>
          <p:cNvSpPr txBox="1"/>
          <p:nvPr/>
        </p:nvSpPr>
        <p:spPr>
          <a:xfrm>
            <a:off x="6925851" y="4275254"/>
            <a:ext cx="2986573" cy="646331"/>
          </a:xfrm>
          <a:prstGeom prst="rect">
            <a:avLst/>
          </a:prstGeom>
          <a:noFill/>
        </p:spPr>
        <p:txBody>
          <a:bodyPr wrap="square" rtlCol="0">
            <a:spAutoFit/>
          </a:bodyPr>
          <a:lstStyle/>
          <a:p>
            <a:r>
              <a:rPr lang="en-GB" dirty="0"/>
              <a:t>Sale of building by SPV back to Owner – not shown</a:t>
            </a:r>
          </a:p>
        </p:txBody>
      </p:sp>
      <p:sp>
        <p:nvSpPr>
          <p:cNvPr id="4" name="TextBox 3"/>
          <p:cNvSpPr txBox="1"/>
          <p:nvPr/>
        </p:nvSpPr>
        <p:spPr>
          <a:xfrm>
            <a:off x="5951128" y="2451960"/>
            <a:ext cx="1800200" cy="923330"/>
          </a:xfrm>
          <a:prstGeom prst="rect">
            <a:avLst/>
          </a:prstGeom>
          <a:noFill/>
        </p:spPr>
        <p:txBody>
          <a:bodyPr wrap="square" rtlCol="0">
            <a:spAutoFit/>
          </a:bodyPr>
          <a:lstStyle/>
          <a:p>
            <a:r>
              <a:rPr lang="en-GB" dirty="0"/>
              <a:t>Does SPV supply land to Investors ?</a:t>
            </a:r>
          </a:p>
        </p:txBody>
      </p:sp>
    </p:spTree>
    <p:extLst>
      <p:ext uri="{BB962C8B-B14F-4D97-AF65-F5344CB8AC3E}">
        <p14:creationId xmlns:p14="http://schemas.microsoft.com/office/powerpoint/2010/main" val="20308540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109377"/>
            <a:ext cx="10972800" cy="794352"/>
          </a:xfrm>
        </p:spPr>
        <p:txBody>
          <a:bodyPr>
            <a:normAutofit fontScale="90000"/>
          </a:bodyPr>
          <a:lstStyle/>
          <a:p>
            <a:r>
              <a:rPr lang="en-GB" dirty="0"/>
              <a:t>UK VAT approach (1)</a:t>
            </a:r>
          </a:p>
        </p:txBody>
      </p:sp>
      <p:sp>
        <p:nvSpPr>
          <p:cNvPr id="3" name="Content Placeholder 2"/>
          <p:cNvSpPr>
            <a:spLocks noGrp="1"/>
          </p:cNvSpPr>
          <p:nvPr>
            <p:ph idx="1"/>
          </p:nvPr>
        </p:nvSpPr>
        <p:spPr>
          <a:xfrm>
            <a:off x="1060029" y="2060848"/>
            <a:ext cx="10508579" cy="3293720"/>
          </a:xfrm>
        </p:spPr>
        <p:txBody>
          <a:bodyPr>
            <a:normAutofit lnSpcReduction="10000"/>
          </a:bodyPr>
          <a:lstStyle/>
          <a:p>
            <a:r>
              <a:rPr lang="en-GB" dirty="0"/>
              <a:t>No special rules for Islamic finance</a:t>
            </a:r>
          </a:p>
          <a:p>
            <a:pPr lvl="1"/>
            <a:r>
              <a:rPr lang="en-GB" dirty="0"/>
              <a:t>VAT law decided at EU level</a:t>
            </a:r>
          </a:p>
          <a:p>
            <a:r>
              <a:rPr lang="en-GB" dirty="0"/>
              <a:t>Disclosed price increase treated as exempt supply of finance.</a:t>
            </a:r>
          </a:p>
          <a:p>
            <a:pPr lvl="1"/>
            <a:r>
              <a:rPr lang="en-GB" dirty="0"/>
              <a:t>VATA </a:t>
            </a:r>
            <a:r>
              <a:rPr lang="en-GB" dirty="0" err="1"/>
              <a:t>Sch</a:t>
            </a:r>
            <a:r>
              <a:rPr lang="en-GB" dirty="0"/>
              <a:t> 9 Group 5 Item 3</a:t>
            </a:r>
          </a:p>
          <a:p>
            <a:pPr lvl="1"/>
            <a:r>
              <a:rPr lang="en-GB" dirty="0"/>
              <a:t>“The provision of the facility of instalment credit finance in a hire-purchase, conditional sale or credit sale agreement for which facility a separate charge is made and disclosed to the recipient of the supply of goods.”</a:t>
            </a:r>
          </a:p>
        </p:txBody>
      </p:sp>
      <p:sp>
        <p:nvSpPr>
          <p:cNvPr id="4" name="Slide Number Placeholder 8"/>
          <p:cNvSpPr txBox="1">
            <a:spLocks/>
          </p:cNvSpPr>
          <p:nvPr/>
        </p:nvSpPr>
        <p:spPr>
          <a:xfrm>
            <a:off x="1055440"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55</a:t>
            </a:fld>
            <a:endParaRPr lang="en-GB" sz="1200" dirty="0"/>
          </a:p>
        </p:txBody>
      </p:sp>
    </p:spTree>
    <p:extLst>
      <p:ext uri="{BB962C8B-B14F-4D97-AF65-F5344CB8AC3E}">
        <p14:creationId xmlns:p14="http://schemas.microsoft.com/office/powerpoint/2010/main" val="10777984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052735"/>
            <a:ext cx="10972800" cy="850993"/>
          </a:xfrm>
        </p:spPr>
        <p:txBody>
          <a:bodyPr>
            <a:normAutofit/>
          </a:bodyPr>
          <a:lstStyle/>
          <a:p>
            <a:r>
              <a:rPr lang="en-GB" dirty="0"/>
              <a:t>UK VAT approach (2)</a:t>
            </a:r>
          </a:p>
        </p:txBody>
      </p:sp>
      <p:sp>
        <p:nvSpPr>
          <p:cNvPr id="3" name="Content Placeholder 2"/>
          <p:cNvSpPr>
            <a:spLocks noGrp="1"/>
          </p:cNvSpPr>
          <p:nvPr>
            <p:ph idx="1"/>
          </p:nvPr>
        </p:nvSpPr>
        <p:spPr>
          <a:xfrm>
            <a:off x="1055837" y="2132856"/>
            <a:ext cx="10972800" cy="2285608"/>
          </a:xfrm>
        </p:spPr>
        <p:txBody>
          <a:bodyPr/>
          <a:lstStyle/>
          <a:p>
            <a:r>
              <a:rPr lang="en-GB" dirty="0"/>
              <a:t>Supplies of goods in Islamic finance remain taxable</a:t>
            </a:r>
          </a:p>
          <a:p>
            <a:r>
              <a:rPr lang="en-GB" dirty="0"/>
              <a:t>Special rules for terminal markets (commodity warehouses)</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56</a:t>
            </a:fld>
            <a:endParaRPr lang="en-GB" sz="1200" dirty="0"/>
          </a:p>
        </p:txBody>
      </p:sp>
    </p:spTree>
    <p:extLst>
      <p:ext uri="{BB962C8B-B14F-4D97-AF65-F5344CB8AC3E}">
        <p14:creationId xmlns:p14="http://schemas.microsoft.com/office/powerpoint/2010/main" val="35187863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78286" y="920781"/>
            <a:ext cx="6793556" cy="755650"/>
          </a:xfrm>
        </p:spPr>
        <p:txBody>
          <a:bodyPr>
            <a:normAutofit/>
          </a:bodyPr>
          <a:lstStyle/>
          <a:p>
            <a:pPr eaLnBrk="1" hangingPunct="1"/>
            <a:r>
              <a:rPr lang="en-GB" sz="3200" b="1" dirty="0"/>
              <a:t>UK simple murabaha</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78286" y="6306651"/>
            <a:ext cx="2133600" cy="365125"/>
          </a:xfrm>
          <a:noFill/>
        </p:spPr>
        <p:txBody>
          <a:bodyPr/>
          <a:lstStyle/>
          <a:p>
            <a:r>
              <a:rPr lang="en-GB" sz="1200" dirty="0"/>
              <a:t>Slide </a:t>
            </a:r>
            <a:fld id="{546D7DC8-501D-48DE-A57B-6D366F0C1FCE}" type="slidenum">
              <a:rPr lang="en-GB" sz="1200"/>
              <a:pPr/>
              <a:t>57</a:t>
            </a:fld>
            <a:endParaRPr lang="en-GB" sz="1200" dirty="0"/>
          </a:p>
        </p:txBody>
      </p:sp>
      <p:sp>
        <p:nvSpPr>
          <p:cNvPr id="38" name="TextBox 37"/>
          <p:cNvSpPr txBox="1"/>
          <p:nvPr/>
        </p:nvSpPr>
        <p:spPr>
          <a:xfrm>
            <a:off x="2171563" y="3525799"/>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40" name="TextBox 39"/>
          <p:cNvSpPr txBox="1"/>
          <p:nvPr/>
        </p:nvSpPr>
        <p:spPr>
          <a:xfrm>
            <a:off x="5827439" y="174892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2" name="TextBox 1"/>
          <p:cNvSpPr txBox="1"/>
          <p:nvPr/>
        </p:nvSpPr>
        <p:spPr>
          <a:xfrm>
            <a:off x="2783632" y="3617402"/>
            <a:ext cx="2111896" cy="369332"/>
          </a:xfrm>
          <a:prstGeom prst="rect">
            <a:avLst/>
          </a:prstGeom>
          <a:noFill/>
        </p:spPr>
        <p:txBody>
          <a:bodyPr wrap="square" rtlCol="0">
            <a:spAutoFit/>
          </a:bodyPr>
          <a:lstStyle/>
          <a:p>
            <a:r>
              <a:rPr lang="en-GB" dirty="0"/>
              <a:t>100 + VAT = 120</a:t>
            </a:r>
          </a:p>
        </p:txBody>
      </p:sp>
      <p:sp>
        <p:nvSpPr>
          <p:cNvPr id="3" name="TextBox 2"/>
          <p:cNvSpPr txBox="1"/>
          <p:nvPr/>
        </p:nvSpPr>
        <p:spPr>
          <a:xfrm>
            <a:off x="5015880" y="2564904"/>
            <a:ext cx="3277390" cy="2308324"/>
          </a:xfrm>
          <a:prstGeom prst="rect">
            <a:avLst/>
          </a:prstGeom>
          <a:noFill/>
        </p:spPr>
        <p:txBody>
          <a:bodyPr wrap="square" rtlCol="0">
            <a:spAutoFit/>
          </a:bodyPr>
          <a:lstStyle/>
          <a:p>
            <a:r>
              <a:rPr lang="en-GB" dirty="0"/>
              <a:t>Price = 105</a:t>
            </a:r>
          </a:p>
          <a:p>
            <a:endParaRPr lang="en-GB" dirty="0"/>
          </a:p>
          <a:p>
            <a:r>
              <a:rPr lang="en-GB" dirty="0"/>
              <a:t>Exempt = 5</a:t>
            </a:r>
          </a:p>
          <a:p>
            <a:r>
              <a:rPr lang="en-GB" dirty="0"/>
              <a:t>Taxable = 100</a:t>
            </a:r>
          </a:p>
          <a:p>
            <a:endParaRPr lang="en-GB" dirty="0"/>
          </a:p>
          <a:p>
            <a:r>
              <a:rPr lang="en-GB" dirty="0"/>
              <a:t>VAT = 20</a:t>
            </a:r>
          </a:p>
          <a:p>
            <a:endParaRPr lang="en-GB" dirty="0"/>
          </a:p>
          <a:p>
            <a:r>
              <a:rPr lang="en-GB" dirty="0"/>
              <a:t>Customer pays 120 + 5 =125</a:t>
            </a:r>
          </a:p>
        </p:txBody>
      </p:sp>
    </p:spTree>
    <p:extLst>
      <p:ext uri="{BB962C8B-B14F-4D97-AF65-F5344CB8AC3E}">
        <p14:creationId xmlns:p14="http://schemas.microsoft.com/office/powerpoint/2010/main" val="2091687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918412"/>
            <a:ext cx="6793556" cy="755650"/>
          </a:xfrm>
        </p:spPr>
        <p:txBody>
          <a:bodyPr>
            <a:normAutofit/>
          </a:bodyPr>
          <a:lstStyle/>
          <a:p>
            <a:pPr eaLnBrk="1" hangingPunct="1"/>
            <a:r>
              <a:rPr lang="en-GB" sz="3200" b="1" dirty="0"/>
              <a:t>UK commodity murabaha</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7968208" y="494887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5" name="Line 15"/>
          <p:cNvSpPr>
            <a:spLocks noChangeShapeType="1"/>
          </p:cNvSpPr>
          <p:nvPr/>
        </p:nvSpPr>
        <p:spPr bwMode="blackWhite">
          <a:xfrm>
            <a:off x="9480376" y="2678438"/>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55440" y="6252794"/>
            <a:ext cx="2133600" cy="365125"/>
          </a:xfrm>
          <a:noFill/>
        </p:spPr>
        <p:txBody>
          <a:bodyPr/>
          <a:lstStyle/>
          <a:p>
            <a:r>
              <a:rPr lang="en-GB" sz="1200" dirty="0"/>
              <a:t>Slide </a:t>
            </a:r>
            <a:fld id="{546D7DC8-501D-48DE-A57B-6D366F0C1FCE}" type="slidenum">
              <a:rPr lang="en-GB" sz="1200"/>
              <a:pPr/>
              <a:t>58</a:t>
            </a:fld>
            <a:endParaRPr lang="en-GB" sz="1200" dirty="0"/>
          </a:p>
        </p:txBody>
      </p:sp>
      <p:sp>
        <p:nvSpPr>
          <p:cNvPr id="38" name="TextBox 37"/>
          <p:cNvSpPr txBox="1"/>
          <p:nvPr/>
        </p:nvSpPr>
        <p:spPr>
          <a:xfrm>
            <a:off x="2207568"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9" name="TextBox 38"/>
          <p:cNvSpPr txBox="1"/>
          <p:nvPr/>
        </p:nvSpPr>
        <p:spPr>
          <a:xfrm>
            <a:off x="9696401"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40" name="TextBox 39"/>
          <p:cNvSpPr txBox="1"/>
          <p:nvPr/>
        </p:nvSpPr>
        <p:spPr>
          <a:xfrm>
            <a:off x="5827439" y="174892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15" name="TextBox 14"/>
          <p:cNvSpPr txBox="1"/>
          <p:nvPr/>
        </p:nvSpPr>
        <p:spPr>
          <a:xfrm>
            <a:off x="2783632" y="3617402"/>
            <a:ext cx="2111896" cy="369332"/>
          </a:xfrm>
          <a:prstGeom prst="rect">
            <a:avLst/>
          </a:prstGeom>
          <a:noFill/>
        </p:spPr>
        <p:txBody>
          <a:bodyPr wrap="square" rtlCol="0">
            <a:spAutoFit/>
          </a:bodyPr>
          <a:lstStyle/>
          <a:p>
            <a:r>
              <a:rPr lang="en-GB" dirty="0"/>
              <a:t>100 + VAT = 120</a:t>
            </a:r>
          </a:p>
        </p:txBody>
      </p:sp>
      <p:sp>
        <p:nvSpPr>
          <p:cNvPr id="2" name="TextBox 1"/>
          <p:cNvSpPr txBox="1"/>
          <p:nvPr/>
        </p:nvSpPr>
        <p:spPr>
          <a:xfrm>
            <a:off x="4727848" y="2564904"/>
            <a:ext cx="2880320" cy="369332"/>
          </a:xfrm>
          <a:prstGeom prst="rect">
            <a:avLst/>
          </a:prstGeom>
          <a:noFill/>
        </p:spPr>
        <p:txBody>
          <a:bodyPr wrap="square" rtlCol="0">
            <a:spAutoFit/>
          </a:bodyPr>
          <a:lstStyle/>
          <a:p>
            <a:r>
              <a:rPr lang="en-GB" dirty="0"/>
              <a:t>Customer pays 120 + 5</a:t>
            </a:r>
          </a:p>
        </p:txBody>
      </p:sp>
      <p:sp>
        <p:nvSpPr>
          <p:cNvPr id="3" name="TextBox 2"/>
          <p:cNvSpPr txBox="1"/>
          <p:nvPr/>
        </p:nvSpPr>
        <p:spPr>
          <a:xfrm>
            <a:off x="5519937" y="3356993"/>
            <a:ext cx="3816424" cy="1200329"/>
          </a:xfrm>
          <a:prstGeom prst="rect">
            <a:avLst/>
          </a:prstGeom>
          <a:noFill/>
        </p:spPr>
        <p:txBody>
          <a:bodyPr wrap="square" rtlCol="0">
            <a:spAutoFit/>
          </a:bodyPr>
          <a:lstStyle/>
          <a:p>
            <a:r>
              <a:rPr lang="en-GB" dirty="0"/>
              <a:t>Sale for 100</a:t>
            </a:r>
          </a:p>
          <a:p>
            <a:r>
              <a:rPr lang="en-GB" dirty="0"/>
              <a:t>+ VAT 20 if Customer in business</a:t>
            </a:r>
          </a:p>
          <a:p>
            <a:endParaRPr lang="en-GB" dirty="0"/>
          </a:p>
          <a:p>
            <a:r>
              <a:rPr lang="en-GB" b="1" dirty="0">
                <a:solidFill>
                  <a:srgbClr val="FF0000"/>
                </a:solidFill>
              </a:rPr>
              <a:t>If Customer not in business?</a:t>
            </a:r>
          </a:p>
        </p:txBody>
      </p:sp>
    </p:spTree>
    <p:extLst>
      <p:ext uri="{BB962C8B-B14F-4D97-AF65-F5344CB8AC3E}">
        <p14:creationId xmlns:p14="http://schemas.microsoft.com/office/powerpoint/2010/main" val="5088344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3872" y="2852936"/>
            <a:ext cx="1872208" cy="1362456"/>
          </a:xfrm>
        </p:spPr>
        <p:txBody>
          <a:bodyPr/>
          <a:lstStyle/>
          <a:p>
            <a:r>
              <a:rPr lang="en-GB" dirty="0"/>
              <a:t>Q&amp;A</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59</a:t>
            </a:fld>
            <a:endParaRPr lang="en-GB" sz="1200" dirty="0"/>
          </a:p>
        </p:txBody>
      </p:sp>
    </p:spTree>
    <p:extLst>
      <p:ext uri="{BB962C8B-B14F-4D97-AF65-F5344CB8AC3E}">
        <p14:creationId xmlns:p14="http://schemas.microsoft.com/office/powerpoint/2010/main" val="664471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584" y="2708920"/>
            <a:ext cx="6984776" cy="1002416"/>
          </a:xfrm>
        </p:spPr>
        <p:txBody>
          <a:bodyPr/>
          <a:lstStyle/>
          <a:p>
            <a:r>
              <a:rPr lang="en-GB" dirty="0"/>
              <a:t>Why Islamic finance</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6</a:t>
            </a:fld>
            <a:endParaRPr lang="en-GB" sz="1200" dirty="0"/>
          </a:p>
        </p:txBody>
      </p:sp>
    </p:spTree>
    <p:extLst>
      <p:ext uri="{BB962C8B-B14F-4D97-AF65-F5344CB8AC3E}">
        <p14:creationId xmlns:p14="http://schemas.microsoft.com/office/powerpoint/2010/main" val="279020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67E8A632-3DDD-4B62-BEFD-9D4313B955E0}" type="slidenum">
              <a:rPr lang="en-GB" altLang="en-US" sz="1100"/>
              <a:pPr eaLnBrk="1" hangingPunct="1"/>
              <a:t>7</a:t>
            </a:fld>
            <a:endParaRPr lang="en-GB" altLang="en-US" sz="1100"/>
          </a:p>
        </p:txBody>
      </p:sp>
      <p:sp>
        <p:nvSpPr>
          <p:cNvPr id="49155" name="Rectangle 2"/>
          <p:cNvSpPr>
            <a:spLocks noGrp="1" noChangeArrowheads="1"/>
          </p:cNvSpPr>
          <p:nvPr>
            <p:ph type="title"/>
          </p:nvPr>
        </p:nvSpPr>
        <p:spPr>
          <a:xfrm>
            <a:off x="1097831" y="898108"/>
            <a:ext cx="9199562" cy="620713"/>
          </a:xfrm>
        </p:spPr>
        <p:txBody>
          <a:bodyPr>
            <a:noAutofit/>
          </a:bodyPr>
          <a:lstStyle/>
          <a:p>
            <a:pPr eaLnBrk="1" hangingPunct="1"/>
            <a:r>
              <a:rPr lang="en-GB" altLang="zh-CN" sz="4800" dirty="0">
                <a:ea typeface="SimSun" panose="02010600030101010101" pitchFamily="2" charset="-122"/>
              </a:rPr>
              <a:t>Prohibitions in Islamic law</a:t>
            </a:r>
            <a:endParaRPr lang="en-GB" altLang="en-US" sz="4800" dirty="0"/>
          </a:p>
        </p:txBody>
      </p:sp>
      <p:sp>
        <p:nvSpPr>
          <p:cNvPr id="49156" name="Text Box 3"/>
          <p:cNvSpPr txBox="1">
            <a:spLocks noChangeArrowheads="1"/>
          </p:cNvSpPr>
          <p:nvPr/>
        </p:nvSpPr>
        <p:spPr bwMode="blackWhite">
          <a:xfrm>
            <a:off x="896218" y="4171198"/>
            <a:ext cx="2616200" cy="1850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sz="2400" dirty="0">
                <a:solidFill>
                  <a:srgbClr val="002060"/>
                </a:solidFill>
              </a:rPr>
              <a:t>Generally understood as prohibiting paying</a:t>
            </a:r>
            <a:br>
              <a:rPr lang="en-GB" altLang="en-US" sz="2400" dirty="0">
                <a:solidFill>
                  <a:srgbClr val="002060"/>
                </a:solidFill>
              </a:rPr>
            </a:br>
            <a:r>
              <a:rPr lang="en-GB" altLang="en-US" sz="2400" dirty="0">
                <a:solidFill>
                  <a:srgbClr val="002060"/>
                </a:solidFill>
              </a:rPr>
              <a:t>or receiving interest</a:t>
            </a:r>
          </a:p>
        </p:txBody>
      </p:sp>
      <p:sp>
        <p:nvSpPr>
          <p:cNvPr id="49157" name="Text Box 4"/>
          <p:cNvSpPr txBox="1">
            <a:spLocks noChangeArrowheads="1"/>
          </p:cNvSpPr>
          <p:nvPr/>
        </p:nvSpPr>
        <p:spPr bwMode="blackWhite">
          <a:xfrm>
            <a:off x="4655840" y="4197040"/>
            <a:ext cx="2616200" cy="146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lstStyle>
            <a:defPPr>
              <a:defRPr lang="en-US"/>
            </a:defPPr>
            <a:lvl1pPr>
              <a:spcBef>
                <a:spcPct val="50000"/>
              </a:spcBef>
              <a:defRPr sz="2400">
                <a:solidFill>
                  <a:srgbClr val="00206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Prohibits excessive uncertainty and gambling</a:t>
            </a:r>
          </a:p>
        </p:txBody>
      </p:sp>
      <p:sp>
        <p:nvSpPr>
          <p:cNvPr id="49158" name="Text Box 5"/>
          <p:cNvSpPr txBox="1">
            <a:spLocks noChangeArrowheads="1"/>
          </p:cNvSpPr>
          <p:nvPr/>
        </p:nvSpPr>
        <p:spPr bwMode="blackWhite">
          <a:xfrm>
            <a:off x="7713662" y="4183062"/>
            <a:ext cx="3350890" cy="162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lstStyle>
            <a:defPPr>
              <a:defRPr lang="en-US"/>
            </a:defPPr>
            <a:lvl1pPr>
              <a:spcBef>
                <a:spcPct val="50000"/>
              </a:spcBef>
              <a:defRPr sz="2400">
                <a:solidFill>
                  <a:srgbClr val="002060"/>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Prohibits  conventional derivatives, especially </a:t>
            </a:r>
            <a:r>
              <a:rPr lang="en-GB" altLang="zh-CN" dirty="0"/>
              <a:t>combined with gharar prohibition </a:t>
            </a:r>
            <a:endParaRPr lang="en-GB" altLang="en-US" dirty="0"/>
          </a:p>
        </p:txBody>
      </p:sp>
      <p:sp>
        <p:nvSpPr>
          <p:cNvPr id="49159" name="AutoShape 6"/>
          <p:cNvSpPr>
            <a:spLocks noChangeArrowheads="1"/>
          </p:cNvSpPr>
          <p:nvPr/>
        </p:nvSpPr>
        <p:spPr bwMode="blackWhite">
          <a:xfrm>
            <a:off x="7915276" y="1990726"/>
            <a:ext cx="2212975" cy="1857375"/>
          </a:xfrm>
          <a:prstGeom prst="downArrow">
            <a:avLst>
              <a:gd name="adj1" fmla="val 64565"/>
              <a:gd name="adj2" fmla="val 34528"/>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spcBef>
                <a:spcPct val="0"/>
              </a:spcBef>
              <a:spcAft>
                <a:spcPct val="0"/>
              </a:spcAft>
            </a:pPr>
            <a:r>
              <a:rPr lang="en-GB" altLang="en-US" sz="1600">
                <a:solidFill>
                  <a:schemeClr val="bg1"/>
                </a:solidFill>
              </a:rPr>
              <a:t>Selling what </a:t>
            </a:r>
          </a:p>
          <a:p>
            <a:pPr algn="ctr">
              <a:spcBef>
                <a:spcPct val="0"/>
              </a:spcBef>
              <a:spcAft>
                <a:spcPct val="0"/>
              </a:spcAft>
            </a:pPr>
            <a:r>
              <a:rPr lang="en-GB" altLang="en-US" sz="1600">
                <a:solidFill>
                  <a:schemeClr val="bg1"/>
                </a:solidFill>
              </a:rPr>
              <a:t>you don’t own</a:t>
            </a:r>
          </a:p>
        </p:txBody>
      </p:sp>
      <p:sp>
        <p:nvSpPr>
          <p:cNvPr id="49160" name="AutoShape 7"/>
          <p:cNvSpPr>
            <a:spLocks noChangeArrowheads="1"/>
          </p:cNvSpPr>
          <p:nvPr/>
        </p:nvSpPr>
        <p:spPr bwMode="blackWhite">
          <a:xfrm>
            <a:off x="4295800" y="2001823"/>
            <a:ext cx="2212975" cy="1857375"/>
          </a:xfrm>
          <a:prstGeom prst="downArrow">
            <a:avLst>
              <a:gd name="adj1" fmla="val 64565"/>
              <a:gd name="adj2" fmla="val 34528"/>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a:spcBef>
                <a:spcPct val="0"/>
              </a:spcBef>
              <a:spcAft>
                <a:spcPct val="0"/>
              </a:spcAft>
            </a:pPr>
            <a:r>
              <a:rPr lang="en-GB" altLang="en-US" sz="1600" dirty="0">
                <a:solidFill>
                  <a:schemeClr val="bg1"/>
                </a:solidFill>
              </a:rPr>
              <a:t>Gharar </a:t>
            </a:r>
            <a:br>
              <a:rPr lang="en-GB" altLang="en-US" sz="1600" dirty="0">
                <a:solidFill>
                  <a:schemeClr val="bg1"/>
                </a:solidFill>
              </a:rPr>
            </a:br>
            <a:r>
              <a:rPr lang="en-GB" altLang="en-US" sz="1600" dirty="0">
                <a:solidFill>
                  <a:schemeClr val="bg1"/>
                </a:solidFill>
              </a:rPr>
              <a:t>and </a:t>
            </a:r>
            <a:br>
              <a:rPr lang="en-GB" altLang="en-US" sz="1600" dirty="0">
                <a:solidFill>
                  <a:schemeClr val="bg1"/>
                </a:solidFill>
              </a:rPr>
            </a:br>
            <a:r>
              <a:rPr lang="en-GB" altLang="en-US" sz="1600" dirty="0" err="1">
                <a:solidFill>
                  <a:schemeClr val="bg1"/>
                </a:solidFill>
              </a:rPr>
              <a:t>maysir</a:t>
            </a:r>
            <a:endParaRPr lang="en-GB" altLang="en-US" sz="1600" dirty="0">
              <a:solidFill>
                <a:schemeClr val="bg1"/>
              </a:solidFill>
            </a:endParaRPr>
          </a:p>
        </p:txBody>
      </p:sp>
      <p:sp>
        <p:nvSpPr>
          <p:cNvPr id="49161" name="AutoShape 8"/>
          <p:cNvSpPr>
            <a:spLocks noChangeArrowheads="1"/>
          </p:cNvSpPr>
          <p:nvPr/>
        </p:nvSpPr>
        <p:spPr bwMode="blackWhite">
          <a:xfrm>
            <a:off x="1097831" y="1990726"/>
            <a:ext cx="2212975" cy="1857375"/>
          </a:xfrm>
          <a:prstGeom prst="downArrow">
            <a:avLst>
              <a:gd name="adj1" fmla="val 64565"/>
              <a:gd name="adj2" fmla="val 34528"/>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63500" tIns="0" rIns="64800" bIns="0" anchor="ct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algn="ctr" eaLnBrk="1" hangingPunct="1">
              <a:spcBef>
                <a:spcPct val="0"/>
              </a:spcBef>
              <a:spcAft>
                <a:spcPct val="0"/>
              </a:spcAft>
            </a:pPr>
            <a:r>
              <a:rPr lang="en-GB" altLang="en-US" sz="1600" dirty="0">
                <a:solidFill>
                  <a:schemeClr val="bg1"/>
                </a:solidFill>
              </a:rPr>
              <a:t>Riba</a:t>
            </a:r>
          </a:p>
        </p:txBody>
      </p:sp>
      <p:sp>
        <p:nvSpPr>
          <p:cNvPr id="10"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7</a:t>
            </a:fld>
            <a:endParaRPr lang="en-GB" sz="1200" dirty="0"/>
          </a:p>
        </p:txBody>
      </p:sp>
    </p:spTree>
    <p:extLst>
      <p:ext uri="{BB962C8B-B14F-4D97-AF65-F5344CB8AC3E}">
        <p14:creationId xmlns:p14="http://schemas.microsoft.com/office/powerpoint/2010/main" val="18480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r>
              <a:rPr lang="en-GB" altLang="en-US" sz="1100"/>
              <a:t>Slide </a:t>
            </a:r>
            <a:fld id="{83E51978-E056-4050-AECD-EED10DB4D2DD}" type="slidenum">
              <a:rPr lang="en-GB" altLang="en-US" sz="1100"/>
              <a:pPr eaLnBrk="1" hangingPunct="1"/>
              <a:t>8</a:t>
            </a:fld>
            <a:endParaRPr lang="en-GB" altLang="en-US" sz="1100"/>
          </a:p>
        </p:txBody>
      </p:sp>
      <p:sp>
        <p:nvSpPr>
          <p:cNvPr id="50179" name="Rectangle 2"/>
          <p:cNvSpPr>
            <a:spLocks noGrp="1" noChangeArrowheads="1"/>
          </p:cNvSpPr>
          <p:nvPr>
            <p:ph type="title"/>
          </p:nvPr>
        </p:nvSpPr>
        <p:spPr bwMode="auto"/>
        <p:txBody>
          <a:bodyPr>
            <a:normAutofit fontScale="90000"/>
          </a:bodyPr>
          <a:lstStyle/>
          <a:p>
            <a:pPr eaLnBrk="1" hangingPunct="1"/>
            <a:r>
              <a:rPr lang="en-GB" altLang="en-US">
                <a:solidFill>
                  <a:schemeClr val="tx2"/>
                </a:solidFill>
              </a:rPr>
              <a:t>Why conventional insurance is prohibited</a:t>
            </a:r>
          </a:p>
        </p:txBody>
      </p:sp>
      <p:sp>
        <p:nvSpPr>
          <p:cNvPr id="50180" name="Text Box 3"/>
          <p:cNvSpPr txBox="1">
            <a:spLocks noChangeArrowheads="1"/>
          </p:cNvSpPr>
          <p:nvPr/>
        </p:nvSpPr>
        <p:spPr bwMode="blackWhite">
          <a:xfrm>
            <a:off x="2022476" y="2546351"/>
            <a:ext cx="1400175" cy="314325"/>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dirty="0">
                <a:solidFill>
                  <a:schemeClr val="tx1"/>
                </a:solidFill>
              </a:rPr>
              <a:t>Customer</a:t>
            </a:r>
          </a:p>
        </p:txBody>
      </p:sp>
      <p:sp>
        <p:nvSpPr>
          <p:cNvPr id="50181" name="Text Box 4"/>
          <p:cNvSpPr txBox="1">
            <a:spLocks noChangeArrowheads="1"/>
          </p:cNvSpPr>
          <p:nvPr/>
        </p:nvSpPr>
        <p:spPr bwMode="blackWhite">
          <a:xfrm>
            <a:off x="6530976" y="2393951"/>
            <a:ext cx="1433513" cy="615553"/>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63500" tIns="0" rIns="64800"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a:t>Insurance Company</a:t>
            </a:r>
          </a:p>
        </p:txBody>
      </p:sp>
      <p:sp>
        <p:nvSpPr>
          <p:cNvPr id="50182" name="Line 5"/>
          <p:cNvSpPr>
            <a:spLocks noChangeShapeType="1"/>
          </p:cNvSpPr>
          <p:nvPr/>
        </p:nvSpPr>
        <p:spPr bwMode="blackWhite">
          <a:xfrm>
            <a:off x="3735389" y="2546351"/>
            <a:ext cx="2649537" cy="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50183" name="Text Box 6"/>
          <p:cNvSpPr txBox="1">
            <a:spLocks noChangeArrowheads="1"/>
          </p:cNvSpPr>
          <p:nvPr/>
        </p:nvSpPr>
        <p:spPr bwMode="blackWhite">
          <a:xfrm>
            <a:off x="3735389" y="1933575"/>
            <a:ext cx="24653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sz="3200" dirty="0">
                <a:solidFill>
                  <a:srgbClr val="00B050"/>
                </a:solidFill>
              </a:rPr>
              <a:t>Premium</a:t>
            </a:r>
          </a:p>
        </p:txBody>
      </p:sp>
      <p:sp>
        <p:nvSpPr>
          <p:cNvPr id="50184" name="Line 7"/>
          <p:cNvSpPr>
            <a:spLocks noChangeShapeType="1"/>
          </p:cNvSpPr>
          <p:nvPr/>
        </p:nvSpPr>
        <p:spPr bwMode="blackWhite">
          <a:xfrm flipH="1">
            <a:off x="3735389" y="3013075"/>
            <a:ext cx="2605087"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50185" name="Text Box 8"/>
          <p:cNvSpPr txBox="1">
            <a:spLocks noChangeArrowheads="1"/>
          </p:cNvSpPr>
          <p:nvPr/>
        </p:nvSpPr>
        <p:spPr bwMode="blackWhite">
          <a:xfrm>
            <a:off x="3673636" y="3236595"/>
            <a:ext cx="2649537"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sz="3200" dirty="0">
                <a:solidFill>
                  <a:srgbClr val="FC5252"/>
                </a:solidFill>
              </a:rPr>
              <a:t>Insurance cover: gharar</a:t>
            </a:r>
          </a:p>
        </p:txBody>
      </p:sp>
      <p:sp>
        <p:nvSpPr>
          <p:cNvPr id="50186" name="Text Box 9"/>
          <p:cNvSpPr txBox="1">
            <a:spLocks noChangeArrowheads="1"/>
          </p:cNvSpPr>
          <p:nvPr/>
        </p:nvSpPr>
        <p:spPr bwMode="blackWhite">
          <a:xfrm>
            <a:off x="5830889" y="4865689"/>
            <a:ext cx="1400175" cy="923925"/>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0" rIns="64800"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Interest paying bonds</a:t>
            </a:r>
          </a:p>
        </p:txBody>
      </p:sp>
      <p:sp>
        <p:nvSpPr>
          <p:cNvPr id="50187" name="Text Box 10"/>
          <p:cNvSpPr txBox="1">
            <a:spLocks noChangeArrowheads="1"/>
          </p:cNvSpPr>
          <p:nvPr/>
        </p:nvSpPr>
        <p:spPr bwMode="blackWhite">
          <a:xfrm>
            <a:off x="7573963" y="4865689"/>
            <a:ext cx="2608262" cy="923925"/>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0" rIns="64800" bIns="0">
            <a:spAutoFit/>
          </a:bodyPr>
          <a:lstStyle>
            <a:defPPr>
              <a:defRPr lang="en-US"/>
            </a:defPPr>
            <a:lvl1pPr>
              <a:spcBef>
                <a:spcPct val="50000"/>
              </a:spcBef>
              <a:defRPr sz="2000">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a:t>Shares in “bad” companies: casinos, alcohol etc</a:t>
            </a:r>
          </a:p>
        </p:txBody>
      </p:sp>
      <p:sp>
        <p:nvSpPr>
          <p:cNvPr id="50188" name="Line 11"/>
          <p:cNvSpPr>
            <a:spLocks noChangeShapeType="1"/>
          </p:cNvSpPr>
          <p:nvPr/>
        </p:nvSpPr>
        <p:spPr bwMode="blackWhite">
          <a:xfrm flipH="1">
            <a:off x="6655519" y="3090865"/>
            <a:ext cx="186963" cy="1658222"/>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50189" name="Line 12"/>
          <p:cNvSpPr>
            <a:spLocks noChangeShapeType="1"/>
          </p:cNvSpPr>
          <p:nvPr/>
        </p:nvSpPr>
        <p:spPr bwMode="blackWhite">
          <a:xfrm>
            <a:off x="8040216" y="3149284"/>
            <a:ext cx="1512168" cy="1603375"/>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lIns="63500" tIns="0" rIns="64800" bIns="0"/>
          <a:lstStyle/>
          <a:p>
            <a:endParaRPr lang="en-GB"/>
          </a:p>
        </p:txBody>
      </p:sp>
      <p:sp>
        <p:nvSpPr>
          <p:cNvPr id="50190" name="Text Box 13"/>
          <p:cNvSpPr txBox="1">
            <a:spLocks noChangeArrowheads="1"/>
          </p:cNvSpPr>
          <p:nvPr/>
        </p:nvSpPr>
        <p:spPr bwMode="blackWhite">
          <a:xfrm>
            <a:off x="6802438" y="3960813"/>
            <a:ext cx="1365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lvl1pPr eaLnBrk="0" hangingPunct="0">
              <a:defRPr sz="2000">
                <a:solidFill>
                  <a:schemeClr val="bg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pPr eaLnBrk="1" hangingPunct="1">
              <a:spcBef>
                <a:spcPct val="50000"/>
              </a:spcBef>
            </a:pPr>
            <a:r>
              <a:rPr lang="en-GB" altLang="en-US"/>
              <a:t>Invest</a:t>
            </a:r>
          </a:p>
        </p:txBody>
      </p:sp>
      <p:sp>
        <p:nvSpPr>
          <p:cNvPr id="50191" name="Text Box 14"/>
          <p:cNvSpPr txBox="1">
            <a:spLocks noChangeArrowheads="1"/>
          </p:cNvSpPr>
          <p:nvPr/>
        </p:nvSpPr>
        <p:spPr bwMode="blackWhite">
          <a:xfrm>
            <a:off x="5830888" y="5961063"/>
            <a:ext cx="971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500" tIns="0" rIns="64800" bIns="0">
            <a:spAutoFit/>
          </a:bodyPr>
          <a:lstStyle>
            <a:defPPr>
              <a:defRPr lang="en-US"/>
            </a:defPPr>
            <a:lvl1pPr>
              <a:spcBef>
                <a:spcPct val="50000"/>
              </a:spcBef>
              <a:defRPr sz="3200">
                <a:solidFill>
                  <a:srgbClr val="FC525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riba</a:t>
            </a:r>
          </a:p>
        </p:txBody>
      </p:sp>
      <p:sp>
        <p:nvSpPr>
          <p:cNvPr id="50192" name="Text Box 15"/>
          <p:cNvSpPr txBox="1">
            <a:spLocks noChangeArrowheads="1"/>
          </p:cNvSpPr>
          <p:nvPr/>
        </p:nvSpPr>
        <p:spPr bwMode="blackWhite">
          <a:xfrm>
            <a:off x="7681912" y="5961063"/>
            <a:ext cx="165444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63500" tIns="0" rIns="64800" bIns="0">
            <a:spAutoFit/>
          </a:bodyPr>
          <a:lstStyle>
            <a:defPPr>
              <a:defRPr lang="en-US"/>
            </a:defPPr>
            <a:lvl1pPr>
              <a:spcBef>
                <a:spcPct val="50000"/>
              </a:spcBef>
              <a:defRPr sz="3200">
                <a:solidFill>
                  <a:srgbClr val="FC5252"/>
                </a:solidFill>
                <a:latin typeface="Arial" panose="020B0604020202020204" pitchFamily="34" charset="0"/>
                <a:cs typeface="Arial" panose="020B0604020202020204" pitchFamily="34" charset="0"/>
              </a:defRPr>
            </a:lvl1pPr>
            <a:lvl2pPr marL="742950" indent="-285750" eaLnBrk="0" hangingPunct="0">
              <a:defRPr sz="2000">
                <a:solidFill>
                  <a:schemeClr val="bg2"/>
                </a:solidFill>
                <a:latin typeface="Arial" panose="020B0604020202020204" pitchFamily="34" charset="0"/>
                <a:cs typeface="Arial" panose="020B0604020202020204" pitchFamily="34" charset="0"/>
              </a:defRPr>
            </a:lvl2pPr>
            <a:lvl3pPr marL="1143000" indent="-228600" eaLnBrk="0" hangingPunct="0">
              <a:defRPr sz="2000">
                <a:solidFill>
                  <a:schemeClr val="bg2"/>
                </a:solidFill>
                <a:latin typeface="Arial" panose="020B0604020202020204" pitchFamily="34" charset="0"/>
                <a:cs typeface="Arial" panose="020B0604020202020204" pitchFamily="34" charset="0"/>
              </a:defRPr>
            </a:lvl3pPr>
            <a:lvl4pPr marL="1600200" indent="-228600" eaLnBrk="0" hangingPunct="0">
              <a:defRPr sz="2000">
                <a:solidFill>
                  <a:schemeClr val="bg2"/>
                </a:solidFill>
                <a:latin typeface="Arial" panose="020B0604020202020204" pitchFamily="34" charset="0"/>
                <a:cs typeface="Arial" panose="020B0604020202020204" pitchFamily="34" charset="0"/>
              </a:defRPr>
            </a:lvl4pPr>
            <a:lvl5pPr marL="2057400" indent="-228600" eaLnBrk="0" hangingPunct="0">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20000"/>
              </a:spcAft>
              <a:buSzPct val="90000"/>
              <a:defRPr sz="2000">
                <a:solidFill>
                  <a:schemeClr val="bg2"/>
                </a:solidFill>
                <a:latin typeface="Arial" panose="020B0604020202020204" pitchFamily="34" charset="0"/>
                <a:cs typeface="Arial" panose="020B0604020202020204" pitchFamily="34" charset="0"/>
              </a:defRPr>
            </a:lvl9pPr>
          </a:lstStyle>
          <a:p>
            <a:r>
              <a:rPr lang="en-GB" altLang="en-US" dirty="0"/>
              <a:t>sinful</a:t>
            </a:r>
          </a:p>
        </p:txBody>
      </p:sp>
      <p:sp>
        <p:nvSpPr>
          <p:cNvPr id="17"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8</a:t>
            </a:fld>
            <a:endParaRPr lang="en-GB" sz="1200" dirty="0"/>
          </a:p>
        </p:txBody>
      </p:sp>
    </p:spTree>
    <p:extLst>
      <p:ext uri="{BB962C8B-B14F-4D97-AF65-F5344CB8AC3E}">
        <p14:creationId xmlns:p14="http://schemas.microsoft.com/office/powerpoint/2010/main" val="205467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2420888"/>
            <a:ext cx="10009112" cy="1362456"/>
          </a:xfrm>
        </p:spPr>
        <p:txBody>
          <a:bodyPr/>
          <a:lstStyle/>
          <a:p>
            <a:pPr algn="ctr"/>
            <a:r>
              <a:rPr lang="en-GB" dirty="0"/>
              <a:t>How Islamic finance is done</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9</a:t>
            </a:fld>
            <a:endParaRPr lang="en-GB" sz="1200" dirty="0"/>
          </a:p>
        </p:txBody>
      </p:sp>
    </p:spTree>
    <p:extLst>
      <p:ext uri="{BB962C8B-B14F-4D97-AF65-F5344CB8AC3E}">
        <p14:creationId xmlns:p14="http://schemas.microsoft.com/office/powerpoint/2010/main" val="21530683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ags/tag10.xml><?xml version="1.0" encoding="utf-8"?>
<p:tagLst xmlns:a="http://schemas.openxmlformats.org/drawingml/2006/main" xmlns:r="http://schemas.openxmlformats.org/officeDocument/2006/relationships" xmlns:p="http://schemas.openxmlformats.org/presentationml/2006/main">
  <p:tag name="SLIDEELEMTYPE" val="41"/>
</p:tagLst>
</file>

<file path=ppt/tags/tag11.xml><?xml version="1.0" encoding="utf-8"?>
<p:tagLst xmlns:a="http://schemas.openxmlformats.org/drawingml/2006/main" xmlns:r="http://schemas.openxmlformats.org/officeDocument/2006/relationships" xmlns:p="http://schemas.openxmlformats.org/presentationml/2006/main">
  <p:tag name="SLIDEELEMTYPE" val="41"/>
</p:tagLst>
</file>

<file path=ppt/tags/tag12.xml><?xml version="1.0" encoding="utf-8"?>
<p:tagLst xmlns:a="http://schemas.openxmlformats.org/drawingml/2006/main" xmlns:r="http://schemas.openxmlformats.org/officeDocument/2006/relationships" xmlns:p="http://schemas.openxmlformats.org/presentationml/2006/main">
  <p:tag name="SLIDEELEMTYPE" val="41"/>
</p:tagLst>
</file>

<file path=ppt/tags/tag13.xml><?xml version="1.0" encoding="utf-8"?>
<p:tagLst xmlns:a="http://schemas.openxmlformats.org/drawingml/2006/main" xmlns:r="http://schemas.openxmlformats.org/officeDocument/2006/relationships" xmlns:p="http://schemas.openxmlformats.org/presentationml/2006/main">
  <p:tag name="SLIDEELEMTYPE" val="41"/>
</p:tagLst>
</file>

<file path=ppt/tags/tag14.xml><?xml version="1.0" encoding="utf-8"?>
<p:tagLst xmlns:a="http://schemas.openxmlformats.org/drawingml/2006/main" xmlns:r="http://schemas.openxmlformats.org/officeDocument/2006/relationships" xmlns:p="http://schemas.openxmlformats.org/presentationml/2006/main">
  <p:tag name="SLIDEELEMTYPE" val="41"/>
</p:tagLst>
</file>

<file path=ppt/tags/tag15.xml><?xml version="1.0" encoding="utf-8"?>
<p:tagLst xmlns:a="http://schemas.openxmlformats.org/drawingml/2006/main" xmlns:r="http://schemas.openxmlformats.org/officeDocument/2006/relationships" xmlns:p="http://schemas.openxmlformats.org/presentationml/2006/main">
  <p:tag name="SLIDEELEMTYPE" val="41"/>
</p:tagLst>
</file>

<file path=ppt/tags/tag16.xml><?xml version="1.0" encoding="utf-8"?>
<p:tagLst xmlns:a="http://schemas.openxmlformats.org/drawingml/2006/main" xmlns:r="http://schemas.openxmlformats.org/officeDocument/2006/relationships" xmlns:p="http://schemas.openxmlformats.org/presentationml/2006/main">
  <p:tag name="SLIDEELEMTYPE" val="41"/>
</p:tagLst>
</file>

<file path=ppt/tags/tag17.xml><?xml version="1.0" encoding="utf-8"?>
<p:tagLst xmlns:a="http://schemas.openxmlformats.org/drawingml/2006/main" xmlns:r="http://schemas.openxmlformats.org/officeDocument/2006/relationships" xmlns:p="http://schemas.openxmlformats.org/presentationml/2006/main">
  <p:tag name="SLIDEELEMTYPE" val="41"/>
</p:tagLst>
</file>

<file path=ppt/tags/tag18.xml><?xml version="1.0" encoding="utf-8"?>
<p:tagLst xmlns:a="http://schemas.openxmlformats.org/drawingml/2006/main" xmlns:r="http://schemas.openxmlformats.org/officeDocument/2006/relationships" xmlns:p="http://schemas.openxmlformats.org/presentationml/2006/main">
  <p:tag name="SLIDEELEMTYPE" val="41"/>
</p:tagLst>
</file>

<file path=ppt/tags/tag19.xml><?xml version="1.0" encoding="utf-8"?>
<p:tagLst xmlns:a="http://schemas.openxmlformats.org/drawingml/2006/main" xmlns:r="http://schemas.openxmlformats.org/officeDocument/2006/relationships" xmlns:p="http://schemas.openxmlformats.org/presentationml/2006/main">
  <p:tag name="SLIDEELEMTYPE" val="41"/>
</p:tagLst>
</file>

<file path=ppt/tags/tag2.xml><?xml version="1.0" encoding="utf-8"?>
<p:tagLst xmlns:a="http://schemas.openxmlformats.org/drawingml/2006/main" xmlns:r="http://schemas.openxmlformats.org/officeDocument/2006/relationships" xmlns:p="http://schemas.openxmlformats.org/presentationml/2006/main">
  <p:tag name="SLIDEELEMTYPE" val="41"/>
</p:tagLst>
</file>

<file path=ppt/tags/tag20.xml><?xml version="1.0" encoding="utf-8"?>
<p:tagLst xmlns:a="http://schemas.openxmlformats.org/drawingml/2006/main" xmlns:r="http://schemas.openxmlformats.org/officeDocument/2006/relationships" xmlns:p="http://schemas.openxmlformats.org/presentationml/2006/main">
  <p:tag name="SLIDEELEMTYPE" val="41"/>
</p:tagLst>
</file>

<file path=ppt/tags/tag21.xml><?xml version="1.0" encoding="utf-8"?>
<p:tagLst xmlns:a="http://schemas.openxmlformats.org/drawingml/2006/main" xmlns:r="http://schemas.openxmlformats.org/officeDocument/2006/relationships" xmlns:p="http://schemas.openxmlformats.org/presentationml/2006/main">
  <p:tag name="SLIDEELEMTYPE" val="41"/>
</p:tagLst>
</file>

<file path=ppt/tags/tag22.xml><?xml version="1.0" encoding="utf-8"?>
<p:tagLst xmlns:a="http://schemas.openxmlformats.org/drawingml/2006/main" xmlns:r="http://schemas.openxmlformats.org/officeDocument/2006/relationships" xmlns:p="http://schemas.openxmlformats.org/presentationml/2006/main">
  <p:tag name="SLIDEELEMTYPE" val="41"/>
</p:tagLst>
</file>

<file path=ppt/tags/tag23.xml><?xml version="1.0" encoding="utf-8"?>
<p:tagLst xmlns:a="http://schemas.openxmlformats.org/drawingml/2006/main" xmlns:r="http://schemas.openxmlformats.org/officeDocument/2006/relationships" xmlns:p="http://schemas.openxmlformats.org/presentationml/2006/main">
  <p:tag name="SLIDEELEMTYPE" val="41"/>
</p:tagLst>
</file>

<file path=ppt/tags/tag3.xml><?xml version="1.0" encoding="utf-8"?>
<p:tagLst xmlns:a="http://schemas.openxmlformats.org/drawingml/2006/main" xmlns:r="http://schemas.openxmlformats.org/officeDocument/2006/relationships" xmlns:p="http://schemas.openxmlformats.org/presentationml/2006/main">
  <p:tag name="SLIDEELEMTYPE" val="41"/>
</p:tagLst>
</file>

<file path=ppt/tags/tag4.xml><?xml version="1.0" encoding="utf-8"?>
<p:tagLst xmlns:a="http://schemas.openxmlformats.org/drawingml/2006/main" xmlns:r="http://schemas.openxmlformats.org/officeDocument/2006/relationships" xmlns:p="http://schemas.openxmlformats.org/presentationml/2006/main">
  <p:tag name="SLIDEELEMTYPE" val="41"/>
</p:tagLst>
</file>

<file path=ppt/tags/tag5.xml><?xml version="1.0" encoding="utf-8"?>
<p:tagLst xmlns:a="http://schemas.openxmlformats.org/drawingml/2006/main" xmlns:r="http://schemas.openxmlformats.org/officeDocument/2006/relationships" xmlns:p="http://schemas.openxmlformats.org/presentationml/2006/main">
  <p:tag name="SLIDEELEMTYPE" val="41"/>
</p:tagLst>
</file>

<file path=ppt/tags/tag6.xml><?xml version="1.0" encoding="utf-8"?>
<p:tagLst xmlns:a="http://schemas.openxmlformats.org/drawingml/2006/main" xmlns:r="http://schemas.openxmlformats.org/officeDocument/2006/relationships" xmlns:p="http://schemas.openxmlformats.org/presentationml/2006/main">
  <p:tag name="SLIDEELEMTYPE" val="41"/>
</p:tagLst>
</file>

<file path=ppt/tags/tag7.xml><?xml version="1.0" encoding="utf-8"?>
<p:tagLst xmlns:a="http://schemas.openxmlformats.org/drawingml/2006/main" xmlns:r="http://schemas.openxmlformats.org/officeDocument/2006/relationships" xmlns:p="http://schemas.openxmlformats.org/presentationml/2006/main">
  <p:tag name="SLIDEELEMTYPE" val="41"/>
</p:tagLst>
</file>

<file path=ppt/tags/tag8.xml><?xml version="1.0" encoding="utf-8"?>
<p:tagLst xmlns:a="http://schemas.openxmlformats.org/drawingml/2006/main" xmlns:r="http://schemas.openxmlformats.org/officeDocument/2006/relationships" xmlns:p="http://schemas.openxmlformats.org/presentationml/2006/main">
  <p:tag name="SLIDEELEMTYPE" val="41"/>
</p:tagLst>
</file>

<file path=ppt/tags/tag9.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2843</TotalTime>
  <Words>2535</Words>
  <Application>Microsoft Office PowerPoint</Application>
  <PresentationFormat>Widescreen</PresentationFormat>
  <Paragraphs>626</Paragraphs>
  <Slides>59</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SimSun</vt:lpstr>
      <vt:lpstr>Arial</vt:lpstr>
      <vt:lpstr>Calibri</vt:lpstr>
      <vt:lpstr>黑体</vt:lpstr>
      <vt:lpstr>Wingdings</vt:lpstr>
      <vt:lpstr>Wingdings 2</vt:lpstr>
      <vt:lpstr>Flow</vt:lpstr>
      <vt:lpstr>Islamic Finance - Tax Implications</vt:lpstr>
      <vt:lpstr>Presentation outline</vt:lpstr>
      <vt:lpstr>Disclaimer</vt:lpstr>
      <vt:lpstr>Mohammed Amin</vt:lpstr>
      <vt:lpstr>Legislative history regarding IF</vt:lpstr>
      <vt:lpstr>Why Islamic finance</vt:lpstr>
      <vt:lpstr>Prohibitions in Islamic law</vt:lpstr>
      <vt:lpstr>Why conventional insurance is prohibited</vt:lpstr>
      <vt:lpstr>How Islamic finance is done</vt:lpstr>
      <vt:lpstr>Islamic mortgage with 25% deposit</vt:lpstr>
      <vt:lpstr>Purchase and resale - murabaha</vt:lpstr>
      <vt:lpstr>Commodity murabaha or tawarruq</vt:lpstr>
      <vt:lpstr>Mudaraba – partnership with one capital provider (bank deposit)</vt:lpstr>
      <vt:lpstr>Wakala – profit share agency (bank deposit)</vt:lpstr>
      <vt:lpstr>Ijara (leasing)</vt:lpstr>
      <vt:lpstr>Ijarah sukuk (tradable bond)</vt:lpstr>
      <vt:lpstr>Why Islamic finance leads to UK tax problems</vt:lpstr>
      <vt:lpstr>Islamic mortgage with 25% deposit</vt:lpstr>
      <vt:lpstr>Purchase and resale - murabaha</vt:lpstr>
      <vt:lpstr>Commodity murabaha or tawarruq</vt:lpstr>
      <vt:lpstr>Mudaraba – partnership with one capital provider (bank deposit)</vt:lpstr>
      <vt:lpstr>Wakala – profit share agency (bank deposit)</vt:lpstr>
      <vt:lpstr>Ijara (leasing)</vt:lpstr>
      <vt:lpstr>Ijarah sukuk (tradable bond)</vt:lpstr>
      <vt:lpstr>UK approach to taxation of Islamic finance</vt:lpstr>
      <vt:lpstr>Overall approach</vt:lpstr>
      <vt:lpstr>Religion neutral</vt:lpstr>
      <vt:lpstr>Direct tax</vt:lpstr>
      <vt:lpstr>CTA 2009 s.503 – page 1/4</vt:lpstr>
      <vt:lpstr>CTA 2009 s.503 – page 2/4</vt:lpstr>
      <vt:lpstr>CTA 2009 s.503 – page 3/4</vt:lpstr>
      <vt:lpstr>CTA 2009 s.503 – page 4/4</vt:lpstr>
      <vt:lpstr>Avoid affecting everyone</vt:lpstr>
      <vt:lpstr>Financial Institution</vt:lpstr>
      <vt:lpstr>Deeming approach</vt:lpstr>
      <vt:lpstr>Override of specific obstacles</vt:lpstr>
      <vt:lpstr>The nature of sukuk</vt:lpstr>
      <vt:lpstr>Issuance – before FA 2007</vt:lpstr>
      <vt:lpstr>Specific legislation originally in FA 2007</vt:lpstr>
      <vt:lpstr>Multiple charges to SDLT on real estate transfers abolished in FA 2009 Sch 61</vt:lpstr>
      <vt:lpstr>Triggering capital gains disposals – abolished in FA 2009 Sch 61</vt:lpstr>
      <vt:lpstr>SDLT</vt:lpstr>
      <vt:lpstr>First area of UK tax law to be amended</vt:lpstr>
      <vt:lpstr>Commercial deal – Project Blue</vt:lpstr>
      <vt:lpstr>Project Blue transactions page 1/3</vt:lpstr>
      <vt:lpstr>Project Blue transactions page 2/3</vt:lpstr>
      <vt:lpstr>Project Blue transactions page 3/3</vt:lpstr>
      <vt:lpstr>SDLT implications</vt:lpstr>
      <vt:lpstr>Project Blue judgements</vt:lpstr>
      <vt:lpstr>Problems remain</vt:lpstr>
      <vt:lpstr>Islamic remortgage</vt:lpstr>
      <vt:lpstr>VAT</vt:lpstr>
      <vt:lpstr>Commodity murabaha supplies</vt:lpstr>
      <vt:lpstr>Ijarah sukuk supplies</vt:lpstr>
      <vt:lpstr>UK VAT approach (1)</vt:lpstr>
      <vt:lpstr>UK VAT approach (2)</vt:lpstr>
      <vt:lpstr>UK simple murabaha</vt:lpstr>
      <vt:lpstr>UK commodity murabaha</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Sukuk Taxation Issues from a UK Market Perspective</dc:title>
  <dc:creator>Mohammed Amin</dc:creator>
  <cp:lastModifiedBy>Mohammed Amin</cp:lastModifiedBy>
  <cp:revision>286</cp:revision>
  <cp:lastPrinted>2015-12-19T22:04:26Z</cp:lastPrinted>
  <dcterms:created xsi:type="dcterms:W3CDTF">2010-04-20T14:08:55Z</dcterms:created>
  <dcterms:modified xsi:type="dcterms:W3CDTF">2017-04-27T23:06:51Z</dcterms:modified>
</cp:coreProperties>
</file>