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8" r:id="rId3"/>
    <p:sldId id="290" r:id="rId4"/>
    <p:sldId id="351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52" r:id="rId13"/>
    <p:sldId id="355" r:id="rId14"/>
    <p:sldId id="356" r:id="rId15"/>
    <p:sldId id="357" r:id="rId16"/>
    <p:sldId id="353" r:id="rId17"/>
    <p:sldId id="354" r:id="rId18"/>
    <p:sldId id="358" r:id="rId19"/>
    <p:sldId id="359" r:id="rId20"/>
    <p:sldId id="360" r:id="rId21"/>
    <p:sldId id="361" r:id="rId22"/>
    <p:sldId id="363" r:id="rId23"/>
    <p:sldId id="364" r:id="rId24"/>
    <p:sldId id="365" r:id="rId25"/>
    <p:sldId id="345" r:id="rId26"/>
    <p:sldId id="346" r:id="rId27"/>
    <p:sldId id="348" r:id="rId28"/>
    <p:sldId id="362" r:id="rId29"/>
    <p:sldId id="369" r:id="rId30"/>
    <p:sldId id="291" r:id="rId31"/>
    <p:sldId id="366" r:id="rId32"/>
    <p:sldId id="367" r:id="rId33"/>
    <p:sldId id="368" r:id="rId34"/>
    <p:sldId id="289" r:id="rId3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3" autoAdjust="0"/>
    <p:restoredTop sz="86410" autoAdjust="0"/>
  </p:normalViewPr>
  <p:slideViewPr>
    <p:cSldViewPr>
      <p:cViewPr varScale="1">
        <p:scale>
          <a:sx n="93" d="100"/>
          <a:sy n="93" d="100"/>
        </p:scale>
        <p:origin x="606" y="126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Muslim</a:t>
            </a:r>
            <a:r>
              <a:rPr lang="en-GB" baseline="0" dirty="0"/>
              <a:t>s by ethnic group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 British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41-4027-8431-7862B1CCDF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 other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7.4</c:v>
                </c:pt>
                <c:pt idx="1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41-4027-8431-7862B1CCDF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Mixed race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41-4027-8431-7862B1CCDF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41-4027-8431-7862B1CCDF4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Pakistani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43.9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41-4027-8431-7862B1CCDF4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Bangladeshi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Sheet1!$G$2:$G$5</c:f>
              <c:numCache>
                <c:formatCode>General</c:formatCode>
                <c:ptCount val="4"/>
                <c:pt idx="0">
                  <c:v>16.5</c:v>
                </c:pt>
                <c:pt idx="1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41-4027-8431-7862B1CCDF4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Asian other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Sheet1!$H$2:$H$5</c:f>
              <c:numCache>
                <c:formatCode>General</c:formatCode>
                <c:ptCount val="4"/>
                <c:pt idx="0">
                  <c:v>5.9</c:v>
                </c:pt>
                <c:pt idx="1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41-4027-8431-7862B1CCDF4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Black African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Sheet1!$I$2:$I$5</c:f>
              <c:numCache>
                <c:formatCode>General</c:formatCode>
                <c:ptCount val="4"/>
                <c:pt idx="0">
                  <c:v>6.1</c:v>
                </c:pt>
                <c:pt idx="1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41-4027-8431-7862B1CCDF4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Caribbean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Sheet1!$J$2:$J$5</c:f>
              <c:numCache>
                <c:formatCode>General</c:formatCode>
                <c:ptCount val="4"/>
                <c:pt idx="0">
                  <c:v>0.7</c:v>
                </c:pt>
                <c:pt idx="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41-4027-8431-7862B1CCDF4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Other ethnicity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Sheet1!$K$2:$K$5</c:f>
              <c:numCache>
                <c:formatCode>General</c:formatCode>
                <c:ptCount val="4"/>
                <c:pt idx="0">
                  <c:v>3.7</c:v>
                </c:pt>
                <c:pt idx="1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41-4027-8431-7862B1CCD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4184192"/>
        <c:axId val="1255820832"/>
      </c:barChart>
      <c:catAx>
        <c:axId val="152418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5820832"/>
        <c:crosses val="autoZero"/>
        <c:auto val="1"/>
        <c:lblAlgn val="ctr"/>
        <c:lblOffset val="100"/>
        <c:noMultiLvlLbl val="0"/>
      </c:catAx>
      <c:valAx>
        <c:axId val="125582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18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618288" cy="37242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342" y="4715153"/>
            <a:ext cx="5434993" cy="4466987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743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343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885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481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800708"/>
            <a:ext cx="10972800" cy="7943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808820"/>
            <a:ext cx="10166920" cy="412181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016732"/>
            <a:ext cx="10363200" cy="89440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440" y="22048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09/03/2018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jpe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0.jp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0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276872"/>
            <a:ext cx="10153128" cy="1139552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Do all Muslims think the same?</a:t>
            </a:r>
            <a:br>
              <a:rPr lang="en-GB" sz="3600" dirty="0"/>
            </a:br>
            <a:r>
              <a:rPr lang="en-GB" sz="3600" dirty="0"/>
              <a:t>Understanding the diversity of British Muslims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448" y="3897052"/>
            <a:ext cx="9973108" cy="108012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MBE FRSA MA FCA AMCT CTA(Fellow)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21 February 2018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55440" y="908720"/>
            <a:ext cx="10153128" cy="108012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latin typeface="Arial" pitchFamily="34" charset="0"/>
                <a:cs typeface="Arial" pitchFamily="34" charset="0"/>
              </a:rPr>
              <a:t>Council for Christian Muslim Relations (High Wycombe)</a:t>
            </a:r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30FC211-FA63-4C03-BE34-8C1627781C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915181"/>
            <a:ext cx="1512168" cy="15121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348D9-63CA-49CA-A0C8-464461597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616" y="1907448"/>
            <a:ext cx="1565858" cy="15066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0A42E99-612F-4D71-BEFE-9627DBC34C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07" y="3550916"/>
            <a:ext cx="1349697" cy="15187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4F74385-1714-4564-82AF-6EC682A859D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332" y="1808163"/>
            <a:ext cx="5073867" cy="453716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74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10A76B8-AAE2-4F06-A0A1-832524D16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08" y="1916649"/>
            <a:ext cx="1316695" cy="15187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348D9-63CA-49CA-A0C8-464461597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811" y="1880963"/>
            <a:ext cx="4639927" cy="446436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EBE3A-C1F9-47FD-8F22-D2630A3A71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01" y="3640475"/>
            <a:ext cx="1189575" cy="1407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03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they are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101635"/>
              </p:ext>
            </p:extLst>
          </p:nvPr>
        </p:nvGraphicFramePr>
        <p:xfrm>
          <a:off x="1055688" y="1808163"/>
          <a:ext cx="10166350" cy="3429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142946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1923594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Mohammed Amin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Dr Matthew Wilkinson, former Head Boy at Eton.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Muhammad Asad, born as Leopold Weiss, author of “The Road to Mecca.”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 Winter, aka Shaykh Abdal Hakim Murad, Dean of Cambridge Muslim College.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Congressman Keith Ellison (Democrat, Minnesota)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r>
                        <a:rPr lang="en-GB" dirty="0"/>
                        <a:t>Sara Khan, lead Commissioner for Countering Extremism.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Simon Collis CMG, UK Ambassador to Saudi Arabia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Kristiane</a:t>
                      </a:r>
                      <a:r>
                        <a:rPr lang="en-GB" dirty="0"/>
                        <a:t> Backer, author of “From MTV to Mecca: How Islam Inspired My Life”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Louis Farrakhan, Leader, Nation of Islam, 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Lauren Booth, sister in law of Tony Blair.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BCB82F-81E5-4CEC-BB2A-AEE360BB986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23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B868-7F41-4DBC-96EE-77243DC5F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36" y="2744924"/>
            <a:ext cx="10363200" cy="894404"/>
          </a:xfrm>
        </p:spPr>
        <p:txBody>
          <a:bodyPr/>
          <a:lstStyle/>
          <a:p>
            <a:pPr algn="ctr"/>
            <a:r>
              <a:rPr lang="en-GB" dirty="0"/>
              <a:t>Muslim demographics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D7F2F8-7BB6-42EC-B159-5326A604BF9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76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64E0-075F-466F-BCA0-CE0E7506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History of Muslims in Britain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67699-59D6-4006-9DB2-6382DBEFF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some</a:t>
            </a:r>
          </a:p>
          <a:p>
            <a:r>
              <a:rPr lang="en-GB" dirty="0"/>
              <a:t>First major wave in 1950’s</a:t>
            </a:r>
          </a:p>
          <a:p>
            <a:pPr lvl="1"/>
            <a:r>
              <a:rPr lang="en-GB" dirty="0"/>
              <a:t>Mohammed Amin in 1952</a:t>
            </a:r>
          </a:p>
          <a:p>
            <a:r>
              <a:rPr lang="en-GB" dirty="0"/>
              <a:t>Numbers only estimated until</a:t>
            </a:r>
          </a:p>
          <a:p>
            <a:pPr lvl="1"/>
            <a:r>
              <a:rPr lang="en-GB" dirty="0"/>
              <a:t>Census 2001: Great Britain 1.6 million</a:t>
            </a:r>
          </a:p>
          <a:p>
            <a:pPr lvl="1"/>
            <a:r>
              <a:rPr lang="en-GB" dirty="0"/>
              <a:t>Census 2011: England &amp; Wales 2.7 million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4D2FD1-E68B-40D7-B8CE-8CFA942EC06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6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A8A8-7916-4DFC-9DC9-F6502959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Ethnic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CE32E-5428-4D10-906B-AA911E80A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Turks or Bosnians</a:t>
            </a:r>
          </a:p>
          <a:p>
            <a:pPr lvl="1"/>
            <a:r>
              <a:rPr lang="en-GB" dirty="0"/>
              <a:t>Probably in “White other”</a:t>
            </a:r>
          </a:p>
          <a:p>
            <a:r>
              <a:rPr lang="en-GB" dirty="0"/>
              <a:t>No Arabs in 2001</a:t>
            </a:r>
          </a:p>
          <a:p>
            <a:pPr lvl="1"/>
            <a:r>
              <a:rPr lang="en-GB" dirty="0"/>
              <a:t>Separate category in 2011</a:t>
            </a:r>
          </a:p>
          <a:p>
            <a:pPr lvl="1"/>
            <a:r>
              <a:rPr lang="en-GB" dirty="0"/>
              <a:t>I have treated as part of “other ethnicity”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EB7944-C1FA-47D2-B9FB-ADC7BD5994E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290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984F402-C022-4E76-94E5-541C54E57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79627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350D467-1CD2-428B-9F4D-43A9DD548757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17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57E1-C718-4F43-89FA-4F9491FF1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Muslims by ethnicity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3B5281-7722-467A-B093-57693B59F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429712"/>
              </p:ext>
            </p:extLst>
          </p:nvPr>
        </p:nvGraphicFramePr>
        <p:xfrm>
          <a:off x="1055688" y="1808163"/>
          <a:ext cx="8280671" cy="412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296">
                  <a:extLst>
                    <a:ext uri="{9D8B030D-6E8A-4147-A177-3AD203B41FA5}">
                      <a16:colId xmlns:a16="http://schemas.microsoft.com/office/drawing/2014/main" val="4290989411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1680661717"/>
                    </a:ext>
                  </a:extLst>
                </a:gridCol>
                <a:gridCol w="1404155">
                  <a:extLst>
                    <a:ext uri="{9D8B030D-6E8A-4147-A177-3AD203B41FA5}">
                      <a16:colId xmlns:a16="http://schemas.microsoft.com/office/drawing/2014/main" val="419085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Ethnic group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22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 British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525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 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37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Mixed race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22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03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Pakistani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38.0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897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Bangladeshi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92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Asian 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21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 African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13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Caribbean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808131"/>
                  </a:ext>
                </a:extLst>
              </a:tr>
              <a:tr h="32470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ethnicity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2394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9B5A265-17DF-4F81-82CA-24B805FDE57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724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3363-C5AA-4E59-92FB-13396CC99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Ethnicity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46739-8515-480C-9E65-226A78867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Indian sub-continent = about half, but declining</a:t>
            </a:r>
          </a:p>
          <a:p>
            <a:r>
              <a:rPr lang="en-GB" dirty="0"/>
              <a:t>Ethnic diversity of Britain’s Muslims coming to represent global ethnic Muslim diversity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FA8D2F-3DC6-4319-B15C-B61B603ADC1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377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F0DD6-B587-46CD-8EDC-A4367947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444" y="3140968"/>
            <a:ext cx="10363200" cy="894404"/>
          </a:xfrm>
        </p:spPr>
        <p:txBody>
          <a:bodyPr/>
          <a:lstStyle/>
          <a:p>
            <a:pPr algn="ctr"/>
            <a:r>
              <a:rPr lang="en-GB" dirty="0"/>
              <a:t>Theological diversity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87410-C9F6-4400-B990-336489846845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30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888885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  <a:endParaRPr lang="en-GB" sz="3600" dirty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55740" y="1583534"/>
            <a:ext cx="7452828" cy="425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1600" dirty="0"/>
              <a:t>Mohammed Amin has lived in the UK since the age of 2. He graduated in mathematics from Cambridge University and before retirement was a tax partner in PricewaterhouseCoopers.</a:t>
            </a:r>
          </a:p>
          <a:p>
            <a:pPr defTabSz="695325"/>
            <a:endParaRPr lang="en-GB" sz="1600" dirty="0"/>
          </a:p>
          <a:p>
            <a:pPr defTabSz="695325"/>
            <a:r>
              <a:rPr lang="en-GB" sz="1600" dirty="0"/>
              <a:t>Amongst other things, he is:</a:t>
            </a:r>
          </a:p>
          <a:p>
            <a:pPr defTabSz="695325"/>
            <a:endParaRPr lang="en-GB" sz="1600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Chairman of the Conservative Muslim Forum, part of the Conservative Party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A patron and Chairman of Curriculum for Cohesion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A Council Member of the Istanbul Network for Liberty</a:t>
            </a:r>
          </a:p>
          <a:p>
            <a:pPr marL="1587" lvl="1" defTabSz="695325">
              <a:spcBef>
                <a:spcPct val="0"/>
              </a:spcBef>
            </a:pPr>
            <a:endParaRPr lang="en-US" sz="1600" dirty="0"/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In 2016 he was awarded an MBE for services to Community Cohesion and Inter-faith Relations in Greater Manchester.</a:t>
            </a:r>
          </a:p>
          <a:p>
            <a:pPr marL="1587" lvl="1" defTabSz="695325">
              <a:spcBef>
                <a:spcPct val="0"/>
              </a:spcBef>
            </a:pPr>
            <a:endParaRPr lang="en-US" sz="1600" dirty="0"/>
          </a:p>
          <a:p>
            <a:pPr marL="1587" lvl="1" defTabSz="695325">
              <a:spcBef>
                <a:spcPct val="0"/>
              </a:spcBef>
            </a:pPr>
            <a:r>
              <a:rPr lang="en-US" sz="1600" dirty="0"/>
              <a:t>Many of his presentations and writings on religion are on his website </a:t>
            </a:r>
            <a:r>
              <a:rPr lang="en-US" sz="1600" b="1" dirty="0">
                <a:solidFill>
                  <a:srgbClr val="FF0000"/>
                </a:solidFill>
              </a:rPr>
              <a:t>www.</a:t>
            </a:r>
            <a:r>
              <a:rPr lang="en-GB" sz="1600" b="1" dirty="0">
                <a:solidFill>
                  <a:srgbClr val="FF0000"/>
                </a:solidFill>
              </a:rPr>
              <a:t>mohammedamin.com</a:t>
            </a:r>
            <a:endParaRPr lang="en-GB" sz="1600" dirty="0"/>
          </a:p>
          <a:p>
            <a:pPr marL="1587" lvl="1" defTabSz="695325">
              <a:spcBef>
                <a:spcPct val="0"/>
              </a:spcBef>
            </a:pPr>
            <a:endParaRPr lang="en-GB" sz="1600" dirty="0"/>
          </a:p>
          <a:p>
            <a:pPr marL="358775" lvl="1" indent="-357188" defTabSz="695325">
              <a:spcBef>
                <a:spcPct val="0"/>
              </a:spcBef>
            </a:pPr>
            <a:endParaRPr lang="en-GB" sz="16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6" y="1609234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CEC68A-EC74-461F-9B83-08D9779CFBB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91B0-1752-44B9-B5B0-4DFFA4F1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my father taught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ABBDE-54BC-4A7A-852B-66490402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Christians are divided into many churches</a:t>
            </a:r>
          </a:p>
          <a:p>
            <a:r>
              <a:rPr lang="en-GB" dirty="0"/>
              <a:t>Muslims all agree about their religion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ABBE5-696E-49CA-B026-9B5A43B549F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225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9B62-E4CF-44F3-BD79-C877CC3D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Islam – Like Christianity, a history of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68913-E502-4EA1-A8FC-DFEEC3980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Muslims totally united while the Prophet Muhammad (peace be upon him) was alive</a:t>
            </a:r>
          </a:p>
          <a:p>
            <a:r>
              <a:rPr lang="en-GB" dirty="0"/>
              <a:t>He died 8 June 632 AD</a:t>
            </a:r>
          </a:p>
          <a:p>
            <a:r>
              <a:rPr lang="en-GB" dirty="0"/>
              <a:t>Muslims have been divided since then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F23D14-F978-44C8-895F-FCC9CC5B8EB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609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1597-9BAE-4B9D-852A-274A20E0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Sunni / Shia divide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06DAE-5586-416A-9D43-6B56924CA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Prophet Muhammad (pbuh) knew he was mortal.</a:t>
            </a:r>
          </a:p>
          <a:p>
            <a:r>
              <a:rPr lang="en-GB" dirty="0"/>
              <a:t>Who should succeed him?</a:t>
            </a:r>
          </a:p>
          <a:p>
            <a:pPr lvl="1"/>
            <a:r>
              <a:rPr lang="en-GB" dirty="0"/>
              <a:t>Closest male relative (and son-in-law) Ali = “party of Ali” (Shia)</a:t>
            </a:r>
          </a:p>
          <a:p>
            <a:pPr lvl="2"/>
            <a:r>
              <a:rPr lang="en-GB" dirty="0"/>
              <a:t>Claim that Prophet designated Ali</a:t>
            </a:r>
          </a:p>
          <a:p>
            <a:pPr lvl="1"/>
            <a:r>
              <a:rPr lang="en-GB" dirty="0"/>
              <a:t>Best person from amongst leading male Muslims</a:t>
            </a:r>
          </a:p>
          <a:p>
            <a:pPr lvl="2"/>
            <a:r>
              <a:rPr lang="en-GB" dirty="0"/>
              <a:t>Chose Abu Bakr</a:t>
            </a:r>
          </a:p>
          <a:p>
            <a:pPr lvl="2"/>
            <a:r>
              <a:rPr lang="en-GB" dirty="0"/>
              <a:t>This group known as “Sunnis”</a:t>
            </a:r>
          </a:p>
          <a:p>
            <a:pPr lvl="2"/>
            <a:r>
              <a:rPr lang="en-GB" dirty="0"/>
              <a:t>Significant numerical majority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D5880E-4966-4DA1-B016-4D443B641465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108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Schools of Islamic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Founders of four main surviving Sunni schools of thought:</a:t>
            </a:r>
          </a:p>
          <a:p>
            <a:pPr lvl="1"/>
            <a:r>
              <a:rPr lang="en-GB" dirty="0"/>
              <a:t>Abu Hanifa (699 AD – 767 AD) – Turkey, India</a:t>
            </a:r>
          </a:p>
          <a:p>
            <a:pPr lvl="1"/>
            <a:r>
              <a:rPr lang="en-GB" dirty="0"/>
              <a:t>Malik ibn Anas (711 AD – 795 AD) – North Africa</a:t>
            </a:r>
          </a:p>
          <a:p>
            <a:pPr lvl="1"/>
            <a:r>
              <a:rPr lang="en-GB" dirty="0"/>
              <a:t>Shafi (760 AD – 822 AD) – India, SE Asia</a:t>
            </a:r>
          </a:p>
          <a:p>
            <a:pPr lvl="1"/>
            <a:r>
              <a:rPr lang="en-GB" dirty="0"/>
              <a:t>Ahmed ibn Hanbal (781 AD – 856 AD) – Saudi Arabia, Qatar etc.</a:t>
            </a:r>
          </a:p>
          <a:p>
            <a:r>
              <a:rPr lang="en-GB" dirty="0"/>
              <a:t>Different geographical predominance, reflected amongst ethnic groups, but not precisely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BC81B-8963-4A09-ACB9-39344DFB21EA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28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DC05F-9030-46A5-BD70-CF8D13FAF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Responses to modern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5055-83D2-429F-A261-FFB90747F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Japan – 1868 Meiji Restoration (not Islam related!)</a:t>
            </a:r>
          </a:p>
          <a:p>
            <a:r>
              <a:rPr lang="en-GB" dirty="0"/>
              <a:t>India – 1866 </a:t>
            </a:r>
            <a:r>
              <a:rPr lang="en-GB" dirty="0" err="1"/>
              <a:t>Darul</a:t>
            </a:r>
            <a:r>
              <a:rPr lang="en-GB" dirty="0"/>
              <a:t> </a:t>
            </a:r>
            <a:r>
              <a:rPr lang="en-GB" dirty="0" err="1"/>
              <a:t>Uloom</a:t>
            </a:r>
            <a:r>
              <a:rPr lang="en-GB" dirty="0"/>
              <a:t> </a:t>
            </a:r>
            <a:r>
              <a:rPr lang="en-GB" dirty="0" err="1"/>
              <a:t>Deoband</a:t>
            </a:r>
            <a:r>
              <a:rPr lang="en-GB" dirty="0"/>
              <a:t> founded to teach more religion</a:t>
            </a:r>
          </a:p>
          <a:p>
            <a:r>
              <a:rPr lang="en-GB" dirty="0"/>
              <a:t>India – 1875  Sir Syed Ahmad Khan founds Mohammedan Anglo-Oriental College (became Aligarh Muslim University 1920) promoting secular education</a:t>
            </a:r>
          </a:p>
          <a:p>
            <a:r>
              <a:rPr lang="en-GB" dirty="0"/>
              <a:t>Similar alternative reactions by other colonised Muslims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188A2-45FE-49D6-9F27-C6705D36597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59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C0E73-E60B-4412-A546-7CB2B17F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36" y="800708"/>
            <a:ext cx="10972800" cy="758348"/>
          </a:xfrm>
        </p:spPr>
        <p:txBody>
          <a:bodyPr>
            <a:normAutofit fontScale="90000"/>
          </a:bodyPr>
          <a:lstStyle/>
          <a:p>
            <a:r>
              <a:rPr lang="en-GB" dirty="0"/>
              <a:t>Political Islam - Egypt 1928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9F3F6-D0A9-40E0-BD34-9B604B91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436" y="1736812"/>
            <a:ext cx="10972800" cy="2484276"/>
          </a:xfrm>
        </p:spPr>
        <p:txBody>
          <a:bodyPr/>
          <a:lstStyle/>
          <a:p>
            <a:r>
              <a:rPr lang="en-GB" dirty="0"/>
              <a:t>Officially independent</a:t>
            </a:r>
          </a:p>
          <a:p>
            <a:r>
              <a:rPr lang="en-GB" dirty="0"/>
              <a:t>Unofficially puppet state under British control</a:t>
            </a:r>
          </a:p>
          <a:p>
            <a:r>
              <a:rPr lang="en-GB" dirty="0"/>
              <a:t>Founding of Muslim Brotherhood by Hassan al-Banna 1928</a:t>
            </a:r>
          </a:p>
          <a:p>
            <a:pPr lvl="1"/>
            <a:r>
              <a:rPr lang="en-GB" dirty="0"/>
              <a:t>One of two intellectual antecedents of Al Qaeda and ISIS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F0690E-4314-4BB7-B15E-4C512601B3E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686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8B22-3AF5-4077-A115-58DFB96E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Political Islam - India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1883C-14DD-48F6-AD1C-F3E026303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35480"/>
            <a:ext cx="10045116" cy="3185708"/>
          </a:xfrm>
        </p:spPr>
        <p:txBody>
          <a:bodyPr/>
          <a:lstStyle/>
          <a:p>
            <a:r>
              <a:rPr lang="en-GB" dirty="0"/>
              <a:t>Longstanding British Empire divide and rule approach to Indian religious groups</a:t>
            </a:r>
          </a:p>
          <a:p>
            <a:r>
              <a:rPr lang="en-GB" dirty="0"/>
              <a:t>Writings on Islam by Abul A'la Maududi (1903 – 1979)</a:t>
            </a:r>
          </a:p>
          <a:p>
            <a:pPr lvl="1"/>
            <a:r>
              <a:rPr lang="en-GB" dirty="0"/>
              <a:t>Founded Jamaat-e-Islami 1941</a:t>
            </a:r>
          </a:p>
          <a:p>
            <a:pPr lvl="1"/>
            <a:r>
              <a:rPr lang="en-GB" dirty="0"/>
              <a:t>Fashionable contemporary ideologies: Fascism, Bolshevism</a:t>
            </a:r>
          </a:p>
          <a:p>
            <a:pPr lvl="2"/>
            <a:r>
              <a:rPr lang="en-GB" dirty="0"/>
              <a:t>Maududi created an Islamic version</a:t>
            </a:r>
          </a:p>
          <a:p>
            <a:pPr lvl="1"/>
            <a:r>
              <a:rPr lang="en-GB" dirty="0"/>
              <a:t>The other intellectual antecedent of Al Qaeda and ISIS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B7ECF-F017-492C-8ADB-2D67DD2A8725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953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0AC5C-05C0-4DB8-AF32-A52FB6E2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Muhammad ibn Abd al-Wahhab 1703-1792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FAE1-4344-4BB4-B5A7-3186588C1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35480"/>
            <a:ext cx="4320480" cy="3113700"/>
          </a:xfrm>
        </p:spPr>
        <p:txBody>
          <a:bodyPr>
            <a:normAutofit/>
          </a:bodyPr>
          <a:lstStyle/>
          <a:p>
            <a:r>
              <a:rPr lang="en-GB" dirty="0"/>
              <a:t>From Najd in Arabia</a:t>
            </a:r>
          </a:p>
          <a:p>
            <a:r>
              <a:rPr lang="en-GB" dirty="0"/>
              <a:t>No European colonisation</a:t>
            </a:r>
          </a:p>
          <a:p>
            <a:r>
              <a:rPr lang="en-GB" dirty="0"/>
              <a:t>Not even conquered by Ottoman Turks</a:t>
            </a:r>
          </a:p>
          <a:p>
            <a:r>
              <a:rPr lang="en-GB" dirty="0"/>
              <a:t>Religious revivalist</a:t>
            </a:r>
          </a:p>
          <a:p>
            <a:r>
              <a:rPr lang="en-GB" dirty="0"/>
              <a:t>Inspired raids to kill Shias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849A21-FF26-4243-95B2-5813F87100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58" y="1918315"/>
            <a:ext cx="4971623" cy="41389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ABA28B-5E97-4BD4-B277-6B9E723CB5C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621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4D82-9807-4C57-9970-988117F6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160748"/>
            <a:ext cx="10972800" cy="794352"/>
          </a:xfrm>
        </p:spPr>
        <p:txBody>
          <a:bodyPr>
            <a:noAutofit/>
          </a:bodyPr>
          <a:lstStyle/>
          <a:p>
            <a:r>
              <a:rPr lang="en-US" sz="3600" dirty="0"/>
              <a:t>“Medina in Birmingham, Najaf in Brent: Inside British Islam” by Innes Bowen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317B1-72FB-488B-9C02-E950503A1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2096852"/>
            <a:ext cx="10166920" cy="3888432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err="1"/>
              <a:t>Deobandis</a:t>
            </a:r>
            <a:r>
              <a:rPr lang="en-GB" dirty="0"/>
              <a:t>: The Market Leaders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err="1"/>
              <a:t>Tablighi</a:t>
            </a:r>
            <a:r>
              <a:rPr lang="en-GB" dirty="0"/>
              <a:t> Jamaat: Missionaries and a Mega Mosque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err="1"/>
              <a:t>Salafis</a:t>
            </a:r>
            <a:r>
              <a:rPr lang="en-GB" dirty="0"/>
              <a:t>: ‘Don’t call us Wahhabis!’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Jamaat-e-</a:t>
            </a:r>
            <a:r>
              <a:rPr lang="en-GB" dirty="0" err="1"/>
              <a:t>Islami</a:t>
            </a:r>
            <a:r>
              <a:rPr lang="en-GB" dirty="0"/>
              <a:t>: British Islam’s Political Class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Muslim Brotherhood: The Arab Islamist Exiles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err="1"/>
              <a:t>Barelwis</a:t>
            </a:r>
            <a:r>
              <a:rPr lang="en-GB" dirty="0"/>
              <a:t>: Sufis and Traditionalists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Shia ‘Twelvers’: Najaf in Brent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Ismailis: The </a:t>
            </a:r>
            <a:r>
              <a:rPr lang="en-GB" dirty="0" err="1"/>
              <a:t>Dawoodi</a:t>
            </a:r>
            <a:r>
              <a:rPr lang="en-GB" dirty="0"/>
              <a:t> </a:t>
            </a:r>
            <a:r>
              <a:rPr lang="en-GB" dirty="0" err="1"/>
              <a:t>Bohras</a:t>
            </a:r>
            <a:r>
              <a:rPr lang="en-GB" dirty="0"/>
              <a:t> and the Followers of the Aga Khan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0E78A-6CE7-4801-9EBC-6E1E6D63E92A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258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4D83-EB6D-4627-B54A-57063824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British Islam Conference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5599-E44B-4B74-8E1E-14D9427CC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weekend 24 &amp; 25 February</a:t>
            </a:r>
          </a:p>
          <a:p>
            <a:r>
              <a:rPr lang="en-GB" dirty="0"/>
              <a:t>Central London, near Old Street</a:t>
            </a:r>
          </a:p>
          <a:p>
            <a:r>
              <a:rPr lang="en-GB" dirty="0"/>
              <a:t>£39 both days (students £15) or one day for £25</a:t>
            </a:r>
          </a:p>
          <a:p>
            <a:r>
              <a:rPr lang="en-GB" dirty="0"/>
              <a:t>Search online, book on </a:t>
            </a:r>
            <a:r>
              <a:rPr lang="en-GB" b="1" dirty="0">
                <a:solidFill>
                  <a:srgbClr val="FF0000"/>
                </a:solidFill>
              </a:rPr>
              <a:t>billetto.co.uk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85E7BD-124A-4852-A11C-337572BCF19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4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195" y="855038"/>
            <a:ext cx="10972800" cy="810736"/>
          </a:xfrm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195" y="1665774"/>
            <a:ext cx="10972800" cy="4389120"/>
          </a:xfrm>
        </p:spPr>
        <p:txBody>
          <a:bodyPr/>
          <a:lstStyle/>
          <a:p>
            <a:r>
              <a:rPr lang="en-GB" dirty="0"/>
              <a:t>A test</a:t>
            </a:r>
          </a:p>
          <a:p>
            <a:r>
              <a:rPr lang="en-GB" baseline="0" dirty="0"/>
              <a:t>M</a:t>
            </a:r>
            <a:r>
              <a:rPr lang="en-GB" dirty="0"/>
              <a:t>uslim demographics</a:t>
            </a:r>
          </a:p>
          <a:p>
            <a:r>
              <a:rPr lang="en-GB" baseline="0" dirty="0"/>
              <a:t>Theological diversity</a:t>
            </a:r>
          </a:p>
          <a:p>
            <a:r>
              <a:rPr lang="en-GB" dirty="0"/>
              <a:t>My message for Christians</a:t>
            </a:r>
          </a:p>
          <a:p>
            <a:r>
              <a:rPr lang="en-GB" dirty="0"/>
              <a:t>My message for Muslims</a:t>
            </a:r>
          </a:p>
          <a:p>
            <a:r>
              <a:rPr lang="en-GB" dirty="0"/>
              <a:t>Q&amp;A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65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92" y="2564904"/>
            <a:ext cx="5121768" cy="1362456"/>
          </a:xfrm>
        </p:spPr>
        <p:txBody>
          <a:bodyPr/>
          <a:lstStyle/>
          <a:p>
            <a:r>
              <a:rPr lang="en-GB" dirty="0"/>
              <a:t>My message for Christians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B34A74-A201-4150-8BC8-850A43120577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649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FB8335-C2C2-4764-BBD0-365055DA5C8C}"/>
              </a:ext>
            </a:extLst>
          </p:cNvPr>
          <p:cNvSpPr txBox="1"/>
          <p:nvPr/>
        </p:nvSpPr>
        <p:spPr>
          <a:xfrm>
            <a:off x="1667508" y="2644170"/>
            <a:ext cx="9253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Islam says…..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ABD486-7069-4D7D-805A-E9DDCE989C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329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92" y="2564904"/>
            <a:ext cx="5121768" cy="1362456"/>
          </a:xfrm>
        </p:spPr>
        <p:txBody>
          <a:bodyPr/>
          <a:lstStyle/>
          <a:p>
            <a:r>
              <a:rPr lang="en-GB" dirty="0"/>
              <a:t>My message for Muslims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B34A74-A201-4150-8BC8-850A43120577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690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FB8335-C2C2-4764-BBD0-365055DA5C8C}"/>
              </a:ext>
            </a:extLst>
          </p:cNvPr>
          <p:cNvSpPr txBox="1"/>
          <p:nvPr/>
        </p:nvSpPr>
        <p:spPr>
          <a:xfrm>
            <a:off x="1019436" y="980728"/>
            <a:ext cx="107291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Intra-faith harmony</a:t>
            </a:r>
          </a:p>
          <a:p>
            <a:endParaRPr lang="en-GB" sz="5400" dirty="0"/>
          </a:p>
          <a:p>
            <a:r>
              <a:rPr lang="en-GB" sz="5400" dirty="0"/>
              <a:t>matters as much as </a:t>
            </a:r>
          </a:p>
          <a:p>
            <a:endParaRPr lang="en-GB" sz="5400" dirty="0"/>
          </a:p>
          <a:p>
            <a:r>
              <a:rPr lang="en-GB" sz="7200" dirty="0"/>
              <a:t>inter-faith harmony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03AA4A-2642-4F90-A7DE-241B833FE8C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7096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844" y="2780928"/>
            <a:ext cx="2628292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8033-5E6A-4594-996A-CBF17F799D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019033"/>
              </p:ext>
            </p:extLst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30FC211-FA63-4C03-BE34-8C1627781C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915181"/>
            <a:ext cx="1512168" cy="1512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0A76B8-AAE2-4F06-A0A1-832524D16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08" y="1916649"/>
            <a:ext cx="1316695" cy="15187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348D9-63CA-49CA-A0C8-464461597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616" y="1907448"/>
            <a:ext cx="1565858" cy="15066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0A42E99-612F-4D71-BEFE-9627DBC34C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07" y="3550916"/>
            <a:ext cx="1349697" cy="15187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4F74385-1714-4564-82AF-6EC682A859D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37" y="3559627"/>
            <a:ext cx="1664016" cy="148799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8626AC5-F9DB-4ED5-A227-631CF90AE02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008" y="3559821"/>
            <a:ext cx="1385881" cy="148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EBE3A-C1F9-47FD-8F22-D2630A3A71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01" y="3640475"/>
            <a:ext cx="1189575" cy="1407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84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30FC211-FA63-4C03-BE34-8C1627781C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915181"/>
            <a:ext cx="4212468" cy="421246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EBE3A-C1F9-47FD-8F22-D2630A3A71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01" y="3640475"/>
            <a:ext cx="1189575" cy="1407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66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10A76B8-AAE2-4F06-A0A1-832524D166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08" y="1916649"/>
            <a:ext cx="1316695" cy="15187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348D9-63CA-49CA-A0C8-464461597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333" y="1907448"/>
            <a:ext cx="4500141" cy="432986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EBE3A-C1F9-47FD-8F22-D2630A3A71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01" y="3640475"/>
            <a:ext cx="1189575" cy="1407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63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30FC211-FA63-4C03-BE34-8C1627781C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915181"/>
            <a:ext cx="1512168" cy="1512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0A76B8-AAE2-4F06-A0A1-832524D16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08" y="1916649"/>
            <a:ext cx="1316695" cy="15187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348D9-63CA-49CA-A0C8-464461597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616" y="1907448"/>
            <a:ext cx="1565858" cy="15066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0A42E99-612F-4D71-BEFE-9627DBC34C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07" y="3550916"/>
            <a:ext cx="1349697" cy="15187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4F74385-1714-4564-82AF-6EC682A859D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37" y="3559627"/>
            <a:ext cx="1664016" cy="148799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8626AC5-F9DB-4ED5-A227-631CF90AE02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008" y="3559821"/>
            <a:ext cx="1385881" cy="148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EBE3A-C1F9-47FD-8F22-D2630A3A71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01" y="3640475"/>
            <a:ext cx="1189575" cy="1407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53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10A76B8-AAE2-4F06-A0A1-832524D166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08" y="1916649"/>
            <a:ext cx="1316695" cy="15187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348D9-63CA-49CA-A0C8-464461597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074" y="1907448"/>
            <a:ext cx="4612400" cy="443787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EBE3A-C1F9-47FD-8F22-D2630A3A71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01" y="3640475"/>
            <a:ext cx="1189575" cy="1407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93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986A-FD95-4B08-9839-617FB834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you pick out the Muslims?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D2BF08-9A71-486E-A9B7-5DF11DFD90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55688" y="1808163"/>
          <a:ext cx="10166350" cy="3385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270">
                  <a:extLst>
                    <a:ext uri="{9D8B030D-6E8A-4147-A177-3AD203B41FA5}">
                      <a16:colId xmlns:a16="http://schemas.microsoft.com/office/drawing/2014/main" val="3040032379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536062785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205290207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1970809218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999401694"/>
                    </a:ext>
                  </a:extLst>
                </a:gridCol>
              </a:tblGrid>
              <a:tr h="16928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72010"/>
                  </a:ext>
                </a:extLst>
              </a:tr>
              <a:tr h="16921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5654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10A76B8-AAE2-4F06-A0A1-832524D166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08" y="1916649"/>
            <a:ext cx="3812975" cy="439799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866CA2-5DD0-41D4-8154-45F74CD562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907447"/>
            <a:ext cx="1448917" cy="15066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FFFF9-F61A-450C-9734-513173F523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268" y="1905816"/>
            <a:ext cx="1316695" cy="14817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556DF33-E3E0-4D4C-AD28-5C43484F6B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307" y="3559627"/>
            <a:ext cx="1572616" cy="1528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EBE3A-C1F9-47FD-8F22-D2630A3A71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01" y="3640475"/>
            <a:ext cx="1189575" cy="1407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BD78C9-2DB0-4E7D-8730-3D5AAF545A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392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</TotalTime>
  <Words>1042</Words>
  <Application>Microsoft Office PowerPoint</Application>
  <PresentationFormat>Widescreen</PresentationFormat>
  <Paragraphs>210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 2</vt:lpstr>
      <vt:lpstr>Flow</vt:lpstr>
      <vt:lpstr>Do all Muslims think the same? Understanding the diversity of British Muslims</vt:lpstr>
      <vt:lpstr>Mohammed Amin</vt:lpstr>
      <vt:lpstr>Outline</vt:lpstr>
      <vt:lpstr>Can you pick out the Muslims?</vt:lpstr>
      <vt:lpstr>Can you pick out the Muslims?</vt:lpstr>
      <vt:lpstr>Can you pick out the Muslims?</vt:lpstr>
      <vt:lpstr>Can you pick out the Muslims?</vt:lpstr>
      <vt:lpstr>Can you pick out the Muslims?</vt:lpstr>
      <vt:lpstr>Can you pick out the Muslims?</vt:lpstr>
      <vt:lpstr>Can you pick out the Muslims?</vt:lpstr>
      <vt:lpstr>Can you pick out the Muslims?</vt:lpstr>
      <vt:lpstr>Who they are</vt:lpstr>
      <vt:lpstr>Muslim demographics</vt:lpstr>
      <vt:lpstr>History of Muslims in Britain</vt:lpstr>
      <vt:lpstr>Ethnic categories</vt:lpstr>
      <vt:lpstr>PowerPoint Presentation</vt:lpstr>
      <vt:lpstr>Muslims by ethnicity</vt:lpstr>
      <vt:lpstr>Ethnicity conclusion</vt:lpstr>
      <vt:lpstr>Theological diversity</vt:lpstr>
      <vt:lpstr>What my father taught me</vt:lpstr>
      <vt:lpstr>Islam – Like Christianity, a history of division</vt:lpstr>
      <vt:lpstr>Sunni / Shia divide</vt:lpstr>
      <vt:lpstr>Schools of Islamic law </vt:lpstr>
      <vt:lpstr>Responses to modern world</vt:lpstr>
      <vt:lpstr>Political Islam - Egypt 1928</vt:lpstr>
      <vt:lpstr>Political Islam - India</vt:lpstr>
      <vt:lpstr>Muhammad ibn Abd al-Wahhab 1703-1792</vt:lpstr>
      <vt:lpstr>“Medina in Birmingham, Najaf in Brent: Inside British Islam” by Innes Bowen</vt:lpstr>
      <vt:lpstr>British Islam Conference 2018</vt:lpstr>
      <vt:lpstr>My message for Christians</vt:lpstr>
      <vt:lpstr>PowerPoint Presentation</vt:lpstr>
      <vt:lpstr>My message for Muslims</vt:lpstr>
      <vt:lpstr>PowerPoint Presentation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202</cp:revision>
  <cp:lastPrinted>2016-04-10T19:58:50Z</cp:lastPrinted>
  <dcterms:created xsi:type="dcterms:W3CDTF">2013-01-29T13:10:06Z</dcterms:created>
  <dcterms:modified xsi:type="dcterms:W3CDTF">2018-03-09T17:56:34Z</dcterms:modified>
</cp:coreProperties>
</file>