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534" r:id="rId2"/>
    <p:sldId id="594" r:id="rId3"/>
    <p:sldId id="595" r:id="rId4"/>
    <p:sldId id="582" r:id="rId5"/>
    <p:sldId id="585" r:id="rId6"/>
    <p:sldId id="596" r:id="rId7"/>
    <p:sldId id="583" r:id="rId8"/>
    <p:sldId id="597" r:id="rId9"/>
    <p:sldId id="584" r:id="rId10"/>
    <p:sldId id="586" r:id="rId11"/>
    <p:sldId id="587" r:id="rId12"/>
    <p:sldId id="588" r:id="rId13"/>
    <p:sldId id="589" r:id="rId14"/>
    <p:sldId id="598" r:id="rId15"/>
    <p:sldId id="590" r:id="rId16"/>
    <p:sldId id="591" r:id="rId17"/>
    <p:sldId id="592" r:id="rId18"/>
    <p:sldId id="599" r:id="rId19"/>
    <p:sldId id="593" r:id="rId20"/>
    <p:sldId id="407" r:id="rId21"/>
  </p:sldIdLst>
  <p:sldSz cx="12192000" cy="6858000"/>
  <p:notesSz cx="67691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69" autoAdjust="0"/>
    <p:restoredTop sz="94598" autoAdjust="0"/>
  </p:normalViewPr>
  <p:slideViewPr>
    <p:cSldViewPr>
      <p:cViewPr varScale="1">
        <p:scale>
          <a:sx n="99" d="100"/>
          <a:sy n="99" d="100"/>
        </p:scale>
        <p:origin x="582" y="-3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74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C3B8D2-B55D-420E-8DA7-6D35915D50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4015" cy="495856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060201-5FDF-40D2-858A-1CBE0128A1E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33506" y="1"/>
            <a:ext cx="2934015" cy="495856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ED0D6112-9DB3-45CF-8449-C7485561704F}" type="datetimeFigureOut">
              <a:rPr lang="en-GB" smtClean="0"/>
              <a:t>25/06/2023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74784-80B3-4CD8-B4BF-FB3E11CFB60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10146"/>
            <a:ext cx="2934015" cy="495856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0DA9A0-A6B1-448E-9539-5956CCFFF0B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33506" y="9410146"/>
            <a:ext cx="2934015" cy="495856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5E65A412-D57C-490E-A565-45C77914C6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9989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33277" cy="495301"/>
          </a:xfrm>
          <a:prstGeom prst="rect">
            <a:avLst/>
          </a:prstGeom>
        </p:spPr>
        <p:txBody>
          <a:bodyPr vert="horz" lIns="95271" tIns="47637" rIns="95271" bIns="47637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4258" y="2"/>
            <a:ext cx="2933277" cy="495301"/>
          </a:xfrm>
          <a:prstGeom prst="rect">
            <a:avLst/>
          </a:prstGeom>
        </p:spPr>
        <p:txBody>
          <a:bodyPr vert="horz" lIns="95271" tIns="47637" rIns="95271" bIns="47637" rtlCol="0"/>
          <a:lstStyle>
            <a:lvl1pPr algn="r">
              <a:defRPr sz="1300"/>
            </a:lvl1pPr>
          </a:lstStyle>
          <a:p>
            <a:fld id="{C89B0AB8-3F60-4EF1-B932-F961F95F794B}" type="datetimeFigureOut">
              <a:rPr lang="en-US" smtClean="0"/>
              <a:pPr/>
              <a:t>6/25/2023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" y="746125"/>
            <a:ext cx="6597650" cy="3711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71" tIns="47637" rIns="95271" bIns="4763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911" y="4705351"/>
            <a:ext cx="5415280" cy="4457700"/>
          </a:xfrm>
          <a:prstGeom prst="rect">
            <a:avLst/>
          </a:prstGeom>
        </p:spPr>
        <p:txBody>
          <a:bodyPr vert="horz" lIns="95271" tIns="47637" rIns="95271" bIns="4763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08981"/>
            <a:ext cx="2933277" cy="495301"/>
          </a:xfrm>
          <a:prstGeom prst="rect">
            <a:avLst/>
          </a:prstGeom>
        </p:spPr>
        <p:txBody>
          <a:bodyPr vert="horz" lIns="95271" tIns="47637" rIns="95271" bIns="47637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4258" y="9408981"/>
            <a:ext cx="2933277" cy="495301"/>
          </a:xfrm>
          <a:prstGeom prst="rect">
            <a:avLst/>
          </a:prstGeom>
        </p:spPr>
        <p:txBody>
          <a:bodyPr vert="horz" lIns="95271" tIns="47637" rIns="95271" bIns="47637" rtlCol="0" anchor="b"/>
          <a:lstStyle>
            <a:lvl1pPr algn="r">
              <a:defRPr sz="1300"/>
            </a:lvl1pPr>
          </a:lstStyle>
          <a:p>
            <a:fld id="{26416A4B-906D-4CC9-BAEE-FE38323E0DB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6227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" y="746125"/>
            <a:ext cx="6597650" cy="3711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16A4B-906D-4CC9-BAEE-FE38323E0DB3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1783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dirty="0"/>
              <a:t>Date</a:t>
            </a:r>
          </a:p>
        </p:txBody>
      </p:sp>
      <p:sp>
        <p:nvSpPr>
          <p:cNvPr id="808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BA0FF7-33CA-4C78-8D32-DDB614B1B5FF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09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863" y="722313"/>
            <a:ext cx="6403975" cy="3603625"/>
          </a:xfrm>
          <a:ln/>
        </p:spPr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9362" y="4564468"/>
            <a:ext cx="5179885" cy="4324232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337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16A4B-906D-4CC9-BAEE-FE38323E0DB3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921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6/25/2023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6/25/2023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6/25/2023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6/25/2023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6/25/2023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6/25/2023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6/25/2023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6/25/2023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6/25/2023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6/25/2023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6/25/2023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g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g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9804" y="2108575"/>
            <a:ext cx="10754246" cy="1679630"/>
          </a:xfrm>
        </p:spPr>
        <p:txBody>
          <a:bodyPr>
            <a:noAutofit/>
          </a:bodyPr>
          <a:lstStyle/>
          <a:p>
            <a:pPr algn="l"/>
            <a:r>
              <a:rPr lang="en-US" sz="4400" dirty="0"/>
              <a:t>The worldwide toxification of politics.</a:t>
            </a:r>
            <a:br>
              <a:rPr lang="en-US" sz="4400" dirty="0"/>
            </a:br>
            <a:r>
              <a:rPr lang="en-US" sz="4400" dirty="0"/>
              <a:t>Your duty as citizens.</a:t>
            </a:r>
            <a:endParaRPr lang="en-GB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9804" y="4521315"/>
            <a:ext cx="9386093" cy="1152128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Mohammed Amin </a:t>
            </a:r>
            <a:r>
              <a:rPr lang="it-IT" sz="1800" dirty="0"/>
              <a:t>MBE FRSA MA FCA AMCT CTA(Fellow)</a:t>
            </a:r>
            <a:endParaRPr lang="en-GB" sz="1800" dirty="0"/>
          </a:p>
          <a:p>
            <a:pPr algn="l"/>
            <a:r>
              <a:rPr lang="en-GB" dirty="0"/>
              <a:t>30 June 2023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1424" y="1052736"/>
            <a:ext cx="93860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Didsbury High School</a:t>
            </a:r>
          </a:p>
        </p:txBody>
      </p:sp>
    </p:spTree>
    <p:extLst>
      <p:ext uri="{BB962C8B-B14F-4D97-AF65-F5344CB8AC3E}">
        <p14:creationId xmlns:p14="http://schemas.microsoft.com/office/powerpoint/2010/main" val="3543580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902E2-EECA-7936-B728-6ACDA836A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096" y="598991"/>
            <a:ext cx="11074400" cy="794352"/>
          </a:xfrm>
        </p:spPr>
        <p:txBody>
          <a:bodyPr>
            <a:normAutofit fontScale="90000"/>
          </a:bodyPr>
          <a:lstStyle/>
          <a:p>
            <a:r>
              <a:rPr lang="en-GB" dirty="0"/>
              <a:t>Who governs?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E825B784-1505-9C45-CEFD-87FDB525F3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6213995"/>
              </p:ext>
            </p:extLst>
          </p:nvPr>
        </p:nvGraphicFramePr>
        <p:xfrm>
          <a:off x="7621416" y="1988840"/>
          <a:ext cx="36720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179">
                  <a:extLst>
                    <a:ext uri="{9D8B030D-6E8A-4147-A177-3AD203B41FA5}">
                      <a16:colId xmlns:a16="http://schemas.microsoft.com/office/drawing/2014/main" val="774942146"/>
                    </a:ext>
                  </a:extLst>
                </a:gridCol>
                <a:gridCol w="2920821">
                  <a:extLst>
                    <a:ext uri="{9D8B030D-6E8A-4147-A177-3AD203B41FA5}">
                      <a16:colId xmlns:a16="http://schemas.microsoft.com/office/drawing/2014/main" val="3289914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Charge taxes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On what? Who pays? How much?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489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Spend money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On what?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674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Make laws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What is prohibited? Permitted? Compelled? Where can you build? Can you pollute?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808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Do things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Defend the country. Fight wars.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142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Operate a legal system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Enforce your contracts. Say what the law is.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148844"/>
                  </a:ext>
                </a:extLst>
              </a:tr>
            </a:tbl>
          </a:graphicData>
        </a:graphic>
      </p:graphicFrame>
      <p:pic>
        <p:nvPicPr>
          <p:cNvPr id="5" name="Picture 4" descr="A group of colorful people">
            <a:extLst>
              <a:ext uri="{FF2B5EF4-FFF2-40B4-BE49-F238E27FC236}">
                <a16:creationId xmlns:a16="http://schemas.microsoft.com/office/drawing/2014/main" id="{C388DA42-D584-45DE-3D80-09B3A6B44C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27448" y="4365104"/>
            <a:ext cx="2160240" cy="121417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7CA2C12-2A89-CDAC-285D-3CAD66DA2C00}"/>
              </a:ext>
            </a:extLst>
          </p:cNvPr>
          <p:cNvSpPr txBox="1"/>
          <p:nvPr/>
        </p:nvSpPr>
        <p:spPr>
          <a:xfrm>
            <a:off x="1084437" y="5607444"/>
            <a:ext cx="3450378" cy="52322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Everyone together?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4FE828EF-9DA5-3F92-64FD-B73C1A6315FC}"/>
              </a:ext>
            </a:extLst>
          </p:cNvPr>
          <p:cNvSpPr/>
          <p:nvPr/>
        </p:nvSpPr>
        <p:spPr>
          <a:xfrm rot="20591582">
            <a:off x="3770840" y="4208552"/>
            <a:ext cx="3456384" cy="86409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B0662E-2F32-F7A7-B6F0-FCE653FED54B}"/>
              </a:ext>
            </a:extLst>
          </p:cNvPr>
          <p:cNvSpPr txBox="1"/>
          <p:nvPr/>
        </p:nvSpPr>
        <p:spPr>
          <a:xfrm>
            <a:off x="1084437" y="1766984"/>
            <a:ext cx="1728192" cy="52322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Leaders?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0F3988B0-A08E-D5B3-F3AE-A1D4375E1876}"/>
              </a:ext>
            </a:extLst>
          </p:cNvPr>
          <p:cNvSpPr/>
          <p:nvPr/>
        </p:nvSpPr>
        <p:spPr>
          <a:xfrm>
            <a:off x="3359696" y="1615903"/>
            <a:ext cx="3456384" cy="86409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5784C4-B66D-58FB-1172-4A9805B02E1D}"/>
              </a:ext>
            </a:extLst>
          </p:cNvPr>
          <p:cNvSpPr txBox="1"/>
          <p:nvPr/>
        </p:nvSpPr>
        <p:spPr>
          <a:xfrm>
            <a:off x="1008216" y="2546286"/>
            <a:ext cx="31120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How do some become leaders?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CDDE99-9C56-87B9-A1E1-FAE181854765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10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942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F8924-301D-EF47-4691-8C3CDB194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608" y="764704"/>
            <a:ext cx="11074400" cy="646331"/>
          </a:xfrm>
        </p:spPr>
        <p:txBody>
          <a:bodyPr>
            <a:normAutofit fontScale="90000"/>
          </a:bodyPr>
          <a:lstStyle/>
          <a:p>
            <a:r>
              <a:rPr lang="en-GB" dirty="0"/>
              <a:t>Tensions inside government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7EFDB9-4A44-DB38-956B-912D12CE9BE5}"/>
              </a:ext>
            </a:extLst>
          </p:cNvPr>
          <p:cNvSpPr txBox="1"/>
          <p:nvPr/>
        </p:nvSpPr>
        <p:spPr>
          <a:xfrm>
            <a:off x="1127448" y="4581128"/>
            <a:ext cx="2498010" cy="646331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/>
              <a:t>Legislature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F2CEB9-C10F-0C3B-1337-000BD37011A4}"/>
              </a:ext>
            </a:extLst>
          </p:cNvPr>
          <p:cNvSpPr txBox="1"/>
          <p:nvPr/>
        </p:nvSpPr>
        <p:spPr>
          <a:xfrm>
            <a:off x="4655840" y="2348880"/>
            <a:ext cx="2232248" cy="646331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/>
              <a:t>Executive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EE0977-F0DF-0687-53D9-77640AE990FC}"/>
              </a:ext>
            </a:extLst>
          </p:cNvPr>
          <p:cNvSpPr txBox="1"/>
          <p:nvPr/>
        </p:nvSpPr>
        <p:spPr>
          <a:xfrm>
            <a:off x="8584904" y="4581127"/>
            <a:ext cx="2074554" cy="64633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/>
              <a:t>Judiciary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7A5C82F-8F2B-CDAD-9A18-BBA5036168D6}"/>
              </a:ext>
            </a:extLst>
          </p:cNvPr>
          <p:cNvCxnSpPr>
            <a:cxnSpLocks/>
          </p:cNvCxnSpPr>
          <p:nvPr/>
        </p:nvCxnSpPr>
        <p:spPr>
          <a:xfrm flipH="1">
            <a:off x="3359696" y="3140968"/>
            <a:ext cx="1224136" cy="1296144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2124518-D462-46F3-F6FC-8AFBA67B04AB}"/>
              </a:ext>
            </a:extLst>
          </p:cNvPr>
          <p:cNvCxnSpPr>
            <a:cxnSpLocks/>
          </p:cNvCxnSpPr>
          <p:nvPr/>
        </p:nvCxnSpPr>
        <p:spPr>
          <a:xfrm flipH="1" flipV="1">
            <a:off x="6996196" y="3077485"/>
            <a:ext cx="1656184" cy="1423109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A917BCE-BD0A-72B8-5FE2-9B537A74F75D}"/>
              </a:ext>
            </a:extLst>
          </p:cNvPr>
          <p:cNvCxnSpPr>
            <a:cxnSpLocks/>
          </p:cNvCxnSpPr>
          <p:nvPr/>
        </p:nvCxnSpPr>
        <p:spPr>
          <a:xfrm flipH="1">
            <a:off x="3863752" y="4904292"/>
            <a:ext cx="4536504" cy="0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3A294C7-BDB6-DE42-8BA1-828D56C29D28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11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071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DDE3A-E0DF-6A90-DF26-22F9E1BF1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401376"/>
            <a:ext cx="10972800" cy="938368"/>
          </a:xfrm>
        </p:spPr>
        <p:txBody>
          <a:bodyPr/>
          <a:lstStyle/>
          <a:p>
            <a:r>
              <a:rPr lang="en-GB" dirty="0"/>
              <a:t>Read US Constitution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13718-7392-95B9-CEB0-495EB6E44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39744"/>
            <a:ext cx="10972800" cy="3293720"/>
          </a:xfrm>
        </p:spPr>
        <p:txBody>
          <a:bodyPr>
            <a:noAutofit/>
          </a:bodyPr>
          <a:lstStyle/>
          <a:p>
            <a:r>
              <a:rPr lang="en-GB" sz="3200" dirty="0"/>
              <a:t>New country</a:t>
            </a:r>
          </a:p>
          <a:p>
            <a:r>
              <a:rPr lang="en-GB" sz="3200" dirty="0"/>
              <a:t>Great thinkers</a:t>
            </a:r>
          </a:p>
          <a:p>
            <a:r>
              <a:rPr lang="en-GB" sz="3200" dirty="0"/>
              <a:t>Short (19 pages)</a:t>
            </a:r>
          </a:p>
          <a:p>
            <a:r>
              <a:rPr lang="en-GB" sz="3200" dirty="0"/>
              <a:t>Easy to find https://constitutioncenter.org/media/files/constitution.pdf  and many other places</a:t>
            </a:r>
          </a:p>
          <a:p>
            <a:pPr lvl="1"/>
            <a:r>
              <a:rPr lang="en-GB" sz="3200" dirty="0"/>
              <a:t>Where would you find UK Constitution?</a:t>
            </a:r>
          </a:p>
          <a:p>
            <a:r>
              <a:rPr lang="en-GB" sz="3200" dirty="0"/>
              <a:t>Free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34BC53-1A26-D517-E308-941B431EFCCE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12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680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0A973-4E3C-50D5-25FC-32C65F97F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98103"/>
            <a:ext cx="10972800" cy="722344"/>
          </a:xfrm>
        </p:spPr>
        <p:txBody>
          <a:bodyPr>
            <a:normAutofit fontScale="90000"/>
          </a:bodyPr>
          <a:lstStyle/>
          <a:p>
            <a:r>
              <a:rPr lang="en-GB" dirty="0"/>
              <a:t>The Federalist Papers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C64B2-991A-BE9A-0CF6-D0218E632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320447"/>
            <a:ext cx="10972800" cy="3725768"/>
          </a:xfrm>
        </p:spPr>
        <p:txBody>
          <a:bodyPr>
            <a:noAutofit/>
          </a:bodyPr>
          <a:lstStyle/>
          <a:p>
            <a:r>
              <a:rPr lang="en-GB" sz="2800" dirty="0"/>
              <a:t>Written to persuade states to ratify the draft US Constitution</a:t>
            </a:r>
          </a:p>
          <a:p>
            <a:r>
              <a:rPr lang="en-GB" sz="2800" dirty="0"/>
              <a:t>Three “anonymous” authors</a:t>
            </a:r>
          </a:p>
          <a:p>
            <a:pPr lvl="1"/>
            <a:r>
              <a:rPr lang="en-GB" sz="2800" dirty="0"/>
              <a:t>Alexander Hamilton (later US Treasury Secretary + hero of a musical)</a:t>
            </a:r>
          </a:p>
          <a:p>
            <a:pPr lvl="1"/>
            <a:r>
              <a:rPr lang="en-GB" sz="2800" dirty="0"/>
              <a:t>James Madison (later 4</a:t>
            </a:r>
            <a:r>
              <a:rPr lang="en-GB" sz="2800" baseline="30000" dirty="0"/>
              <a:t>th</a:t>
            </a:r>
            <a:r>
              <a:rPr lang="en-GB" sz="2800" dirty="0"/>
              <a:t> US President)</a:t>
            </a:r>
          </a:p>
          <a:p>
            <a:pPr lvl="1"/>
            <a:r>
              <a:rPr lang="en-GB" sz="2800" dirty="0"/>
              <a:t>John Jay (later 1</a:t>
            </a:r>
            <a:r>
              <a:rPr lang="en-GB" sz="2800" baseline="30000" dirty="0"/>
              <a:t>st</a:t>
            </a:r>
            <a:r>
              <a:rPr lang="en-GB" sz="2800" dirty="0"/>
              <a:t> Chief Justice of the United States)</a:t>
            </a:r>
          </a:p>
          <a:p>
            <a:r>
              <a:rPr lang="en-GB" sz="2800" dirty="0"/>
              <a:t>85 papers, 656 pages available free download https://files.libertyfund.org/files/788/0084_LFeBk.pdf and many other places</a:t>
            </a:r>
          </a:p>
          <a:p>
            <a:r>
              <a:rPr lang="en-GB" sz="2800" dirty="0"/>
              <a:t>Start with #71 if unsure you can cope!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5D80C4-8058-08D8-B9FF-EF891A29025A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13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535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92529-CD04-CB27-0648-213696D5B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9496" y="2852936"/>
            <a:ext cx="9217024" cy="1362456"/>
          </a:xfrm>
        </p:spPr>
        <p:txBody>
          <a:bodyPr/>
          <a:lstStyle/>
          <a:p>
            <a:r>
              <a:rPr lang="en-GB" dirty="0"/>
              <a:t>The worldwide toxification of politics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5AEA10-3DD6-D9F1-1CF0-F2917AFBB741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14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462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6A946-A2D2-D464-FEB5-A54A5378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254" y="624949"/>
            <a:ext cx="6998568" cy="506320"/>
          </a:xfrm>
        </p:spPr>
        <p:txBody>
          <a:bodyPr>
            <a:normAutofit fontScale="90000"/>
          </a:bodyPr>
          <a:lstStyle/>
          <a:p>
            <a:r>
              <a:rPr lang="en-GB" dirty="0"/>
              <a:t>Who are these people?</a:t>
            </a:r>
          </a:p>
        </p:txBody>
      </p:sp>
      <p:pic>
        <p:nvPicPr>
          <p:cNvPr id="4" name="Picture 3" descr="Donald Trump">
            <a:extLst>
              <a:ext uri="{FF2B5EF4-FFF2-40B4-BE49-F238E27FC236}">
                <a16:creationId xmlns:a16="http://schemas.microsoft.com/office/drawing/2014/main" id="{5276CB0C-B0DC-081A-3D8F-6859F322C0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253" y="1268760"/>
            <a:ext cx="1705689" cy="2160240"/>
          </a:xfrm>
          <a:prstGeom prst="rect">
            <a:avLst/>
          </a:prstGeom>
        </p:spPr>
      </p:pic>
      <p:pic>
        <p:nvPicPr>
          <p:cNvPr id="6" name="Picture 5" descr="Boris Johnson">
            <a:extLst>
              <a:ext uri="{FF2B5EF4-FFF2-40B4-BE49-F238E27FC236}">
                <a16:creationId xmlns:a16="http://schemas.microsoft.com/office/drawing/2014/main" id="{3B2B370B-3E6C-5E11-57A8-ACADA335E5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533" y="1268349"/>
            <a:ext cx="1539475" cy="2164661"/>
          </a:xfrm>
          <a:prstGeom prst="rect">
            <a:avLst/>
          </a:prstGeom>
        </p:spPr>
      </p:pic>
      <p:pic>
        <p:nvPicPr>
          <p:cNvPr id="8" name="Picture 7" descr="Jair Bolsonaro">
            <a:extLst>
              <a:ext uri="{FF2B5EF4-FFF2-40B4-BE49-F238E27FC236}">
                <a16:creationId xmlns:a16="http://schemas.microsoft.com/office/drawing/2014/main" id="{A8E61F1D-C2DE-C91E-CD7B-B7A04113C9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240" y="1268348"/>
            <a:ext cx="1465362" cy="2160240"/>
          </a:xfrm>
          <a:prstGeom prst="rect">
            <a:avLst/>
          </a:prstGeom>
        </p:spPr>
      </p:pic>
      <p:pic>
        <p:nvPicPr>
          <p:cNvPr id="10" name="Picture 9" descr="Vladimir Putin">
            <a:extLst>
              <a:ext uri="{FF2B5EF4-FFF2-40B4-BE49-F238E27FC236}">
                <a16:creationId xmlns:a16="http://schemas.microsoft.com/office/drawing/2014/main" id="{6154C2A0-B0B6-0C12-4119-41D14E7FB6F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440" y="4149079"/>
            <a:ext cx="1584176" cy="2154119"/>
          </a:xfrm>
          <a:prstGeom prst="rect">
            <a:avLst/>
          </a:prstGeom>
        </p:spPr>
      </p:pic>
      <p:pic>
        <p:nvPicPr>
          <p:cNvPr id="12" name="Picture 11" descr="A person in a suit and tie&#10;&#10;Description automatically generated with medium confidence">
            <a:extLst>
              <a:ext uri="{FF2B5EF4-FFF2-40B4-BE49-F238E27FC236}">
                <a16:creationId xmlns:a16="http://schemas.microsoft.com/office/drawing/2014/main" id="{B03DF020-5CB2-FFAD-74A5-DDA22BDE931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373" y="4149079"/>
            <a:ext cx="1531635" cy="2172055"/>
          </a:xfrm>
          <a:prstGeom prst="rect">
            <a:avLst/>
          </a:prstGeom>
        </p:spPr>
      </p:pic>
      <p:pic>
        <p:nvPicPr>
          <p:cNvPr id="14" name="Picture 13" descr="Recep Tayyip Erdoğan">
            <a:extLst>
              <a:ext uri="{FF2B5EF4-FFF2-40B4-BE49-F238E27FC236}">
                <a16:creationId xmlns:a16="http://schemas.microsoft.com/office/drawing/2014/main" id="{26F468C8-4496-3C3C-CDFB-DA00FE050BE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9161" y="4144516"/>
            <a:ext cx="1629041" cy="217205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E4555EE-0519-D374-CB60-F5B44D520819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15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170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6A946-A2D2-D464-FEB5-A54A5378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254" y="624949"/>
            <a:ext cx="6998568" cy="506320"/>
          </a:xfrm>
        </p:spPr>
        <p:txBody>
          <a:bodyPr>
            <a:normAutofit fontScale="90000"/>
          </a:bodyPr>
          <a:lstStyle/>
          <a:p>
            <a:r>
              <a:rPr lang="en-GB" dirty="0"/>
              <a:t>What in common?</a:t>
            </a:r>
          </a:p>
        </p:txBody>
      </p:sp>
      <p:pic>
        <p:nvPicPr>
          <p:cNvPr id="4" name="Picture 3" descr="Donald Trump">
            <a:extLst>
              <a:ext uri="{FF2B5EF4-FFF2-40B4-BE49-F238E27FC236}">
                <a16:creationId xmlns:a16="http://schemas.microsoft.com/office/drawing/2014/main" id="{5276CB0C-B0DC-081A-3D8F-6859F322C0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253" y="1268760"/>
            <a:ext cx="1705689" cy="2160240"/>
          </a:xfrm>
          <a:prstGeom prst="rect">
            <a:avLst/>
          </a:prstGeom>
        </p:spPr>
      </p:pic>
      <p:pic>
        <p:nvPicPr>
          <p:cNvPr id="6" name="Picture 5" descr="Boris Johnson">
            <a:extLst>
              <a:ext uri="{FF2B5EF4-FFF2-40B4-BE49-F238E27FC236}">
                <a16:creationId xmlns:a16="http://schemas.microsoft.com/office/drawing/2014/main" id="{3B2B370B-3E6C-5E11-57A8-ACADA335E5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533" y="1268349"/>
            <a:ext cx="1539475" cy="2164661"/>
          </a:xfrm>
          <a:prstGeom prst="rect">
            <a:avLst/>
          </a:prstGeom>
        </p:spPr>
      </p:pic>
      <p:pic>
        <p:nvPicPr>
          <p:cNvPr id="8" name="Picture 7" descr="Jair Bolsonaro">
            <a:extLst>
              <a:ext uri="{FF2B5EF4-FFF2-40B4-BE49-F238E27FC236}">
                <a16:creationId xmlns:a16="http://schemas.microsoft.com/office/drawing/2014/main" id="{A8E61F1D-C2DE-C91E-CD7B-B7A04113C9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240" y="1268348"/>
            <a:ext cx="1465362" cy="2160240"/>
          </a:xfrm>
          <a:prstGeom prst="rect">
            <a:avLst/>
          </a:prstGeom>
        </p:spPr>
      </p:pic>
      <p:pic>
        <p:nvPicPr>
          <p:cNvPr id="10" name="Picture 9" descr="Vladimir Putin">
            <a:extLst>
              <a:ext uri="{FF2B5EF4-FFF2-40B4-BE49-F238E27FC236}">
                <a16:creationId xmlns:a16="http://schemas.microsoft.com/office/drawing/2014/main" id="{6154C2A0-B0B6-0C12-4119-41D14E7FB6F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440" y="4149079"/>
            <a:ext cx="1584176" cy="2154119"/>
          </a:xfrm>
          <a:prstGeom prst="rect">
            <a:avLst/>
          </a:prstGeom>
        </p:spPr>
      </p:pic>
      <p:pic>
        <p:nvPicPr>
          <p:cNvPr id="12" name="Picture 11" descr="A person in a suit and tie&#10;&#10;Description automatically generated with medium confidence">
            <a:extLst>
              <a:ext uri="{FF2B5EF4-FFF2-40B4-BE49-F238E27FC236}">
                <a16:creationId xmlns:a16="http://schemas.microsoft.com/office/drawing/2014/main" id="{B03DF020-5CB2-FFAD-74A5-DDA22BDE931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373" y="4149079"/>
            <a:ext cx="1531635" cy="2172055"/>
          </a:xfrm>
          <a:prstGeom prst="rect">
            <a:avLst/>
          </a:prstGeom>
        </p:spPr>
      </p:pic>
      <p:pic>
        <p:nvPicPr>
          <p:cNvPr id="14" name="Picture 13" descr="Recep Tayyip Erdoğan">
            <a:extLst>
              <a:ext uri="{FF2B5EF4-FFF2-40B4-BE49-F238E27FC236}">
                <a16:creationId xmlns:a16="http://schemas.microsoft.com/office/drawing/2014/main" id="{26F468C8-4496-3C3C-CDFB-DA00FE050BE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9161" y="4144516"/>
            <a:ext cx="1629041" cy="217205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3C57637-572A-D069-DAC7-D3AC8C6C6071}"/>
              </a:ext>
            </a:extLst>
          </p:cNvPr>
          <p:cNvSpPr txBox="1"/>
          <p:nvPr/>
        </p:nvSpPr>
        <p:spPr>
          <a:xfrm>
            <a:off x="1055441" y="3428588"/>
            <a:ext cx="170569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GB" dirty="0"/>
              <a:t>Donald Trump USA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74563D-9CDC-B82B-4788-8B1A892FA3AA}"/>
              </a:ext>
            </a:extLst>
          </p:cNvPr>
          <p:cNvSpPr txBox="1"/>
          <p:nvPr/>
        </p:nvSpPr>
        <p:spPr>
          <a:xfrm>
            <a:off x="4623815" y="3428587"/>
            <a:ext cx="170569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GB" dirty="0"/>
              <a:t>Boris Johnson UK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AC8455-6459-D684-09BE-74CB8C4A95EE}"/>
              </a:ext>
            </a:extLst>
          </p:cNvPr>
          <p:cNvSpPr txBox="1"/>
          <p:nvPr/>
        </p:nvSpPr>
        <p:spPr>
          <a:xfrm>
            <a:off x="4545425" y="6236483"/>
            <a:ext cx="170569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GB" dirty="0"/>
              <a:t>Viktor Orbán Hungary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B018AC-818F-0670-D399-E0A6FAD27A0E}"/>
              </a:ext>
            </a:extLst>
          </p:cNvPr>
          <p:cNvSpPr txBox="1"/>
          <p:nvPr/>
        </p:nvSpPr>
        <p:spPr>
          <a:xfrm>
            <a:off x="1027262" y="6233051"/>
            <a:ext cx="170569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GB" dirty="0"/>
              <a:t>Vladimir Putin Russia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D460AF-BFD4-8348-0E95-A79656CFEF71}"/>
              </a:ext>
            </a:extLst>
          </p:cNvPr>
          <p:cNvSpPr txBox="1"/>
          <p:nvPr/>
        </p:nvSpPr>
        <p:spPr>
          <a:xfrm>
            <a:off x="8200352" y="3428587"/>
            <a:ext cx="170569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GB" dirty="0"/>
              <a:t>Jair Bolsonaro Brazil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8838ED-5F1B-A640-726A-5769AB0BAB61}"/>
              </a:ext>
            </a:extLst>
          </p:cNvPr>
          <p:cNvSpPr txBox="1"/>
          <p:nvPr/>
        </p:nvSpPr>
        <p:spPr>
          <a:xfrm>
            <a:off x="8192512" y="6233051"/>
            <a:ext cx="2584008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GB" dirty="0"/>
              <a:t>Recep Tayyip Erdoğan Türkiye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D3EA05E-DEEB-352F-E17C-65AFCF4A39AC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16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760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3157C-AD94-153C-BCCD-EFF2BB431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00" y="511838"/>
            <a:ext cx="10972800" cy="794352"/>
          </a:xfrm>
        </p:spPr>
        <p:txBody>
          <a:bodyPr>
            <a:normAutofit fontScale="90000"/>
          </a:bodyPr>
          <a:lstStyle/>
          <a:p>
            <a:r>
              <a:rPr lang="en-GB" dirty="0"/>
              <a:t>The populist playbook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E0087-76AB-C2DF-B677-507B9CBE7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754372"/>
            <a:ext cx="10972800" cy="4818020"/>
          </a:xfrm>
        </p:spPr>
        <p:txBody>
          <a:bodyPr>
            <a:normAutofit fontScale="70000" lnSpcReduction="20000"/>
          </a:bodyPr>
          <a:lstStyle/>
          <a:p>
            <a:r>
              <a:rPr lang="en-GB" sz="5100" dirty="0"/>
              <a:t>Divide citizens</a:t>
            </a:r>
          </a:p>
          <a:p>
            <a:pPr lvl="1"/>
            <a:r>
              <a:rPr lang="en-GB" sz="5100" dirty="0"/>
              <a:t>The true people vs the elites</a:t>
            </a:r>
          </a:p>
          <a:p>
            <a:pPr lvl="1"/>
            <a:r>
              <a:rPr lang="en-GB" sz="5100" dirty="0"/>
              <a:t>Loyal Britons vs “citizens of nowhere”</a:t>
            </a:r>
          </a:p>
          <a:p>
            <a:r>
              <a:rPr lang="en-GB" sz="5100" dirty="0"/>
              <a:t>Take control of the media</a:t>
            </a:r>
          </a:p>
          <a:p>
            <a:r>
              <a:rPr lang="en-GB" sz="5100" dirty="0"/>
              <a:t>Eliminate legal checks, take control of the courts</a:t>
            </a:r>
          </a:p>
          <a:p>
            <a:r>
              <a:rPr lang="en-GB" sz="5100" dirty="0"/>
              <a:t>Have elections but make it impossible for opposition to win</a:t>
            </a:r>
          </a:p>
          <a:p>
            <a:pPr lvl="1"/>
            <a:r>
              <a:rPr lang="en-GB" sz="5100" dirty="0"/>
              <a:t>“Illiberal Democracy” © Victor Orbán</a:t>
            </a:r>
          </a:p>
          <a:p>
            <a:pPr marL="393192" lvl="1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0C2A87-0E66-B2BA-DE55-5305C9E28A5D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17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906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92529-CD04-CB27-0648-213696D5B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9576" y="2852936"/>
            <a:ext cx="7272808" cy="1002416"/>
          </a:xfrm>
        </p:spPr>
        <p:txBody>
          <a:bodyPr/>
          <a:lstStyle/>
          <a:p>
            <a:r>
              <a:rPr lang="en-GB" dirty="0"/>
              <a:t>Your duty as citizens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487A3A-AB42-8D11-74B0-5FADD64CB3DC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18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2127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BD333-EAB8-A261-E565-DBD5DA9C5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639" y="495024"/>
            <a:ext cx="10972800" cy="722344"/>
          </a:xfrm>
        </p:spPr>
        <p:txBody>
          <a:bodyPr>
            <a:normAutofit fontScale="90000"/>
          </a:bodyPr>
          <a:lstStyle/>
          <a:p>
            <a:r>
              <a:rPr lang="en-GB" dirty="0"/>
              <a:t>Your duty as citizens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58ED0B-380E-F74F-BFE7-88B12E968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9656" y="1340768"/>
            <a:ext cx="8136904" cy="5022208"/>
          </a:xfrm>
        </p:spPr>
        <p:txBody>
          <a:bodyPr>
            <a:noAutofit/>
          </a:bodyPr>
          <a:lstStyle/>
          <a:p>
            <a:r>
              <a:rPr lang="en-GB" sz="3600" dirty="0"/>
              <a:t>Vote</a:t>
            </a:r>
          </a:p>
          <a:p>
            <a:r>
              <a:rPr lang="en-GB" sz="3600" dirty="0"/>
              <a:t>Be informed – watch &amp; read quality news sources</a:t>
            </a:r>
          </a:p>
          <a:p>
            <a:r>
              <a:rPr lang="en-GB" sz="3600" dirty="0"/>
              <a:t>Pay political party subscription</a:t>
            </a:r>
          </a:p>
          <a:p>
            <a:r>
              <a:rPr lang="en-GB" sz="3600" dirty="0"/>
              <a:t>Give to civil society organisations</a:t>
            </a:r>
          </a:p>
          <a:p>
            <a:r>
              <a:rPr lang="en-GB" sz="3600" dirty="0"/>
              <a:t>Be active supporter of a political party – deliver leaflets etc</a:t>
            </a:r>
          </a:p>
          <a:p>
            <a:r>
              <a:rPr lang="en-GB" sz="3600" dirty="0"/>
              <a:t>Stand for office – councillor, MP.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8D81E230-B9B8-775B-7ABC-363B77702D33}"/>
              </a:ext>
            </a:extLst>
          </p:cNvPr>
          <p:cNvSpPr/>
          <p:nvPr/>
        </p:nvSpPr>
        <p:spPr>
          <a:xfrm rot="5400000">
            <a:off x="-175495" y="2805608"/>
            <a:ext cx="3816426" cy="1872208"/>
          </a:xfrm>
          <a:prstGeom prst="rightArrow">
            <a:avLst/>
          </a:prstGeom>
          <a:gradFill flip="none" rotWithShape="1">
            <a:gsLst>
              <a:gs pos="0">
                <a:srgbClr val="92D050"/>
              </a:gs>
              <a:gs pos="100000">
                <a:srgbClr val="FF0000"/>
              </a:gs>
            </a:gsLst>
            <a:lin ang="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1E426E-C0A7-C097-720E-78B882EAC9B0}"/>
              </a:ext>
            </a:extLst>
          </p:cNvPr>
          <p:cNvSpPr txBox="1"/>
          <p:nvPr/>
        </p:nvSpPr>
        <p:spPr>
          <a:xfrm>
            <a:off x="1257868" y="1340768"/>
            <a:ext cx="9497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Easy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435670-26D1-B23D-9BED-28DF72F77926}"/>
              </a:ext>
            </a:extLst>
          </p:cNvPr>
          <p:cNvSpPr txBox="1"/>
          <p:nvPr/>
        </p:nvSpPr>
        <p:spPr>
          <a:xfrm>
            <a:off x="1192658" y="5773325"/>
            <a:ext cx="108012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Needs effort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3CFA17-D3C5-C684-E78E-B6C04F6C1B71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19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201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8B863-76CC-F1D1-6F61-2D63A2563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533400"/>
            <a:ext cx="10972800" cy="722344"/>
          </a:xfrm>
        </p:spPr>
        <p:txBody>
          <a:bodyPr>
            <a:normAutofit fontScale="90000"/>
          </a:bodyPr>
          <a:lstStyle/>
          <a:p>
            <a:r>
              <a:rPr lang="en-GB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8C22E-394E-A05E-45C7-A0C9E0C60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412776"/>
            <a:ext cx="10972800" cy="4389120"/>
          </a:xfrm>
        </p:spPr>
        <p:txBody>
          <a:bodyPr>
            <a:normAutofit/>
          </a:bodyPr>
          <a:lstStyle/>
          <a:p>
            <a:r>
              <a:rPr lang="en-GB" sz="3600" dirty="0"/>
              <a:t>Disclosures about the presenter</a:t>
            </a:r>
          </a:p>
          <a:p>
            <a:r>
              <a:rPr lang="en-GB" sz="3600" dirty="0"/>
              <a:t>Why government matters</a:t>
            </a:r>
          </a:p>
          <a:p>
            <a:r>
              <a:rPr lang="en-GB" sz="3600" dirty="0"/>
              <a:t>A closer look at government</a:t>
            </a:r>
          </a:p>
          <a:p>
            <a:r>
              <a:rPr lang="en-GB" sz="3600" dirty="0"/>
              <a:t>The worldwide toxification of politics</a:t>
            </a:r>
          </a:p>
          <a:p>
            <a:r>
              <a:rPr lang="en-GB" sz="3600" dirty="0"/>
              <a:t>Your duty as citizens</a:t>
            </a:r>
          </a:p>
          <a:p>
            <a:r>
              <a:rPr lang="en-GB" sz="3600" dirty="0"/>
              <a:t>Q&amp;A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CFE651-E3B8-7CDA-8C93-00D5247F17DE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2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7701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9816" y="2636912"/>
            <a:ext cx="2160240" cy="1362456"/>
          </a:xfrm>
        </p:spPr>
        <p:txBody>
          <a:bodyPr/>
          <a:lstStyle/>
          <a:p>
            <a:r>
              <a:rPr lang="en-GB" dirty="0"/>
              <a:t>Q &amp; 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8CB6C1-0D49-805A-4D0D-743B34B5ECF5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20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471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92529-CD04-CB27-0648-213696D5B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564904"/>
            <a:ext cx="10363200" cy="1362456"/>
          </a:xfrm>
        </p:spPr>
        <p:txBody>
          <a:bodyPr/>
          <a:lstStyle/>
          <a:p>
            <a:r>
              <a:rPr lang="en-GB" dirty="0"/>
              <a:t>Disclosures about the speaker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FF61DB-02E7-013A-0920-7BFF7E4A4EBC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3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778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091444" y="951022"/>
            <a:ext cx="8456641" cy="595312"/>
          </a:xfrm>
        </p:spPr>
        <p:txBody>
          <a:bodyPr>
            <a:noAutofit/>
          </a:bodyPr>
          <a:lstStyle/>
          <a:p>
            <a:pPr algn="l" eaLnBrk="1" hangingPunct="1"/>
            <a:r>
              <a:rPr lang="en-GB" dirty="0"/>
              <a:t>Mohammed Amin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3935760" y="1710350"/>
            <a:ext cx="7560840" cy="3158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695325"/>
            <a:r>
              <a:rPr lang="en-GB" sz="2000" dirty="0"/>
              <a:t>Mohammed Amin was born in 1950 in Pakistan but has lived in Manchester since 1952.</a:t>
            </a:r>
          </a:p>
          <a:p>
            <a:pPr defTabSz="695325"/>
            <a:endParaRPr lang="en-GB" sz="2000" dirty="0"/>
          </a:p>
          <a:p>
            <a:pPr defTabSz="695325"/>
            <a:r>
              <a:rPr lang="en-GB" sz="2000" dirty="0"/>
              <a:t>He graduated in mathematics from Cambridge University and before retirement was a tax partner in PricewaterhouseCoopers. </a:t>
            </a:r>
          </a:p>
          <a:p>
            <a:pPr defTabSz="695325"/>
            <a:endParaRPr lang="en-GB" sz="2000" dirty="0"/>
          </a:p>
          <a:p>
            <a:pPr defTabSz="695325"/>
            <a:r>
              <a:rPr lang="en-GB" sz="2000" dirty="0"/>
              <a:t>He believes everyone can help to make the world a better place.</a:t>
            </a:r>
          </a:p>
          <a:p>
            <a:pPr marL="1587" lvl="1" defTabSz="695325">
              <a:spcBef>
                <a:spcPct val="0"/>
              </a:spcBef>
            </a:pPr>
            <a:endParaRPr lang="en-GB" sz="2000" dirty="0"/>
          </a:p>
          <a:p>
            <a:pPr marL="1587" lvl="1" defTabSz="695325">
              <a:spcBef>
                <a:spcPct val="0"/>
              </a:spcBef>
            </a:pPr>
            <a:r>
              <a:rPr lang="en-GB" sz="2000" dirty="0"/>
              <a:t>His writings and presentations about a wide range of subjects can be found on his personal website.</a:t>
            </a:r>
          </a:p>
        </p:txBody>
      </p:sp>
      <p:sp>
        <p:nvSpPr>
          <p:cNvPr id="7175" name="Text 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blackWhite">
          <a:xfrm>
            <a:off x="1535114" y="12701"/>
            <a:ext cx="128587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63500" tIns="0" rIns="64800" bIns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63752" y="5033176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www.mohammedamin.com</a:t>
            </a:r>
            <a:endParaRPr lang="en-GB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444" y="1682872"/>
            <a:ext cx="2438400" cy="36576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B76D1D7-51AE-7852-66DB-764BE2F738EE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4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827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1691B-F173-7AAE-539F-D150A00E4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550" y="836712"/>
            <a:ext cx="10972800" cy="794352"/>
          </a:xfrm>
        </p:spPr>
        <p:txBody>
          <a:bodyPr>
            <a:normAutofit fontScale="90000"/>
          </a:bodyPr>
          <a:lstStyle/>
          <a:p>
            <a:r>
              <a:rPr lang="en-GB" dirty="0"/>
              <a:t>My political history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B326DF-1AFE-1105-6767-956196C79A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8485822"/>
              </p:ext>
            </p:extLst>
          </p:nvPr>
        </p:nvGraphicFramePr>
        <p:xfrm>
          <a:off x="609600" y="1935163"/>
          <a:ext cx="10972800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4232">
                  <a:extLst>
                    <a:ext uri="{9D8B030D-6E8A-4147-A177-3AD203B41FA5}">
                      <a16:colId xmlns:a16="http://schemas.microsoft.com/office/drawing/2014/main" val="3465899589"/>
                    </a:ext>
                  </a:extLst>
                </a:gridCol>
                <a:gridCol w="6998568">
                  <a:extLst>
                    <a:ext uri="{9D8B030D-6E8A-4147-A177-3AD203B41FA5}">
                      <a16:colId xmlns:a16="http://schemas.microsoft.com/office/drawing/2014/main" val="8514758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1972-1973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</a:rPr>
                        <a:t>Socialist Labour League (Trotskyist)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621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1977-1983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Liberal Party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196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1983 – 23 July 2019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Conservative Party. (Chairman of Conservative Muslim Forum 2014-2019).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540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October 2019 onwards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Liberal Democrats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1941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200F588-5992-D2F2-4ACB-F6FAEBAB36B2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5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341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92529-CD04-CB27-0648-213696D5B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20" y="2492896"/>
            <a:ext cx="8926016" cy="1362456"/>
          </a:xfrm>
        </p:spPr>
        <p:txBody>
          <a:bodyPr/>
          <a:lstStyle/>
          <a:p>
            <a:r>
              <a:rPr lang="en-GB" dirty="0"/>
              <a:t>Why government matters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33AA34-C62F-5FBC-7F9A-E2038FAD3C57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6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188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DDEE5-D596-28DC-95DB-FCC02D6DE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712" y="727933"/>
            <a:ext cx="10972800" cy="794352"/>
          </a:xfrm>
        </p:spPr>
        <p:txBody>
          <a:bodyPr>
            <a:normAutofit fontScale="90000"/>
          </a:bodyPr>
          <a:lstStyle/>
          <a:p>
            <a:r>
              <a:rPr lang="en-GB" dirty="0"/>
              <a:t>Government quality matters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0730BF1-E6E0-77A0-0B5D-A3FE58BCF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8243521"/>
              </p:ext>
            </p:extLst>
          </p:nvPr>
        </p:nvGraphicFramePr>
        <p:xfrm>
          <a:off x="695400" y="2276872"/>
          <a:ext cx="9806880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576">
                  <a:extLst>
                    <a:ext uri="{9D8B030D-6E8A-4147-A177-3AD203B41FA5}">
                      <a16:colId xmlns:a16="http://schemas.microsoft.com/office/drawing/2014/main" val="1346250254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80541259"/>
                    </a:ext>
                  </a:extLst>
                </a:gridCol>
                <a:gridCol w="2318048">
                  <a:extLst>
                    <a:ext uri="{9D8B030D-6E8A-4147-A177-3AD203B41FA5}">
                      <a16:colId xmlns:a16="http://schemas.microsoft.com/office/drawing/2014/main" val="25723204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4000" dirty="0"/>
                        <a:t>1950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4000" dirty="0"/>
                        <a:t>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9666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4000" dirty="0"/>
                        <a:t>South Korea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4000" dirty="0"/>
                        <a:t>$ 876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4000" dirty="0"/>
                        <a:t>$ 56,706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424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4000" dirty="0"/>
                        <a:t>Pakistan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4000" dirty="0"/>
                        <a:t>$ 650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4000" dirty="0"/>
                        <a:t>$ 6,836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77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4000" dirty="0"/>
                        <a:t>South Korea / Pakistan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4000" dirty="0"/>
                        <a:t>1.3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4000" dirty="0"/>
                        <a:t>8.3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4656458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88A4AD8-88DD-AE3D-2BC2-F725F02EACEA}"/>
              </a:ext>
            </a:extLst>
          </p:cNvPr>
          <p:cNvSpPr txBox="1"/>
          <p:nvPr/>
        </p:nvSpPr>
        <p:spPr>
          <a:xfrm>
            <a:off x="695400" y="1637968"/>
            <a:ext cx="2635593" cy="52322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2800" dirty="0"/>
              <a:t>GDP per capita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64E119-E821-D6A5-BC64-18218704E00B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7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52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92529-CD04-CB27-0648-213696D5B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56" y="2852936"/>
            <a:ext cx="9793088" cy="1362456"/>
          </a:xfrm>
        </p:spPr>
        <p:txBody>
          <a:bodyPr/>
          <a:lstStyle/>
          <a:p>
            <a:r>
              <a:rPr lang="en-GB" dirty="0"/>
              <a:t>A closer look at government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4C754C-BA89-758A-BA76-3B5B490B7565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8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588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4743E-E304-3B62-EE41-EC05BA0E0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040" y="692696"/>
            <a:ext cx="10972800" cy="794352"/>
          </a:xfrm>
        </p:spPr>
        <p:txBody>
          <a:bodyPr>
            <a:normAutofit fontScale="90000"/>
          </a:bodyPr>
          <a:lstStyle/>
          <a:p>
            <a:r>
              <a:rPr lang="en-GB" dirty="0"/>
              <a:t>What Governments do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0E7611C-927C-8917-0612-5451225916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5413636"/>
              </p:ext>
            </p:extLst>
          </p:nvPr>
        </p:nvGraphicFramePr>
        <p:xfrm>
          <a:off x="663940" y="1628800"/>
          <a:ext cx="108870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774942146"/>
                    </a:ext>
                  </a:extLst>
                </a:gridCol>
                <a:gridCol w="6926560">
                  <a:extLst>
                    <a:ext uri="{9D8B030D-6E8A-4147-A177-3AD203B41FA5}">
                      <a16:colId xmlns:a16="http://schemas.microsoft.com/office/drawing/2014/main" val="3289914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</a:rPr>
                        <a:t>Charge taxes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</a:rPr>
                        <a:t>On what? Who pays? How much?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489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Spend money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On what?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674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Make laws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What is prohibited? Permitted? Compelled? Where can you build? Can you pollute?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808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Do things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Defend the country. Fight wars.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142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Operate a legal system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Enforce your contracts. Say what the law is.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148844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D44625E-4B58-6F22-314A-507CAB49FB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250431"/>
              </p:ext>
            </p:extLst>
          </p:nvPr>
        </p:nvGraphicFramePr>
        <p:xfrm>
          <a:off x="663940" y="4772000"/>
          <a:ext cx="812799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69083210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14949746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5376362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</a:rPr>
                        <a:t>Legislature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</a:rPr>
                        <a:t>Executive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</a:rPr>
                        <a:t>Judiciary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7119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4EEAD51-C755-8C82-C197-D05852D7AC87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9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1815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4116</TotalTime>
  <Words>624</Words>
  <Application>Microsoft Office PowerPoint</Application>
  <PresentationFormat>Widescreen</PresentationFormat>
  <Paragraphs>143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 2</vt:lpstr>
      <vt:lpstr>Flow</vt:lpstr>
      <vt:lpstr>The worldwide toxification of politics. Your duty as citizens.</vt:lpstr>
      <vt:lpstr>Outline</vt:lpstr>
      <vt:lpstr>Disclosures about the speaker</vt:lpstr>
      <vt:lpstr>Mohammed Amin</vt:lpstr>
      <vt:lpstr>My political history</vt:lpstr>
      <vt:lpstr>Why government matters</vt:lpstr>
      <vt:lpstr>Government quality matters</vt:lpstr>
      <vt:lpstr>A closer look at government</vt:lpstr>
      <vt:lpstr>What Governments do</vt:lpstr>
      <vt:lpstr>Who governs?</vt:lpstr>
      <vt:lpstr>Tensions inside government</vt:lpstr>
      <vt:lpstr>Read US Constitution</vt:lpstr>
      <vt:lpstr>The Federalist Papers</vt:lpstr>
      <vt:lpstr>The worldwide toxification of politics</vt:lpstr>
      <vt:lpstr>Who are these people?</vt:lpstr>
      <vt:lpstr>What in common?</vt:lpstr>
      <vt:lpstr>The populist playbook</vt:lpstr>
      <vt:lpstr>Your duty as citizens</vt:lpstr>
      <vt:lpstr>Your duty as citizens</vt:lpstr>
      <vt:lpstr>Q &amp;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Sukuk Taxation Issues from a UK Market Perspective</dc:title>
  <dc:creator>Mohammed Amin</dc:creator>
  <cp:lastModifiedBy>Mohammed Amin</cp:lastModifiedBy>
  <cp:revision>532</cp:revision>
  <cp:lastPrinted>2018-03-12T11:45:15Z</cp:lastPrinted>
  <dcterms:created xsi:type="dcterms:W3CDTF">2010-04-20T14:08:55Z</dcterms:created>
  <dcterms:modified xsi:type="dcterms:W3CDTF">2023-06-25T16:07:20Z</dcterms:modified>
</cp:coreProperties>
</file>