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0" r:id="rId3"/>
    <p:sldId id="278" r:id="rId4"/>
    <p:sldId id="328" r:id="rId5"/>
    <p:sldId id="295" r:id="rId6"/>
    <p:sldId id="351" r:id="rId7"/>
    <p:sldId id="350" r:id="rId8"/>
    <p:sldId id="352" r:id="rId9"/>
    <p:sldId id="353" r:id="rId10"/>
    <p:sldId id="354" r:id="rId11"/>
    <p:sldId id="355" r:id="rId12"/>
    <p:sldId id="356" r:id="rId13"/>
    <p:sldId id="357" r:id="rId14"/>
    <p:sldId id="359" r:id="rId15"/>
    <p:sldId id="358" r:id="rId16"/>
    <p:sldId id="360" r:id="rId17"/>
    <p:sldId id="361" r:id="rId18"/>
    <p:sldId id="362" r:id="rId19"/>
    <p:sldId id="289" r:id="rId2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16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545" autoAdjust="0"/>
    <p:restoredTop sz="86410" autoAdjust="0"/>
  </p:normalViewPr>
  <p:slideViewPr>
    <p:cSldViewPr>
      <p:cViewPr varScale="1">
        <p:scale>
          <a:sx n="92" d="100"/>
          <a:sy n="92" d="100"/>
        </p:scale>
        <p:origin x="456" y="114"/>
      </p:cViewPr>
      <p:guideLst>
        <p:guide orient="horz" pos="2183"/>
        <p:guide pos="1632"/>
      </p:guideLst>
    </p:cSldViewPr>
  </p:slideViewPr>
  <p:outlineViewPr>
    <p:cViewPr>
      <p:scale>
        <a:sx n="33" d="100"/>
        <a:sy n="33" d="100"/>
      </p:scale>
      <p:origin x="0" y="-83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276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F36D0-D698-455C-AA50-924427002D4D}" type="datetimeFigureOut">
              <a:rPr lang="en-GB" smtClean="0"/>
              <a:t>26/02/2019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ADC93-DAB0-4B2E-BB32-E504B07D85B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759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C5267-5C11-4C45-BAE5-CCB596448AE1}" type="datetimeFigureOut">
              <a:rPr lang="en-GB" smtClean="0"/>
              <a:t>26/02/2019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42EB0-A846-45C6-8FD9-7B3FFC6963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75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01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5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dirty="0"/>
              <a:t>Date</a:t>
            </a:r>
          </a:p>
        </p:txBody>
      </p:sp>
      <p:sp>
        <p:nvSpPr>
          <p:cNvPr id="808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A0FF7-33CA-4C78-8D32-DDB614B1B5FF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4538"/>
            <a:ext cx="6618288" cy="3724275"/>
          </a:xfrm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342" y="4715153"/>
            <a:ext cx="5434993" cy="4466987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082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1440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939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031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6660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201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968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26/02/2019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26/02/2019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26/02/2019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800708"/>
            <a:ext cx="10972800" cy="7943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0" y="1808820"/>
            <a:ext cx="10166920" cy="412181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26/02/2019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1016732"/>
            <a:ext cx="10363200" cy="894404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5440" y="22048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26/02/2019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26/02/2019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26/02/2019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26/02/2019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26/02/2019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26/02/2019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26/02/2019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32973C-BC0E-499B-8DDE-2AA734AC9C48}" type="datetimeFigureOut">
              <a:rPr lang="en-GB" smtClean="0"/>
              <a:t>26/02/2019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440" y="2276872"/>
            <a:ext cx="9721080" cy="1139552"/>
          </a:xfrm>
        </p:spPr>
        <p:txBody>
          <a:bodyPr>
            <a:noAutofit/>
          </a:bodyPr>
          <a:lstStyle/>
          <a:p>
            <a:pPr algn="l"/>
            <a:r>
              <a:rPr lang="en-GB" sz="4800" dirty="0"/>
              <a:t>My International Manchester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7448" y="3897052"/>
            <a:ext cx="7854696" cy="1080120"/>
          </a:xfrm>
        </p:spPr>
        <p:txBody>
          <a:bodyPr/>
          <a:lstStyle/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Mohammed Amin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MBE</a:t>
            </a:r>
          </a:p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27 February 2019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40469" y="1376772"/>
            <a:ext cx="9325036" cy="108012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400" dirty="0">
                <a:latin typeface="Arial" pitchFamily="34" charset="0"/>
                <a:cs typeface="Arial" pitchFamily="34" charset="0"/>
              </a:rPr>
              <a:t>Manchester Metropolitan University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443513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65376-94FA-4B33-BB68-A1D588B5F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Manchester’s ethnicity 2011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878488ED-CEDB-48BF-8B1D-769BA35BA6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624884"/>
              </p:ext>
            </p:extLst>
          </p:nvPr>
        </p:nvGraphicFramePr>
        <p:xfrm>
          <a:off x="1055440" y="1808162"/>
          <a:ext cx="5364596" cy="424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>
                  <a:extLst>
                    <a:ext uri="{9D8B030D-6E8A-4147-A177-3AD203B41FA5}">
                      <a16:colId xmlns:a16="http://schemas.microsoft.com/office/drawing/2014/main" val="121342142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743136582"/>
                    </a:ext>
                  </a:extLst>
                </a:gridCol>
              </a:tblGrid>
              <a:tr h="424913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Ethnic Group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Percentage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8375546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White / Irish / Traveller</a:t>
                      </a:r>
                    </a:p>
                  </a:txBody>
                  <a:tcPr>
                    <a:solidFill>
                      <a:schemeClr val="accent1"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66.6</a:t>
                      </a:r>
                    </a:p>
                  </a:txBody>
                  <a:tcPr>
                    <a:solidFill>
                      <a:schemeClr val="accent1">
                        <a:alpha val="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658192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Mixed Race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4.6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5259206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Indian</a:t>
                      </a:r>
                    </a:p>
                  </a:txBody>
                  <a:tcPr>
                    <a:solidFill>
                      <a:schemeClr val="accent1"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2.3</a:t>
                      </a:r>
                    </a:p>
                  </a:txBody>
                  <a:tcPr>
                    <a:solidFill>
                      <a:schemeClr val="accent1">
                        <a:alpha val="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55486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Pakistani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8.5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294454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Bangladeshi</a:t>
                      </a:r>
                    </a:p>
                  </a:txBody>
                  <a:tcPr>
                    <a:solidFill>
                      <a:schemeClr val="accent1">
                        <a:alpha val="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1.3</a:t>
                      </a:r>
                    </a:p>
                  </a:txBody>
                  <a:tcPr>
                    <a:solidFill>
                      <a:schemeClr val="accent1">
                        <a:alpha val="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589058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Chinese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2.7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9424005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Other Asian</a:t>
                      </a:r>
                    </a:p>
                  </a:txBody>
                  <a:tcPr>
                    <a:solidFill>
                      <a:schemeClr val="accent1"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2.3</a:t>
                      </a:r>
                    </a:p>
                  </a:txBody>
                  <a:tcPr>
                    <a:solidFill>
                      <a:schemeClr val="accent1">
                        <a:alpha val="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183143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African / Caribbean / Other Black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8.6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2420019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Other ethnic group (includes Arab)</a:t>
                      </a:r>
                    </a:p>
                  </a:txBody>
                  <a:tcPr>
                    <a:solidFill>
                      <a:schemeClr val="accent1"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3.1</a:t>
                      </a:r>
                    </a:p>
                  </a:txBody>
                  <a:tcPr>
                    <a:solidFill>
                      <a:schemeClr val="accent1">
                        <a:alpha val="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059561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3815D5B1-AD68-492E-8F98-FF3B1A67349B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498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133C9-C784-4E82-8C56-24D1DCB4D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Manchester’s religious groups 2011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5E32DDC-2A8E-4A3C-843D-AF7970A81F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075794"/>
              </p:ext>
            </p:extLst>
          </p:nvPr>
        </p:nvGraphicFramePr>
        <p:xfrm>
          <a:off x="1055688" y="1808162"/>
          <a:ext cx="3852180" cy="424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016">
                  <a:extLst>
                    <a:ext uri="{9D8B030D-6E8A-4147-A177-3AD203B41FA5}">
                      <a16:colId xmlns:a16="http://schemas.microsoft.com/office/drawing/2014/main" val="6962121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val="1939002747"/>
                    </a:ext>
                  </a:extLst>
                </a:gridCol>
              </a:tblGrid>
              <a:tr h="424913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Religious group</a:t>
                      </a:r>
                    </a:p>
                  </a:txBody>
                  <a:tcPr>
                    <a:solidFill>
                      <a:schemeClr val="accent1"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Percentage</a:t>
                      </a:r>
                    </a:p>
                  </a:txBody>
                  <a:tcPr>
                    <a:solidFill>
                      <a:schemeClr val="accent1">
                        <a:alpha val="4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789202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/>
                        <a:t>Christian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62.42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4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247328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/>
                        <a:t>Buddhist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0.55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4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014404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/>
                        <a:t>Hindu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0.73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4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698008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/>
                        <a:t>Jewish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0.78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4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972400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/>
                        <a:t>Muslim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9.12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4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338031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/>
                        <a:t>Sikh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0.43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4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705311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/>
                        <a:t>Other religions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0.28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4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490303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/>
                        <a:t>No religion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15.97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4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074572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/>
                        <a:t>Religion not stated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9.72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4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70546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C3D5303-D435-445B-9735-94C25C345BFC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467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2747772"/>
            <a:ext cx="10081120" cy="1362456"/>
          </a:xfrm>
        </p:spPr>
        <p:txBody>
          <a:bodyPr/>
          <a:lstStyle/>
          <a:p>
            <a:r>
              <a:rPr lang="en-GB" dirty="0"/>
              <a:t>Manchester today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A48381-0B28-4A73-9B03-CEBF2E151D53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399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3A0A4-C2FF-46EB-B2CD-6DC404BCB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Why Manchester succeeds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FB914-A7B3-422E-BFED-B824C88F9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Intelligent young people</a:t>
            </a:r>
          </a:p>
          <a:p>
            <a:pPr lvl="1"/>
            <a:r>
              <a:rPr lang="en-GB" dirty="0"/>
              <a:t>Top cities have great universities</a:t>
            </a:r>
          </a:p>
          <a:p>
            <a:pPr lvl="1"/>
            <a:r>
              <a:rPr lang="en-GB" dirty="0"/>
              <a:t>London, Birmingham, Manchester, Leeds, Cambridge, Oxford</a:t>
            </a:r>
          </a:p>
          <a:p>
            <a:r>
              <a:rPr lang="en-GB" dirty="0"/>
              <a:t>International connections from inward migration</a:t>
            </a:r>
          </a:p>
          <a:p>
            <a:pPr lvl="1"/>
            <a:r>
              <a:rPr lang="en-GB" dirty="0"/>
              <a:t>More entrepreneurial risk takers</a:t>
            </a:r>
          </a:p>
          <a:p>
            <a:pPr lvl="1"/>
            <a:r>
              <a:rPr lang="en-GB" dirty="0"/>
              <a:t>The power of diaspora connections</a:t>
            </a:r>
          </a:p>
          <a:p>
            <a:r>
              <a:rPr lang="en-GB" dirty="0"/>
              <a:t>Culture &amp; Food</a:t>
            </a:r>
          </a:p>
          <a:p>
            <a:pPr lvl="1"/>
            <a:r>
              <a:rPr lang="en-GB" dirty="0"/>
              <a:t>Where do MNC top management want to visit?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A33874-5439-4307-B47A-FE9B2F32E5C4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8992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2747772"/>
            <a:ext cx="10081120" cy="1362456"/>
          </a:xfrm>
        </p:spPr>
        <p:txBody>
          <a:bodyPr/>
          <a:lstStyle/>
          <a:p>
            <a:r>
              <a:rPr lang="en-GB" dirty="0"/>
              <a:t>The danger of parallel lives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A48381-0B28-4A73-9B03-CEBF2E151D53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4248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EB51-232D-40B3-8429-2D021A5ED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My grammar school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D09F88-0FF7-4ECF-92CD-52FDD1C2F5D1}"/>
              </a:ext>
            </a:extLst>
          </p:cNvPr>
          <p:cNvSpPr txBox="1"/>
          <p:nvPr/>
        </p:nvSpPr>
        <p:spPr>
          <a:xfrm>
            <a:off x="2027548" y="2564904"/>
            <a:ext cx="17641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4738AC-16A2-457A-BB29-AA15348BC3D8}"/>
              </a:ext>
            </a:extLst>
          </p:cNvPr>
          <p:cNvSpPr txBox="1"/>
          <p:nvPr/>
        </p:nvSpPr>
        <p:spPr>
          <a:xfrm>
            <a:off x="6097976" y="2560147"/>
            <a:ext cx="395846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0" dirty="0">
                <a:solidFill>
                  <a:srgbClr val="FF0000"/>
                </a:solidFill>
              </a:rPr>
              <a:t>150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5AFC2C-31D9-4244-BC1F-7AF4197095AB}"/>
              </a:ext>
            </a:extLst>
          </p:cNvPr>
          <p:cNvCxnSpPr/>
          <p:nvPr/>
        </p:nvCxnSpPr>
        <p:spPr>
          <a:xfrm flipH="1">
            <a:off x="3971764" y="2493689"/>
            <a:ext cx="1656184" cy="2376264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0146DED-B74C-4663-BDA3-B4F659357FC1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5589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EB51-232D-40B3-8429-2D021A5ED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Some schools today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D09F88-0FF7-4ECF-92CD-52FDD1C2F5D1}"/>
              </a:ext>
            </a:extLst>
          </p:cNvPr>
          <p:cNvSpPr txBox="1"/>
          <p:nvPr/>
        </p:nvSpPr>
        <p:spPr>
          <a:xfrm>
            <a:off x="6780076" y="2615295"/>
            <a:ext cx="17641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4738AC-16A2-457A-BB29-AA15348BC3D8}"/>
              </a:ext>
            </a:extLst>
          </p:cNvPr>
          <p:cNvSpPr txBox="1"/>
          <p:nvPr/>
        </p:nvSpPr>
        <p:spPr>
          <a:xfrm>
            <a:off x="838712" y="2667298"/>
            <a:ext cx="395846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0" dirty="0">
                <a:solidFill>
                  <a:srgbClr val="00B050"/>
                </a:solidFill>
              </a:rPr>
              <a:t>150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5AFC2C-31D9-4244-BC1F-7AF4197095AB}"/>
              </a:ext>
            </a:extLst>
          </p:cNvPr>
          <p:cNvCxnSpPr/>
          <p:nvPr/>
        </p:nvCxnSpPr>
        <p:spPr>
          <a:xfrm flipH="1">
            <a:off x="4331804" y="2493689"/>
            <a:ext cx="1656184" cy="2376264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9B4552C-9160-49EA-8F60-BE872453097B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663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E8AE2-960A-43BB-9FF5-9AD4900C7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Television and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840E0-8A06-47EA-B9A9-5ADB97F93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Before</a:t>
            </a:r>
          </a:p>
          <a:p>
            <a:pPr lvl="1"/>
            <a:r>
              <a:rPr lang="en-GB" dirty="0"/>
              <a:t>1-4 channels</a:t>
            </a:r>
          </a:p>
          <a:p>
            <a:pPr lvl="1"/>
            <a:r>
              <a:rPr lang="en-GB" dirty="0"/>
              <a:t>All in English</a:t>
            </a:r>
          </a:p>
          <a:p>
            <a:pPr lvl="1"/>
            <a:r>
              <a:rPr lang="en-GB" dirty="0"/>
              <a:t>About life in UK</a:t>
            </a:r>
          </a:p>
          <a:p>
            <a:r>
              <a:rPr lang="en-GB" dirty="0"/>
              <a:t>Today</a:t>
            </a:r>
          </a:p>
          <a:p>
            <a:pPr lvl="1"/>
            <a:r>
              <a:rPr lang="en-GB" dirty="0"/>
              <a:t>Endless number of channels</a:t>
            </a:r>
          </a:p>
          <a:p>
            <a:pPr lvl="1"/>
            <a:r>
              <a:rPr lang="en-GB" dirty="0"/>
              <a:t>Many in foreign languages</a:t>
            </a:r>
          </a:p>
          <a:p>
            <a:pPr lvl="1"/>
            <a:r>
              <a:rPr lang="en-GB" dirty="0"/>
              <a:t>About life elsewhere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8C1805-7B43-4ACB-A1F6-1F430C42247A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581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9CBC-D984-418B-9EF7-30F119342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 make our future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8173844-8526-4D71-A1A7-234C74E74ACB}"/>
              </a:ext>
            </a:extLst>
          </p:cNvPr>
          <p:cNvSpPr/>
          <p:nvPr/>
        </p:nvSpPr>
        <p:spPr>
          <a:xfrm>
            <a:off x="536463" y="2708919"/>
            <a:ext cx="2160240" cy="2301993"/>
          </a:xfrm>
          <a:prstGeom prst="ellipse">
            <a:avLst/>
          </a:prstGeom>
          <a:solidFill>
            <a:srgbClr val="00B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151379D-B40E-4DC8-AEF5-A44C1FD26916}"/>
              </a:ext>
            </a:extLst>
          </p:cNvPr>
          <p:cNvSpPr/>
          <p:nvPr/>
        </p:nvSpPr>
        <p:spPr>
          <a:xfrm>
            <a:off x="897980" y="2704948"/>
            <a:ext cx="2160240" cy="2301993"/>
          </a:xfrm>
          <a:prstGeom prst="ellipse">
            <a:avLst/>
          </a:prstGeom>
          <a:solidFill>
            <a:srgbClr val="FF0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F84CA76-D5C4-4B33-8361-779957746C13}"/>
              </a:ext>
            </a:extLst>
          </p:cNvPr>
          <p:cNvSpPr/>
          <p:nvPr/>
        </p:nvSpPr>
        <p:spPr>
          <a:xfrm>
            <a:off x="3416783" y="2712683"/>
            <a:ext cx="2160240" cy="2301993"/>
          </a:xfrm>
          <a:prstGeom prst="ellipse">
            <a:avLst/>
          </a:prstGeom>
          <a:solidFill>
            <a:srgbClr val="00B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AFA77E6-78B4-4B30-878F-29624119D07C}"/>
              </a:ext>
            </a:extLst>
          </p:cNvPr>
          <p:cNvSpPr/>
          <p:nvPr/>
        </p:nvSpPr>
        <p:spPr>
          <a:xfrm>
            <a:off x="5216983" y="2706023"/>
            <a:ext cx="2160240" cy="2301993"/>
          </a:xfrm>
          <a:prstGeom prst="ellipse">
            <a:avLst/>
          </a:prstGeom>
          <a:solidFill>
            <a:srgbClr val="FF0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85DBCEC-DAF7-4552-8679-52C44D06C543}"/>
              </a:ext>
            </a:extLst>
          </p:cNvPr>
          <p:cNvSpPr/>
          <p:nvPr/>
        </p:nvSpPr>
        <p:spPr>
          <a:xfrm>
            <a:off x="7626656" y="2719803"/>
            <a:ext cx="2160240" cy="2301993"/>
          </a:xfrm>
          <a:prstGeom prst="ellipse">
            <a:avLst/>
          </a:prstGeom>
          <a:solidFill>
            <a:srgbClr val="00B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1FCFDC7-2FE6-41A0-B495-5FB346ED3860}"/>
              </a:ext>
            </a:extLst>
          </p:cNvPr>
          <p:cNvSpPr/>
          <p:nvPr/>
        </p:nvSpPr>
        <p:spPr>
          <a:xfrm>
            <a:off x="9912424" y="2712682"/>
            <a:ext cx="2160240" cy="2301993"/>
          </a:xfrm>
          <a:prstGeom prst="ellipse">
            <a:avLst/>
          </a:prstGeom>
          <a:solidFill>
            <a:srgbClr val="FF0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37E8A8-8A3F-481A-B3AF-B2E299E927E3}"/>
              </a:ext>
            </a:extLst>
          </p:cNvPr>
          <p:cNvSpPr txBox="1"/>
          <p:nvPr/>
        </p:nvSpPr>
        <p:spPr>
          <a:xfrm>
            <a:off x="803412" y="5229200"/>
            <a:ext cx="2254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High contact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6A4646-3237-4994-B339-33A416903D3C}"/>
              </a:ext>
            </a:extLst>
          </p:cNvPr>
          <p:cNvSpPr txBox="1"/>
          <p:nvPr/>
        </p:nvSpPr>
        <p:spPr>
          <a:xfrm>
            <a:off x="4449619" y="5229199"/>
            <a:ext cx="2254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Low contact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269DC71-F028-4EDC-B5B4-EE06C9829167}"/>
              </a:ext>
            </a:extLst>
          </p:cNvPr>
          <p:cNvSpPr txBox="1"/>
          <p:nvPr/>
        </p:nvSpPr>
        <p:spPr>
          <a:xfrm>
            <a:off x="8904312" y="5225928"/>
            <a:ext cx="2254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No contact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BE29DA-0596-4487-B2DF-07B7D47FFF58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6283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1844" y="2780928"/>
            <a:ext cx="2628292" cy="1362456"/>
          </a:xfrm>
        </p:spPr>
        <p:txBody>
          <a:bodyPr/>
          <a:lstStyle/>
          <a:p>
            <a:r>
              <a:rPr lang="en-GB" dirty="0"/>
              <a:t>Q &amp;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4C8033-5E6A-4594-996A-CBF17F799DB2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5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195" y="855038"/>
            <a:ext cx="10972800" cy="810736"/>
          </a:xfrm>
        </p:spPr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195" y="1665774"/>
            <a:ext cx="10972800" cy="4389120"/>
          </a:xfrm>
        </p:spPr>
        <p:txBody>
          <a:bodyPr/>
          <a:lstStyle/>
          <a:p>
            <a:r>
              <a:rPr lang="en-GB" baseline="0" dirty="0"/>
              <a:t>The speaker</a:t>
            </a:r>
          </a:p>
          <a:p>
            <a:r>
              <a:rPr lang="en-GB" dirty="0"/>
              <a:t>Manchester is home</a:t>
            </a:r>
          </a:p>
          <a:p>
            <a:r>
              <a:rPr lang="en-GB" dirty="0"/>
              <a:t>Manchester’s international history</a:t>
            </a:r>
            <a:endParaRPr lang="en-GB" baseline="0" dirty="0"/>
          </a:p>
          <a:p>
            <a:r>
              <a:rPr lang="en-GB" baseline="0" dirty="0"/>
              <a:t>Some data</a:t>
            </a:r>
          </a:p>
          <a:p>
            <a:r>
              <a:rPr lang="en-GB" dirty="0"/>
              <a:t>Manchester today</a:t>
            </a:r>
          </a:p>
          <a:p>
            <a:r>
              <a:rPr lang="en-GB" dirty="0"/>
              <a:t>The danger of parallel lives</a:t>
            </a:r>
          </a:p>
          <a:p>
            <a:r>
              <a:rPr lang="en-GB" dirty="0"/>
              <a:t>Q&amp;A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96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019436" y="888885"/>
            <a:ext cx="8456641" cy="595312"/>
          </a:xfrm>
        </p:spPr>
        <p:txBody>
          <a:bodyPr>
            <a:noAutofit/>
          </a:bodyPr>
          <a:lstStyle/>
          <a:p>
            <a:pPr algn="l" eaLnBrk="1" hangingPunct="1"/>
            <a:r>
              <a:rPr lang="en-GB" dirty="0"/>
              <a:t>Mohammed Amin </a:t>
            </a:r>
            <a:r>
              <a:rPr lang="en-GB" sz="3600" dirty="0"/>
              <a:t>MBE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755740" y="1583534"/>
            <a:ext cx="7452828" cy="4257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695325"/>
            <a:r>
              <a:rPr lang="en-GB" sz="1600" dirty="0"/>
              <a:t>Mohammed Amin graduated in mathematics from Cambridge University and before retirement was a tax partner in PricewaterhouseCoopers.</a:t>
            </a:r>
          </a:p>
          <a:p>
            <a:pPr defTabSz="695325"/>
            <a:endParaRPr lang="en-GB" sz="1600" dirty="0"/>
          </a:p>
          <a:p>
            <a:pPr defTabSz="695325"/>
            <a:r>
              <a:rPr lang="en-GB" sz="1600" dirty="0"/>
              <a:t>Amongst other things, he is:</a:t>
            </a:r>
          </a:p>
          <a:p>
            <a:pPr defTabSz="695325"/>
            <a:endParaRPr lang="en-GB" sz="1600" dirty="0"/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sz="1600" dirty="0"/>
              <a:t>Co-Chair of the Muslim Jewish Forum of Greater Manchester</a:t>
            </a:r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sz="1600" dirty="0"/>
              <a:t>Chairman of the Conservative Muslim Forum, part of the Conservative Party</a:t>
            </a:r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sz="1600" dirty="0"/>
              <a:t>A patron and Chairman of Curriculum for Cohesion</a:t>
            </a:r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sz="1600" dirty="0"/>
              <a:t>Chairman of the Islam &amp; Liberty Network, based in Kuala Lumpur</a:t>
            </a:r>
          </a:p>
          <a:p>
            <a:pPr marL="1587" lvl="1" defTabSz="695325">
              <a:spcBef>
                <a:spcPct val="0"/>
              </a:spcBef>
            </a:pPr>
            <a:endParaRPr lang="en-GB" sz="1600" dirty="0"/>
          </a:p>
          <a:p>
            <a:pPr marL="1587" lvl="1" defTabSz="695325">
              <a:spcBef>
                <a:spcPct val="0"/>
              </a:spcBef>
            </a:pPr>
            <a:r>
              <a:rPr lang="en-US" sz="1600" dirty="0"/>
              <a:t>His writings, and many of his presentations and media appearances, on politics, religion, finance, book reviews, and tips for success are on his website: </a:t>
            </a:r>
          </a:p>
          <a:p>
            <a:pPr marL="1587" lvl="1" defTabSz="695325">
              <a:spcBef>
                <a:spcPct val="0"/>
              </a:spcBef>
            </a:pPr>
            <a:endParaRPr lang="en-US" sz="1600" b="1" dirty="0">
              <a:solidFill>
                <a:srgbClr val="FF0000"/>
              </a:solidFill>
            </a:endParaRPr>
          </a:p>
          <a:p>
            <a:pPr marL="1587" lvl="1" defTabSz="695325">
              <a:spcBef>
                <a:spcPct val="0"/>
              </a:spcBef>
            </a:pPr>
            <a:r>
              <a:rPr lang="en-GB" sz="3600" b="1" dirty="0">
                <a:solidFill>
                  <a:srgbClr val="FF0000"/>
                </a:solidFill>
              </a:rPr>
              <a:t>mohammedamin.com</a:t>
            </a:r>
            <a:endParaRPr lang="en-GB" sz="3600" dirty="0"/>
          </a:p>
          <a:p>
            <a:pPr marL="1587" lvl="1" defTabSz="695325">
              <a:spcBef>
                <a:spcPct val="0"/>
              </a:spcBef>
            </a:pPr>
            <a:endParaRPr lang="en-GB" sz="1600" dirty="0"/>
          </a:p>
          <a:p>
            <a:pPr marL="358775" lvl="1" indent="-357188" defTabSz="695325">
              <a:spcBef>
                <a:spcPct val="0"/>
              </a:spcBef>
            </a:pPr>
            <a:endParaRPr lang="en-GB" sz="1600" dirty="0"/>
          </a:p>
        </p:txBody>
      </p:sp>
      <p:sp>
        <p:nvSpPr>
          <p:cNvPr id="7175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1535114" y="12701"/>
            <a:ext cx="12858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3500" tIns="0" rIns="64800" bIns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76" y="1609234"/>
            <a:ext cx="2438400" cy="3657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0CEC68A-EC74-461F-9B83-08D9779CFBB6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827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2458686"/>
            <a:ext cx="10081120" cy="1362456"/>
          </a:xfrm>
        </p:spPr>
        <p:txBody>
          <a:bodyPr/>
          <a:lstStyle/>
          <a:p>
            <a:r>
              <a:rPr lang="en-GB" dirty="0"/>
              <a:t>Manchester is home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A48381-0B28-4A73-9B03-CEBF2E151D53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502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1124744"/>
            <a:ext cx="6098468" cy="674948"/>
          </a:xfrm>
        </p:spPr>
        <p:txBody>
          <a:bodyPr>
            <a:normAutofit fontScale="90000"/>
          </a:bodyPr>
          <a:lstStyle/>
          <a:p>
            <a:r>
              <a:rPr lang="en-GB" dirty="0"/>
              <a:t>A timeline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304CD9-279F-405E-8D23-49C666F9B483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5</a:t>
            </a:fld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FA08CEE-12D0-40B1-8134-F3EA94DD5D7D}"/>
              </a:ext>
            </a:extLst>
          </p:cNvPr>
          <p:cNvCxnSpPr/>
          <p:nvPr/>
        </p:nvCxnSpPr>
        <p:spPr>
          <a:xfrm>
            <a:off x="1055440" y="4149080"/>
            <a:ext cx="10045116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3688B8E-77EF-48AB-AE2B-04461C462C17}"/>
              </a:ext>
            </a:extLst>
          </p:cNvPr>
          <p:cNvSpPr txBox="1"/>
          <p:nvPr/>
        </p:nvSpPr>
        <p:spPr>
          <a:xfrm>
            <a:off x="711749" y="42930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1931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53F53F0-695E-419E-8E45-BA7EB1837114}"/>
              </a:ext>
            </a:extLst>
          </p:cNvPr>
          <p:cNvSpPr txBox="1"/>
          <p:nvPr/>
        </p:nvSpPr>
        <p:spPr>
          <a:xfrm>
            <a:off x="2135560" y="42930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1947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DAEE7E-AFC7-4F81-A51A-D3E3E1F926BA}"/>
              </a:ext>
            </a:extLst>
          </p:cNvPr>
          <p:cNvSpPr txBox="1"/>
          <p:nvPr/>
        </p:nvSpPr>
        <p:spPr>
          <a:xfrm>
            <a:off x="2910299" y="42930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1952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49DC09B-043F-4960-95CF-68398BD16EAA}"/>
              </a:ext>
            </a:extLst>
          </p:cNvPr>
          <p:cNvSpPr txBox="1"/>
          <p:nvPr/>
        </p:nvSpPr>
        <p:spPr>
          <a:xfrm>
            <a:off x="5051884" y="42885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1969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7184790-EF5F-4922-9736-9F0EB6807494}"/>
              </a:ext>
            </a:extLst>
          </p:cNvPr>
          <p:cNvSpPr txBox="1"/>
          <p:nvPr/>
        </p:nvSpPr>
        <p:spPr>
          <a:xfrm>
            <a:off x="7968208" y="427490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1990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963965-B136-42E6-93B4-0810A7EE2EA5}"/>
              </a:ext>
            </a:extLst>
          </p:cNvPr>
          <p:cNvSpPr txBox="1"/>
          <p:nvPr/>
        </p:nvSpPr>
        <p:spPr>
          <a:xfrm>
            <a:off x="6466924" y="4291301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1982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EB5DA88-9934-43B8-9FCB-D2FF7927ADB1}"/>
              </a:ext>
            </a:extLst>
          </p:cNvPr>
          <p:cNvSpPr txBox="1"/>
          <p:nvPr/>
        </p:nvSpPr>
        <p:spPr>
          <a:xfrm>
            <a:off x="10308468" y="42885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2005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663130F-A932-4DBB-9BD7-0C4B0DC5BA02}"/>
              </a:ext>
            </a:extLst>
          </p:cNvPr>
          <p:cNvSpPr txBox="1"/>
          <p:nvPr/>
        </p:nvSpPr>
        <p:spPr>
          <a:xfrm>
            <a:off x="621739" y="2512721"/>
            <a:ext cx="972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Father comes to MAN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CAF5F70-4893-4622-A2F6-98F5610AA647}"/>
              </a:ext>
            </a:extLst>
          </p:cNvPr>
          <p:cNvCxnSpPr>
            <a:cxnSpLocks/>
          </p:cNvCxnSpPr>
          <p:nvPr/>
        </p:nvCxnSpPr>
        <p:spPr>
          <a:xfrm>
            <a:off x="1055440" y="3429000"/>
            <a:ext cx="0" cy="61206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22B6D13-DB0D-47AC-AE17-A269ADC8C143}"/>
              </a:ext>
            </a:extLst>
          </p:cNvPr>
          <p:cNvCxnSpPr>
            <a:cxnSpLocks/>
          </p:cNvCxnSpPr>
          <p:nvPr/>
        </p:nvCxnSpPr>
        <p:spPr>
          <a:xfrm>
            <a:off x="2544628" y="4644236"/>
            <a:ext cx="0" cy="33293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2B4549CB-4F56-4DAB-9CD9-2331A9E8D9B5}"/>
              </a:ext>
            </a:extLst>
          </p:cNvPr>
          <p:cNvSpPr txBox="1"/>
          <p:nvPr/>
        </p:nvSpPr>
        <p:spPr>
          <a:xfrm>
            <a:off x="2058573" y="5020049"/>
            <a:ext cx="17331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Father goes to Pakistan, returning to UK 1950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9C8A884-814E-4BB7-92E8-07849AE25378}"/>
              </a:ext>
            </a:extLst>
          </p:cNvPr>
          <p:cNvCxnSpPr>
            <a:cxnSpLocks/>
          </p:cNvCxnSpPr>
          <p:nvPr/>
        </p:nvCxnSpPr>
        <p:spPr>
          <a:xfrm>
            <a:off x="3204306" y="3475954"/>
            <a:ext cx="0" cy="61206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D3744E0-E133-49A8-A9BC-78B71DD092E6}"/>
              </a:ext>
            </a:extLst>
          </p:cNvPr>
          <p:cNvSpPr txBox="1"/>
          <p:nvPr/>
        </p:nvSpPr>
        <p:spPr>
          <a:xfrm>
            <a:off x="2718252" y="2271156"/>
            <a:ext cx="9721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Mother and me  come to MAN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EBFAE9C-8B54-4827-BB55-F2597CAF8E89}"/>
              </a:ext>
            </a:extLst>
          </p:cNvPr>
          <p:cNvCxnSpPr>
            <a:cxnSpLocks/>
          </p:cNvCxnSpPr>
          <p:nvPr/>
        </p:nvCxnSpPr>
        <p:spPr>
          <a:xfrm>
            <a:off x="5339916" y="4645196"/>
            <a:ext cx="0" cy="33293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314EC91-CBA7-4D82-96E4-7FB2B9CC0CDE}"/>
              </a:ext>
            </a:extLst>
          </p:cNvPr>
          <p:cNvSpPr txBox="1"/>
          <p:nvPr/>
        </p:nvSpPr>
        <p:spPr>
          <a:xfrm>
            <a:off x="4581346" y="5014528"/>
            <a:ext cx="17331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From Moss Side slum to Clare College Cambridge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23D8B2D-16D5-41CB-8C26-0FE594A6BD3D}"/>
              </a:ext>
            </a:extLst>
          </p:cNvPr>
          <p:cNvCxnSpPr>
            <a:cxnSpLocks/>
          </p:cNvCxnSpPr>
          <p:nvPr/>
        </p:nvCxnSpPr>
        <p:spPr>
          <a:xfrm>
            <a:off x="6854682" y="3429000"/>
            <a:ext cx="0" cy="61206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D0547AC9-4E9B-4EEA-8BF2-611CC9195342}"/>
              </a:ext>
            </a:extLst>
          </p:cNvPr>
          <p:cNvSpPr txBox="1"/>
          <p:nvPr/>
        </p:nvSpPr>
        <p:spPr>
          <a:xfrm>
            <a:off x="6299521" y="1970256"/>
            <a:ext cx="12730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Creation of GMEX Exhibition Centre begins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138BED7-198A-4F71-8D82-4058748084CE}"/>
              </a:ext>
            </a:extLst>
          </p:cNvPr>
          <p:cNvSpPr txBox="1"/>
          <p:nvPr/>
        </p:nvSpPr>
        <p:spPr>
          <a:xfrm>
            <a:off x="7733154" y="4944650"/>
            <a:ext cx="19992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ethnic minority, 1</a:t>
            </a:r>
            <a:r>
              <a:rPr lang="en-GB" baseline="30000" dirty="0"/>
              <a:t>st</a:t>
            </a:r>
            <a:r>
              <a:rPr lang="en-GB" dirty="0"/>
              <a:t> Muslim partner in Price Waterhouse UK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54137DC-6281-4D28-9D40-E44B85031D00}"/>
              </a:ext>
            </a:extLst>
          </p:cNvPr>
          <p:cNvCxnSpPr>
            <a:cxnSpLocks/>
          </p:cNvCxnSpPr>
          <p:nvPr/>
        </p:nvCxnSpPr>
        <p:spPr>
          <a:xfrm>
            <a:off x="8328248" y="4644236"/>
            <a:ext cx="0" cy="33293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D74749D-4CDF-4E86-9C6E-1E9D5F70BC52}"/>
              </a:ext>
            </a:extLst>
          </p:cNvPr>
          <p:cNvCxnSpPr>
            <a:cxnSpLocks/>
          </p:cNvCxnSpPr>
          <p:nvPr/>
        </p:nvCxnSpPr>
        <p:spPr>
          <a:xfrm>
            <a:off x="10524492" y="3429000"/>
            <a:ext cx="0" cy="61206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9C12F1F-995B-4630-8C77-F6FFC4C7F053}"/>
              </a:ext>
            </a:extLst>
          </p:cNvPr>
          <p:cNvSpPr txBox="1"/>
          <p:nvPr/>
        </p:nvSpPr>
        <p:spPr>
          <a:xfrm>
            <a:off x="9936191" y="1635558"/>
            <a:ext cx="15366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Muslim Jewish Forum of Greater Manchester created</a:t>
            </a:r>
          </a:p>
        </p:txBody>
      </p:sp>
    </p:spTree>
    <p:extLst>
      <p:ext uri="{BB962C8B-B14F-4D97-AF65-F5344CB8AC3E}">
        <p14:creationId xmlns:p14="http://schemas.microsoft.com/office/powerpoint/2010/main" val="2314878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2EEEA9C-BE92-47D4-95F2-D0B1765515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428" y="1271989"/>
            <a:ext cx="10117124" cy="5028788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630A912E-A0FC-4917-95EE-88A491C55538}"/>
              </a:ext>
            </a:extLst>
          </p:cNvPr>
          <p:cNvSpPr/>
          <p:nvPr/>
        </p:nvSpPr>
        <p:spPr>
          <a:xfrm>
            <a:off x="4691844" y="1539733"/>
            <a:ext cx="504056" cy="39604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8D87A52-C2A8-4DD1-9BCB-F2794C9D3428}"/>
              </a:ext>
            </a:extLst>
          </p:cNvPr>
          <p:cNvSpPr/>
          <p:nvPr/>
        </p:nvSpPr>
        <p:spPr>
          <a:xfrm>
            <a:off x="7212124" y="2276872"/>
            <a:ext cx="504056" cy="39604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5E9424E-E647-47EC-875D-14731B027014}"/>
              </a:ext>
            </a:extLst>
          </p:cNvPr>
          <p:cNvSpPr/>
          <p:nvPr/>
        </p:nvSpPr>
        <p:spPr>
          <a:xfrm>
            <a:off x="4691844" y="2169970"/>
            <a:ext cx="504056" cy="39604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9564C5B-100E-4571-9383-5717B3EC6DC9}"/>
              </a:ext>
            </a:extLst>
          </p:cNvPr>
          <p:cNvSpPr/>
          <p:nvPr/>
        </p:nvSpPr>
        <p:spPr>
          <a:xfrm>
            <a:off x="3539716" y="5205838"/>
            <a:ext cx="504056" cy="39604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A4F764-CAB4-47EC-81CF-7FE6563503E1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6</a:t>
            </a:fld>
            <a:endParaRPr lang="en-GB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025A071-3ECD-431C-B8B3-EF727B3B8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453" y="677820"/>
            <a:ext cx="11074400" cy="603692"/>
          </a:xfrm>
        </p:spPr>
        <p:txBody>
          <a:bodyPr>
            <a:normAutofit fontScale="90000"/>
          </a:bodyPr>
          <a:lstStyle/>
          <a:p>
            <a:r>
              <a:rPr lang="en-GB" dirty="0"/>
              <a:t>My homeland</a:t>
            </a:r>
          </a:p>
        </p:txBody>
      </p:sp>
    </p:spTree>
    <p:extLst>
      <p:ext uri="{BB962C8B-B14F-4D97-AF65-F5344CB8AC3E}">
        <p14:creationId xmlns:p14="http://schemas.microsoft.com/office/powerpoint/2010/main" val="1355449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2747772"/>
            <a:ext cx="10081120" cy="1362456"/>
          </a:xfrm>
        </p:spPr>
        <p:txBody>
          <a:bodyPr/>
          <a:lstStyle/>
          <a:p>
            <a:r>
              <a:rPr lang="en-GB" dirty="0"/>
              <a:t>Manchester’s international history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A48381-0B28-4A73-9B03-CEBF2E151D53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682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B5D7-BE1F-4E63-AFC7-99FF11290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Visitors to Manchester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E6703C-9C6C-4969-9B3F-8EEDF24E21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847088"/>
            <a:ext cx="1907770" cy="234135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755DA5C-B234-4EDA-9B98-2EF71D421C76}"/>
              </a:ext>
            </a:extLst>
          </p:cNvPr>
          <p:cNvSpPr txBox="1"/>
          <p:nvPr/>
        </p:nvSpPr>
        <p:spPr>
          <a:xfrm>
            <a:off x="483586" y="418844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Friedrich Engels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D3E065-A221-4F5E-8259-5A8D1932A7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655" y="1985880"/>
            <a:ext cx="2126785" cy="22025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6FAD23E-B2CB-46CB-98CD-F0904A7D3F3C}"/>
              </a:ext>
            </a:extLst>
          </p:cNvPr>
          <p:cNvSpPr txBox="1"/>
          <p:nvPr/>
        </p:nvSpPr>
        <p:spPr>
          <a:xfrm>
            <a:off x="2843203" y="4103222"/>
            <a:ext cx="2080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Chaim Weizmann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C19652-4DFD-4229-BB45-44205DC571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943" y="2011188"/>
            <a:ext cx="2126785" cy="212678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335F805-3EDF-4E7B-8108-249335131B19}"/>
              </a:ext>
            </a:extLst>
          </p:cNvPr>
          <p:cNvSpPr txBox="1"/>
          <p:nvPr/>
        </p:nvSpPr>
        <p:spPr>
          <a:xfrm>
            <a:off x="5303912" y="4188442"/>
            <a:ext cx="20803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Jomo</a:t>
            </a:r>
            <a:r>
              <a:rPr lang="en-GB" dirty="0"/>
              <a:t> Kenyatta organised 5</a:t>
            </a:r>
            <a:r>
              <a:rPr lang="en-GB" baseline="30000" dirty="0"/>
              <a:t>th</a:t>
            </a:r>
            <a:r>
              <a:rPr lang="en-GB" dirty="0"/>
              <a:t> Pan-African Congress, Manchester, October 1945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BA49C8B-AB02-4D60-8CCE-C99917B9721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465" y="1985879"/>
            <a:ext cx="2166313" cy="215209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263A633-937C-4CD4-9E18-E864320502E0}"/>
              </a:ext>
            </a:extLst>
          </p:cNvPr>
          <p:cNvSpPr txBox="1"/>
          <p:nvPr/>
        </p:nvSpPr>
        <p:spPr>
          <a:xfrm>
            <a:off x="7751465" y="4271863"/>
            <a:ext cx="2080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Malcolm X visited Manchester, December 1964</a:t>
            </a:r>
          </a:p>
        </p:txBody>
      </p:sp>
    </p:spTree>
    <p:extLst>
      <p:ext uri="{BB962C8B-B14F-4D97-AF65-F5344CB8AC3E}">
        <p14:creationId xmlns:p14="http://schemas.microsoft.com/office/powerpoint/2010/main" val="3710541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2747772"/>
            <a:ext cx="10081120" cy="1362456"/>
          </a:xfrm>
        </p:spPr>
        <p:txBody>
          <a:bodyPr/>
          <a:lstStyle/>
          <a:p>
            <a:r>
              <a:rPr lang="en-GB" dirty="0"/>
              <a:t>Some data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A48381-0B28-4A73-9B03-CEBF2E151D53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22194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2004</TotalTime>
  <Words>452</Words>
  <Application>Microsoft Office PowerPoint</Application>
  <PresentationFormat>Widescreen</PresentationFormat>
  <Paragraphs>153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 2</vt:lpstr>
      <vt:lpstr>Flow</vt:lpstr>
      <vt:lpstr>My International Manchester</vt:lpstr>
      <vt:lpstr>Outline</vt:lpstr>
      <vt:lpstr>Mohammed Amin MBE</vt:lpstr>
      <vt:lpstr>Manchester is home</vt:lpstr>
      <vt:lpstr>A timeline</vt:lpstr>
      <vt:lpstr>My homeland</vt:lpstr>
      <vt:lpstr>Manchester’s international history</vt:lpstr>
      <vt:lpstr>Visitors to Manchester</vt:lpstr>
      <vt:lpstr>Some data</vt:lpstr>
      <vt:lpstr>Manchester’s ethnicity 2011</vt:lpstr>
      <vt:lpstr>Manchester’s religious groups 2011</vt:lpstr>
      <vt:lpstr>Manchester today</vt:lpstr>
      <vt:lpstr>Why Manchester succeeds</vt:lpstr>
      <vt:lpstr>The danger of parallel lives</vt:lpstr>
      <vt:lpstr>My grammar school</vt:lpstr>
      <vt:lpstr>Some schools today</vt:lpstr>
      <vt:lpstr>Television and video</vt:lpstr>
      <vt:lpstr>We make our future</vt:lpstr>
      <vt:lpstr>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Muslim’s Perspective on Religious Freedom</dc:title>
  <dc:creator>Mohammed Amin</dc:creator>
  <cp:lastModifiedBy>Mohammed Amin</cp:lastModifiedBy>
  <cp:revision>193</cp:revision>
  <cp:lastPrinted>2016-04-10T19:58:50Z</cp:lastPrinted>
  <dcterms:created xsi:type="dcterms:W3CDTF">2013-01-29T13:10:06Z</dcterms:created>
  <dcterms:modified xsi:type="dcterms:W3CDTF">2019-02-26T16:07:24Z</dcterms:modified>
</cp:coreProperties>
</file>