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534" r:id="rId2"/>
    <p:sldId id="582" r:id="rId3"/>
    <p:sldId id="257" r:id="rId4"/>
    <p:sldId id="616" r:id="rId5"/>
    <p:sldId id="617" r:id="rId6"/>
    <p:sldId id="587" r:id="rId7"/>
    <p:sldId id="588" r:id="rId8"/>
    <p:sldId id="583" r:id="rId9"/>
    <p:sldId id="606" r:id="rId10"/>
    <p:sldId id="607" r:id="rId11"/>
    <p:sldId id="585" r:id="rId12"/>
    <p:sldId id="589" r:id="rId13"/>
    <p:sldId id="591" r:id="rId14"/>
    <p:sldId id="584" r:id="rId15"/>
    <p:sldId id="592" r:id="rId16"/>
    <p:sldId id="630" r:id="rId17"/>
    <p:sldId id="613" r:id="rId18"/>
    <p:sldId id="612" r:id="rId19"/>
    <p:sldId id="611" r:id="rId20"/>
    <p:sldId id="608" r:id="rId21"/>
    <p:sldId id="594" r:id="rId22"/>
    <p:sldId id="609" r:id="rId23"/>
    <p:sldId id="610" r:id="rId24"/>
    <p:sldId id="598" r:id="rId25"/>
    <p:sldId id="614" r:id="rId26"/>
    <p:sldId id="615" r:id="rId27"/>
    <p:sldId id="586" r:id="rId28"/>
    <p:sldId id="596" r:id="rId29"/>
    <p:sldId id="621" r:id="rId30"/>
    <p:sldId id="622" r:id="rId31"/>
    <p:sldId id="595" r:id="rId32"/>
    <p:sldId id="623" r:id="rId33"/>
    <p:sldId id="625" r:id="rId34"/>
    <p:sldId id="620" r:id="rId35"/>
    <p:sldId id="605" r:id="rId36"/>
    <p:sldId id="604" r:id="rId37"/>
    <p:sldId id="597" r:id="rId38"/>
    <p:sldId id="618" r:id="rId39"/>
    <p:sldId id="599" r:id="rId40"/>
    <p:sldId id="629" r:id="rId41"/>
    <p:sldId id="626" r:id="rId42"/>
    <p:sldId id="627" r:id="rId43"/>
    <p:sldId id="628" r:id="rId44"/>
    <p:sldId id="600" r:id="rId45"/>
    <p:sldId id="601" r:id="rId46"/>
    <p:sldId id="602" r:id="rId47"/>
    <p:sldId id="407" r:id="rId48"/>
  </p:sldIdLst>
  <p:sldSz cx="12192000" cy="6858000"/>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94598" autoAdjust="0"/>
  </p:normalViewPr>
  <p:slideViewPr>
    <p:cSldViewPr>
      <p:cViewPr varScale="1">
        <p:scale>
          <a:sx n="102" d="100"/>
          <a:sy n="102" d="100"/>
        </p:scale>
        <p:origin x="504" y="126"/>
      </p:cViewPr>
      <p:guideLst>
        <p:guide orient="horz" pos="2160"/>
        <p:guide pos="3840"/>
      </p:guideLst>
    </p:cSldViewPr>
  </p:slideViewPr>
  <p:outlineViewPr>
    <p:cViewPr>
      <p:scale>
        <a:sx n="33" d="100"/>
        <a:sy n="33" d="100"/>
      </p:scale>
      <p:origin x="0" y="-17484"/>
    </p:cViewPr>
  </p:outlineViewPr>
  <p:notesTextViewPr>
    <p:cViewPr>
      <p:scale>
        <a:sx n="100" d="100"/>
        <a:sy n="100" d="100"/>
      </p:scale>
      <p:origin x="0" y="0"/>
    </p:cViewPr>
  </p:notesTextViewPr>
  <p:sorterViewPr>
    <p:cViewPr>
      <p:scale>
        <a:sx n="100" d="100"/>
        <a:sy n="100" d="100"/>
      </p:scale>
      <p:origin x="0" y="-13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C3B8D2-B55D-420E-8DA7-6D35915D5026}"/>
              </a:ext>
            </a:extLst>
          </p:cNvPr>
          <p:cNvSpPr>
            <a:spLocks noGrp="1"/>
          </p:cNvSpPr>
          <p:nvPr>
            <p:ph type="hdr" sz="quarter"/>
          </p:nvPr>
        </p:nvSpPr>
        <p:spPr>
          <a:xfrm>
            <a:off x="0" y="1"/>
            <a:ext cx="2934015" cy="495856"/>
          </a:xfrm>
          <a:prstGeom prst="rect">
            <a:avLst/>
          </a:prstGeom>
        </p:spPr>
        <p:txBody>
          <a:bodyPr vert="horz" lIns="91166" tIns="45583" rIns="91166" bIns="45583" rtlCol="0"/>
          <a:lstStyle>
            <a:lvl1pPr algn="l">
              <a:defRPr sz="1200"/>
            </a:lvl1pPr>
          </a:lstStyle>
          <a:p>
            <a:endParaRPr lang="en-GB"/>
          </a:p>
        </p:txBody>
      </p:sp>
      <p:sp>
        <p:nvSpPr>
          <p:cNvPr id="3" name="Date Placeholder 2">
            <a:extLst>
              <a:ext uri="{FF2B5EF4-FFF2-40B4-BE49-F238E27FC236}">
                <a16:creationId xmlns:a16="http://schemas.microsoft.com/office/drawing/2014/main" id="{B6060201-5FDF-40D2-858A-1CBE0128A1E3}"/>
              </a:ext>
            </a:extLst>
          </p:cNvPr>
          <p:cNvSpPr>
            <a:spLocks noGrp="1"/>
          </p:cNvSpPr>
          <p:nvPr>
            <p:ph type="dt" sz="quarter" idx="1"/>
          </p:nvPr>
        </p:nvSpPr>
        <p:spPr>
          <a:xfrm>
            <a:off x="3833506" y="1"/>
            <a:ext cx="2934015" cy="495856"/>
          </a:xfrm>
          <a:prstGeom prst="rect">
            <a:avLst/>
          </a:prstGeom>
        </p:spPr>
        <p:txBody>
          <a:bodyPr vert="horz" lIns="91166" tIns="45583" rIns="91166" bIns="45583" rtlCol="0"/>
          <a:lstStyle>
            <a:lvl1pPr algn="r">
              <a:defRPr sz="1200"/>
            </a:lvl1pPr>
          </a:lstStyle>
          <a:p>
            <a:fld id="{ED0D6112-9DB3-45CF-8449-C7485561704F}" type="datetimeFigureOut">
              <a:rPr lang="en-GB" smtClean="0"/>
              <a:t>12/03/2018</a:t>
            </a:fld>
            <a:endParaRPr lang="en-GB"/>
          </a:p>
        </p:txBody>
      </p:sp>
      <p:sp>
        <p:nvSpPr>
          <p:cNvPr id="4" name="Footer Placeholder 3">
            <a:extLst>
              <a:ext uri="{FF2B5EF4-FFF2-40B4-BE49-F238E27FC236}">
                <a16:creationId xmlns:a16="http://schemas.microsoft.com/office/drawing/2014/main" id="{75174784-80B3-4CD8-B4BF-FB3E11CFB601}"/>
              </a:ext>
            </a:extLst>
          </p:cNvPr>
          <p:cNvSpPr>
            <a:spLocks noGrp="1"/>
          </p:cNvSpPr>
          <p:nvPr>
            <p:ph type="ftr" sz="quarter" idx="2"/>
          </p:nvPr>
        </p:nvSpPr>
        <p:spPr>
          <a:xfrm>
            <a:off x="0" y="9410146"/>
            <a:ext cx="2934015" cy="495856"/>
          </a:xfrm>
          <a:prstGeom prst="rect">
            <a:avLst/>
          </a:prstGeom>
        </p:spPr>
        <p:txBody>
          <a:bodyPr vert="horz" lIns="91166" tIns="45583" rIns="91166" bIns="45583"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00DA9A0-A6B1-448E-9539-5956CCFFF0B3}"/>
              </a:ext>
            </a:extLst>
          </p:cNvPr>
          <p:cNvSpPr>
            <a:spLocks noGrp="1"/>
          </p:cNvSpPr>
          <p:nvPr>
            <p:ph type="sldNum" sz="quarter" idx="3"/>
          </p:nvPr>
        </p:nvSpPr>
        <p:spPr>
          <a:xfrm>
            <a:off x="3833506" y="9410146"/>
            <a:ext cx="2934015" cy="495856"/>
          </a:xfrm>
          <a:prstGeom prst="rect">
            <a:avLst/>
          </a:prstGeom>
        </p:spPr>
        <p:txBody>
          <a:bodyPr vert="horz" lIns="91166" tIns="45583" rIns="91166" bIns="45583" rtlCol="0" anchor="b"/>
          <a:lstStyle>
            <a:lvl1pPr algn="r">
              <a:defRPr sz="1200"/>
            </a:lvl1pPr>
          </a:lstStyle>
          <a:p>
            <a:fld id="{5E65A412-D57C-490E-A565-45C77914C68C}" type="slidenum">
              <a:rPr lang="en-GB" smtClean="0"/>
              <a:t>‹#›</a:t>
            </a:fld>
            <a:endParaRPr lang="en-GB"/>
          </a:p>
        </p:txBody>
      </p:sp>
    </p:spTree>
    <p:extLst>
      <p:ext uri="{BB962C8B-B14F-4D97-AF65-F5344CB8AC3E}">
        <p14:creationId xmlns:p14="http://schemas.microsoft.com/office/powerpoint/2010/main" val="3489989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33277" cy="495301"/>
          </a:xfrm>
          <a:prstGeom prst="rect">
            <a:avLst/>
          </a:prstGeom>
        </p:spPr>
        <p:txBody>
          <a:bodyPr vert="horz" lIns="95271" tIns="47637" rIns="95271" bIns="47637" rtlCol="0"/>
          <a:lstStyle>
            <a:lvl1pPr algn="l">
              <a:defRPr sz="1300"/>
            </a:lvl1pPr>
          </a:lstStyle>
          <a:p>
            <a:endParaRPr lang="en-GB" dirty="0"/>
          </a:p>
        </p:txBody>
      </p:sp>
      <p:sp>
        <p:nvSpPr>
          <p:cNvPr id="3" name="Date Placeholder 2"/>
          <p:cNvSpPr>
            <a:spLocks noGrp="1"/>
          </p:cNvSpPr>
          <p:nvPr>
            <p:ph type="dt" idx="1"/>
          </p:nvPr>
        </p:nvSpPr>
        <p:spPr>
          <a:xfrm>
            <a:off x="3834258" y="2"/>
            <a:ext cx="2933277" cy="495301"/>
          </a:xfrm>
          <a:prstGeom prst="rect">
            <a:avLst/>
          </a:prstGeom>
        </p:spPr>
        <p:txBody>
          <a:bodyPr vert="horz" lIns="95271" tIns="47637" rIns="95271" bIns="47637" rtlCol="0"/>
          <a:lstStyle>
            <a:lvl1pPr algn="r">
              <a:defRPr sz="1300"/>
            </a:lvl1pPr>
          </a:lstStyle>
          <a:p>
            <a:fld id="{C89B0AB8-3F60-4EF1-B932-F961F95F794B}" type="datetimeFigureOut">
              <a:rPr lang="en-US" smtClean="0"/>
              <a:pPr/>
              <a:t>3/12/2018</a:t>
            </a:fld>
            <a:endParaRPr lang="en-GB" dirty="0"/>
          </a:p>
        </p:txBody>
      </p:sp>
      <p:sp>
        <p:nvSpPr>
          <p:cNvPr id="4" name="Slide Image Placeholder 3"/>
          <p:cNvSpPr>
            <a:spLocks noGrp="1" noRot="1" noChangeAspect="1"/>
          </p:cNvSpPr>
          <p:nvPr>
            <p:ph type="sldImg" idx="2"/>
          </p:nvPr>
        </p:nvSpPr>
        <p:spPr>
          <a:xfrm>
            <a:off x="85725" y="746125"/>
            <a:ext cx="6597650" cy="3711575"/>
          </a:xfrm>
          <a:prstGeom prst="rect">
            <a:avLst/>
          </a:prstGeom>
          <a:noFill/>
          <a:ln w="12700">
            <a:solidFill>
              <a:prstClr val="black"/>
            </a:solidFill>
          </a:ln>
        </p:spPr>
        <p:txBody>
          <a:bodyPr vert="horz" lIns="95271" tIns="47637" rIns="95271" bIns="47637" rtlCol="0" anchor="ctr"/>
          <a:lstStyle/>
          <a:p>
            <a:endParaRPr lang="en-GB" dirty="0"/>
          </a:p>
        </p:txBody>
      </p:sp>
      <p:sp>
        <p:nvSpPr>
          <p:cNvPr id="5" name="Notes Placeholder 4"/>
          <p:cNvSpPr>
            <a:spLocks noGrp="1"/>
          </p:cNvSpPr>
          <p:nvPr>
            <p:ph type="body" sz="quarter" idx="3"/>
          </p:nvPr>
        </p:nvSpPr>
        <p:spPr>
          <a:xfrm>
            <a:off x="676911" y="4705351"/>
            <a:ext cx="5415280" cy="4457700"/>
          </a:xfrm>
          <a:prstGeom prst="rect">
            <a:avLst/>
          </a:prstGeom>
        </p:spPr>
        <p:txBody>
          <a:bodyPr vert="horz" lIns="95271" tIns="47637" rIns="95271" bIns="476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08981"/>
            <a:ext cx="2933277" cy="495301"/>
          </a:xfrm>
          <a:prstGeom prst="rect">
            <a:avLst/>
          </a:prstGeom>
        </p:spPr>
        <p:txBody>
          <a:bodyPr vert="horz" lIns="95271" tIns="47637" rIns="95271" bIns="47637"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34258" y="9408981"/>
            <a:ext cx="2933277" cy="495301"/>
          </a:xfrm>
          <a:prstGeom prst="rect">
            <a:avLst/>
          </a:prstGeom>
        </p:spPr>
        <p:txBody>
          <a:bodyPr vert="horz" lIns="95271" tIns="47637" rIns="95271" bIns="47637" rtlCol="0" anchor="b"/>
          <a:lstStyle>
            <a:lvl1pPr algn="r">
              <a:defRPr sz="1300"/>
            </a:lvl1pPr>
          </a:lstStyle>
          <a:p>
            <a:fld id="{26416A4B-906D-4CC9-BAEE-FE38323E0DB3}" type="slidenum">
              <a:rPr lang="en-GB" smtClean="0"/>
              <a:pPr/>
              <a:t>‹#›</a:t>
            </a:fld>
            <a:endParaRPr lang="en-GB" dirty="0"/>
          </a:p>
        </p:txBody>
      </p:sp>
    </p:spTree>
    <p:extLst>
      <p:ext uri="{BB962C8B-B14F-4D97-AF65-F5344CB8AC3E}">
        <p14:creationId xmlns:p14="http://schemas.microsoft.com/office/powerpoint/2010/main" val="209622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6125"/>
            <a:ext cx="6597650" cy="37115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6416A4B-906D-4CC9-BAEE-FE38323E0DB3}" type="slidenum">
              <a:rPr lang="en-GB" smtClean="0"/>
              <a:pPr/>
              <a:t>1</a:t>
            </a:fld>
            <a:endParaRPr lang="en-GB" dirty="0"/>
          </a:p>
        </p:txBody>
      </p:sp>
    </p:spTree>
    <p:extLst>
      <p:ext uri="{BB962C8B-B14F-4D97-AF65-F5344CB8AC3E}">
        <p14:creationId xmlns:p14="http://schemas.microsoft.com/office/powerpoint/2010/main" val="397178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dt" sz="quarter" idx="1"/>
          </p:nvPr>
        </p:nvSpPr>
        <p:spPr>
          <a:noFill/>
        </p:spPr>
        <p:txBody>
          <a:bodyPr/>
          <a:lstStyle/>
          <a:p>
            <a:r>
              <a:rPr lang="en-GB" dirty="0"/>
              <a:t>Date</a:t>
            </a:r>
          </a:p>
        </p:txBody>
      </p:sp>
      <p:sp>
        <p:nvSpPr>
          <p:cNvPr id="80899" name="Rectangle 7"/>
          <p:cNvSpPr>
            <a:spLocks noGrp="1" noChangeArrowheads="1"/>
          </p:cNvSpPr>
          <p:nvPr>
            <p:ph type="sldNum" sz="quarter" idx="5"/>
          </p:nvPr>
        </p:nvSpPr>
        <p:spPr>
          <a:noFill/>
        </p:spPr>
        <p:txBody>
          <a:bodyPr/>
          <a:lstStyle/>
          <a:p>
            <a:fld id="{96BA0FF7-33CA-4C78-8D32-DDB614B1B5FF}" type="slidenum">
              <a:rPr lang="en-GB" smtClean="0"/>
              <a:pPr/>
              <a:t>2</a:t>
            </a:fld>
            <a:endParaRPr lang="en-GB" dirty="0"/>
          </a:p>
        </p:txBody>
      </p:sp>
      <p:sp>
        <p:nvSpPr>
          <p:cNvPr id="80900" name="Rectangle 2"/>
          <p:cNvSpPr>
            <a:spLocks noGrp="1" noRot="1" noChangeAspect="1" noChangeArrowheads="1" noTextEdit="1"/>
          </p:cNvSpPr>
          <p:nvPr>
            <p:ph type="sldImg"/>
          </p:nvPr>
        </p:nvSpPr>
        <p:spPr>
          <a:xfrm>
            <a:off x="42863" y="722313"/>
            <a:ext cx="6403975" cy="3603625"/>
          </a:xfrm>
          <a:ln/>
        </p:spPr>
      </p:sp>
      <p:sp>
        <p:nvSpPr>
          <p:cNvPr id="80901" name="Rectangle 3"/>
          <p:cNvSpPr>
            <a:spLocks noGrp="1" noChangeArrowheads="1"/>
          </p:cNvSpPr>
          <p:nvPr>
            <p:ph type="body" idx="1"/>
          </p:nvPr>
        </p:nvSpPr>
        <p:spPr>
          <a:xfrm>
            <a:off x="649362" y="4564468"/>
            <a:ext cx="5179885" cy="4324232"/>
          </a:xfrm>
          <a:noFill/>
          <a:ln/>
        </p:spPr>
        <p:txBody>
          <a:bodyPr/>
          <a:lstStyle/>
          <a:p>
            <a:pPr eaLnBrk="1" hangingPunct="1"/>
            <a:endParaRPr lang="en-US" dirty="0"/>
          </a:p>
        </p:txBody>
      </p:sp>
    </p:spTree>
    <p:extLst>
      <p:ext uri="{BB962C8B-B14F-4D97-AF65-F5344CB8AC3E}">
        <p14:creationId xmlns:p14="http://schemas.microsoft.com/office/powerpoint/2010/main" val="2170337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6125"/>
            <a:ext cx="6597650" cy="37115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6416A4B-906D-4CC9-BAEE-FE38323E0DB3}" type="slidenum">
              <a:rPr lang="en-GB" smtClean="0"/>
              <a:pPr/>
              <a:t>3</a:t>
            </a:fld>
            <a:endParaRPr lang="en-GB" dirty="0"/>
          </a:p>
        </p:txBody>
      </p:sp>
    </p:spTree>
    <p:extLst>
      <p:ext uri="{BB962C8B-B14F-4D97-AF65-F5344CB8AC3E}">
        <p14:creationId xmlns:p14="http://schemas.microsoft.com/office/powerpoint/2010/main" val="680156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416A4B-906D-4CC9-BAEE-FE38323E0DB3}" type="slidenum">
              <a:rPr lang="en-GB" smtClean="0"/>
              <a:pPr/>
              <a:t>7</a:t>
            </a:fld>
            <a:endParaRPr lang="en-GB" dirty="0"/>
          </a:p>
        </p:txBody>
      </p:sp>
    </p:spTree>
    <p:extLst>
      <p:ext uri="{BB962C8B-B14F-4D97-AF65-F5344CB8AC3E}">
        <p14:creationId xmlns:p14="http://schemas.microsoft.com/office/powerpoint/2010/main" val="2833224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416A4B-906D-4CC9-BAEE-FE38323E0DB3}" type="slidenum">
              <a:rPr lang="en-GB" smtClean="0"/>
              <a:pPr/>
              <a:t>9</a:t>
            </a:fld>
            <a:endParaRPr lang="en-GB" dirty="0"/>
          </a:p>
        </p:txBody>
      </p:sp>
    </p:spTree>
    <p:extLst>
      <p:ext uri="{BB962C8B-B14F-4D97-AF65-F5344CB8AC3E}">
        <p14:creationId xmlns:p14="http://schemas.microsoft.com/office/powerpoint/2010/main" val="984979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442EB0-A846-45C6-8FD9-7B3FFC696389}" type="slidenum">
              <a:rPr lang="en-GB" smtClean="0"/>
              <a:t>33</a:t>
            </a:fld>
            <a:endParaRPr lang="en-GB" dirty="0"/>
          </a:p>
        </p:txBody>
      </p:sp>
    </p:spTree>
    <p:extLst>
      <p:ext uri="{BB962C8B-B14F-4D97-AF65-F5344CB8AC3E}">
        <p14:creationId xmlns:p14="http://schemas.microsoft.com/office/powerpoint/2010/main" val="924900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416A4B-906D-4CC9-BAEE-FE38323E0DB3}" type="slidenum">
              <a:rPr lang="en-GB" smtClean="0"/>
              <a:pPr/>
              <a:t>43</a:t>
            </a:fld>
            <a:endParaRPr lang="en-GB" dirty="0"/>
          </a:p>
        </p:txBody>
      </p:sp>
    </p:spTree>
    <p:extLst>
      <p:ext uri="{BB962C8B-B14F-4D97-AF65-F5344CB8AC3E}">
        <p14:creationId xmlns:p14="http://schemas.microsoft.com/office/powerpoint/2010/main" val="1718303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416A4B-906D-4CC9-BAEE-FE38323E0DB3}" type="slidenum">
              <a:rPr lang="en-GB" smtClean="0"/>
              <a:pPr/>
              <a:t>47</a:t>
            </a:fld>
            <a:endParaRPr lang="en-GB" dirty="0"/>
          </a:p>
        </p:txBody>
      </p:sp>
    </p:spTree>
    <p:extLst>
      <p:ext uri="{BB962C8B-B14F-4D97-AF65-F5344CB8AC3E}">
        <p14:creationId xmlns:p14="http://schemas.microsoft.com/office/powerpoint/2010/main" val="185492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a:xfrm>
            <a:off x="609600" y="6356351"/>
            <a:ext cx="2844800" cy="365125"/>
          </a:xfrm>
          <a:prstGeom prst="rect">
            <a:avLst/>
          </a:prstGeom>
        </p:spPr>
        <p:txBody>
          <a:bodyPr/>
          <a:lstStyle/>
          <a:p>
            <a:fld id="{47C9B81F-C347-4BEF-BFDF-29C42F48304A}" type="datetimeFigureOut">
              <a:rPr lang="en-US" smtClean="0"/>
              <a:pPr/>
              <a:t>3/12/2018</a:t>
            </a:fld>
            <a:endParaRPr lang="en-US" dirty="0"/>
          </a:p>
        </p:txBody>
      </p:sp>
      <p:sp>
        <p:nvSpPr>
          <p:cNvPr id="19" name="Footer Placeholder 18"/>
          <p:cNvSpPr>
            <a:spLocks noGrp="1"/>
          </p:cNvSpPr>
          <p:nvPr>
            <p:ph type="ftr" sz="quarter" idx="11"/>
          </p:nvPr>
        </p:nvSpPr>
        <p:spPr>
          <a:xfrm>
            <a:off x="3556000" y="6356351"/>
            <a:ext cx="4470400" cy="365125"/>
          </a:xfrm>
          <a:prstGeom prst="rect">
            <a:avLst/>
          </a:prstGeom>
        </p:spPr>
        <p:txBody>
          <a:bodyPr/>
          <a:lstStyle/>
          <a:p>
            <a:endParaRPr kumimoji="0" lang="en-US" dirty="0"/>
          </a:p>
        </p:txBody>
      </p:sp>
      <p:sp>
        <p:nvSpPr>
          <p:cNvPr id="27" name="Slide Number Placeholder 26"/>
          <p:cNvSpPr>
            <a:spLocks noGrp="1"/>
          </p:cNvSpPr>
          <p:nvPr>
            <p:ph type="sldNum" sz="quarter" idx="12"/>
          </p:nvPr>
        </p:nvSpPr>
        <p:spPr>
          <a:xfrm>
            <a:off x="10566400" y="6356351"/>
            <a:ext cx="1016000" cy="365125"/>
          </a:xfrm>
          <a:prstGeom prst="rect">
            <a:avLst/>
          </a:prstGeom>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7C9B81F-C347-4BEF-BFDF-29C42F48304A}" type="datetimeFigureOut">
              <a:rPr lang="en-US" smtClean="0"/>
              <a:pPr/>
              <a:t>3/12/2018</a:t>
            </a:fld>
            <a:endParaRPr lang="en-US" dirty="0"/>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kumimoji="0" lang="en-US" dirty="0"/>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7C9B81F-C347-4BEF-BFDF-29C42F48304A}" type="datetimeFigureOut">
              <a:rPr lang="en-US" smtClean="0"/>
              <a:pPr/>
              <a:t>3/12/2018</a:t>
            </a:fld>
            <a:endParaRPr lang="en-US" dirty="0"/>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kumimoji="0" lang="en-US" dirty="0"/>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7C9B81F-C347-4BEF-BFDF-29C42F48304A}" type="datetimeFigureOut">
              <a:rPr lang="en-US" smtClean="0"/>
              <a:pPr/>
              <a:t>3/12/2018</a:t>
            </a:fld>
            <a:endParaRPr lang="en-US" dirty="0"/>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kumimoji="0" lang="en-US" dirty="0"/>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7C9B81F-C347-4BEF-BFDF-29C42F48304A}" type="datetimeFigureOut">
              <a:rPr lang="en-US" smtClean="0"/>
              <a:pPr/>
              <a:t>3/12/2018</a:t>
            </a:fld>
            <a:endParaRPr lang="en-US" dirty="0"/>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kumimoji="0" lang="en-US" dirty="0"/>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7C9B81F-C347-4BEF-BFDF-29C42F48304A}" type="datetimeFigureOut">
              <a:rPr lang="en-US" smtClean="0"/>
              <a:pPr/>
              <a:t>3/12/2018</a:t>
            </a:fld>
            <a:endParaRPr lang="en-US" dirty="0"/>
          </a:p>
        </p:txBody>
      </p:sp>
      <p:sp>
        <p:nvSpPr>
          <p:cNvPr id="6" name="Footer Placeholder 5"/>
          <p:cNvSpPr>
            <a:spLocks noGrp="1"/>
          </p:cNvSpPr>
          <p:nvPr>
            <p:ph type="ftr" sz="quarter" idx="11"/>
          </p:nvPr>
        </p:nvSpPr>
        <p:spPr>
          <a:xfrm>
            <a:off x="3556000" y="6356351"/>
            <a:ext cx="4470400" cy="365125"/>
          </a:xfrm>
          <a:prstGeom prst="rect">
            <a:avLst/>
          </a:prstGeom>
        </p:spPr>
        <p:txBody>
          <a:bodyPr/>
          <a:lstStyle/>
          <a:p>
            <a:endParaRPr kumimoji="0" lang="en-US" dirty="0"/>
          </a:p>
        </p:txBody>
      </p:sp>
      <p:sp>
        <p:nvSpPr>
          <p:cNvPr id="7" name="Slide Number Placeholder 6"/>
          <p:cNvSpPr>
            <a:spLocks noGrp="1"/>
          </p:cNvSpPr>
          <p:nvPr>
            <p:ph type="sldNum" sz="quarter" idx="12"/>
          </p:nvPr>
        </p:nvSpPr>
        <p:spPr>
          <a:xfrm>
            <a:off x="10566400" y="6356351"/>
            <a:ext cx="1016000" cy="365125"/>
          </a:xfrm>
          <a:prstGeom prst="rect">
            <a:avLst/>
          </a:prstGeom>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7C9B81F-C347-4BEF-BFDF-29C42F48304A}" type="datetimeFigureOut">
              <a:rPr lang="en-US" smtClean="0"/>
              <a:pPr/>
              <a:t>3/12/2018</a:t>
            </a:fld>
            <a:endParaRPr lang="en-US" dirty="0"/>
          </a:p>
        </p:txBody>
      </p:sp>
      <p:sp>
        <p:nvSpPr>
          <p:cNvPr id="8" name="Footer Placeholder 7"/>
          <p:cNvSpPr>
            <a:spLocks noGrp="1"/>
          </p:cNvSpPr>
          <p:nvPr>
            <p:ph type="ftr" sz="quarter" idx="11"/>
          </p:nvPr>
        </p:nvSpPr>
        <p:spPr>
          <a:xfrm>
            <a:off x="3556000" y="6356351"/>
            <a:ext cx="4470400" cy="365125"/>
          </a:xfrm>
          <a:prstGeom prst="rect">
            <a:avLst/>
          </a:prstGeom>
        </p:spPr>
        <p:txBody>
          <a:bodyPr/>
          <a:lstStyle/>
          <a:p>
            <a:endParaRPr kumimoji="0" lang="en-US" dirty="0"/>
          </a:p>
        </p:txBody>
      </p:sp>
      <p:sp>
        <p:nvSpPr>
          <p:cNvPr id="9" name="Slide Number Placeholder 8"/>
          <p:cNvSpPr>
            <a:spLocks noGrp="1"/>
          </p:cNvSpPr>
          <p:nvPr>
            <p:ph type="sldNum" sz="quarter" idx="12"/>
          </p:nvPr>
        </p:nvSpPr>
        <p:spPr>
          <a:xfrm>
            <a:off x="10566400" y="6356351"/>
            <a:ext cx="1016000" cy="365125"/>
          </a:xfrm>
          <a:prstGeom prst="rect">
            <a:avLst/>
          </a:prstGeom>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7C9B81F-C347-4BEF-BFDF-29C42F48304A}" type="datetimeFigureOut">
              <a:rPr lang="en-US" smtClean="0"/>
              <a:pPr/>
              <a:t>3/12/2018</a:t>
            </a:fld>
            <a:endParaRPr lang="en-US" dirty="0"/>
          </a:p>
        </p:txBody>
      </p:sp>
      <p:sp>
        <p:nvSpPr>
          <p:cNvPr id="4" name="Footer Placeholder 3"/>
          <p:cNvSpPr>
            <a:spLocks noGrp="1"/>
          </p:cNvSpPr>
          <p:nvPr>
            <p:ph type="ftr" sz="quarter" idx="11"/>
          </p:nvPr>
        </p:nvSpPr>
        <p:spPr>
          <a:xfrm>
            <a:off x="3556000" y="6356351"/>
            <a:ext cx="4470400" cy="365125"/>
          </a:xfrm>
          <a:prstGeom prst="rect">
            <a:avLst/>
          </a:prstGeom>
        </p:spPr>
        <p:txBody>
          <a:bodyPr/>
          <a:lstStyle/>
          <a:p>
            <a:endParaRPr kumimoji="0" lang="en-US" dirty="0"/>
          </a:p>
        </p:txBody>
      </p:sp>
      <p:sp>
        <p:nvSpPr>
          <p:cNvPr id="5" name="Slide Number Placeholder 4"/>
          <p:cNvSpPr>
            <a:spLocks noGrp="1"/>
          </p:cNvSpPr>
          <p:nvPr>
            <p:ph type="sldNum" sz="quarter" idx="12"/>
          </p:nvPr>
        </p:nvSpPr>
        <p:spPr>
          <a:xfrm>
            <a:off x="10566400" y="6356351"/>
            <a:ext cx="1016000" cy="365125"/>
          </a:xfrm>
          <a:prstGeom prst="rect">
            <a:avLst/>
          </a:prstGeom>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47C9B81F-C347-4BEF-BFDF-29C42F48304A}" type="datetimeFigureOut">
              <a:rPr lang="en-US" smtClean="0"/>
              <a:pPr/>
              <a:t>3/12/2018</a:t>
            </a:fld>
            <a:endParaRPr lang="en-US" dirty="0"/>
          </a:p>
        </p:txBody>
      </p:sp>
      <p:sp>
        <p:nvSpPr>
          <p:cNvPr id="3" name="Footer Placeholder 2"/>
          <p:cNvSpPr>
            <a:spLocks noGrp="1"/>
          </p:cNvSpPr>
          <p:nvPr>
            <p:ph type="ftr" sz="quarter" idx="11"/>
          </p:nvPr>
        </p:nvSpPr>
        <p:spPr>
          <a:xfrm>
            <a:off x="3556000" y="6356351"/>
            <a:ext cx="4470400" cy="365125"/>
          </a:xfrm>
          <a:prstGeom prst="rect">
            <a:avLst/>
          </a:prstGeom>
        </p:spPr>
        <p:txBody>
          <a:bodyPr/>
          <a:lstStyle/>
          <a:p>
            <a:endParaRPr kumimoji="0" lang="en-US" dirty="0"/>
          </a:p>
        </p:txBody>
      </p:sp>
      <p:sp>
        <p:nvSpPr>
          <p:cNvPr id="4" name="Slide Number Placeholder 3"/>
          <p:cNvSpPr>
            <a:spLocks noGrp="1"/>
          </p:cNvSpPr>
          <p:nvPr>
            <p:ph type="sldNum" sz="quarter" idx="12"/>
          </p:nvPr>
        </p:nvSpPr>
        <p:spPr>
          <a:xfrm>
            <a:off x="10566400" y="6356351"/>
            <a:ext cx="1016000" cy="365125"/>
          </a:xfrm>
          <a:prstGeom prst="rect">
            <a:avLst/>
          </a:prstGeom>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7C9B81F-C347-4BEF-BFDF-29C42F48304A}" type="datetimeFigureOut">
              <a:rPr lang="en-US" smtClean="0"/>
              <a:pPr/>
              <a:t>3/12/2018</a:t>
            </a:fld>
            <a:endParaRPr lang="en-US" dirty="0"/>
          </a:p>
        </p:txBody>
      </p:sp>
      <p:sp>
        <p:nvSpPr>
          <p:cNvPr id="6" name="Footer Placeholder 5"/>
          <p:cNvSpPr>
            <a:spLocks noGrp="1"/>
          </p:cNvSpPr>
          <p:nvPr>
            <p:ph type="ftr" sz="quarter" idx="11"/>
          </p:nvPr>
        </p:nvSpPr>
        <p:spPr>
          <a:xfrm>
            <a:off x="3556000" y="6356351"/>
            <a:ext cx="4470400" cy="365125"/>
          </a:xfrm>
          <a:prstGeom prst="rect">
            <a:avLst/>
          </a:prstGeom>
        </p:spPr>
        <p:txBody>
          <a:bodyPr/>
          <a:lstStyle/>
          <a:p>
            <a:endParaRPr kumimoji="0" lang="en-US" dirty="0"/>
          </a:p>
        </p:txBody>
      </p:sp>
      <p:sp>
        <p:nvSpPr>
          <p:cNvPr id="7" name="Slide Number Placeholder 6"/>
          <p:cNvSpPr>
            <a:spLocks noGrp="1"/>
          </p:cNvSpPr>
          <p:nvPr>
            <p:ph type="sldNum" sz="quarter" idx="12"/>
          </p:nvPr>
        </p:nvSpPr>
        <p:spPr>
          <a:xfrm>
            <a:off x="10566400" y="6356351"/>
            <a:ext cx="1016000" cy="365125"/>
          </a:xfrm>
          <a:prstGeom prst="rect">
            <a:avLst/>
          </a:prstGeom>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7C9B81F-C347-4BEF-BFDF-29C42F48304A}" type="datetimeFigureOut">
              <a:rPr lang="en-US" smtClean="0"/>
              <a:pPr/>
              <a:t>3/12/2018</a:t>
            </a:fld>
            <a:endParaRPr lang="en-US" dirty="0"/>
          </a:p>
        </p:txBody>
      </p:sp>
      <p:sp>
        <p:nvSpPr>
          <p:cNvPr id="6" name="Footer Placeholder 5"/>
          <p:cNvSpPr>
            <a:spLocks noGrp="1"/>
          </p:cNvSpPr>
          <p:nvPr>
            <p:ph type="ftr" sz="quarter" idx="11"/>
          </p:nvPr>
        </p:nvSpPr>
        <p:spPr>
          <a:xfrm>
            <a:off x="3556000" y="6356351"/>
            <a:ext cx="4470400" cy="365125"/>
          </a:xfrm>
          <a:prstGeom prst="rect">
            <a:avLst/>
          </a:prstGeom>
        </p:spPr>
        <p:txBody>
          <a:bodyPr/>
          <a:lstStyle/>
          <a:p>
            <a:endParaRPr kumimoji="0" lang="en-US" dirty="0"/>
          </a:p>
        </p:txBody>
      </p:sp>
      <p:sp>
        <p:nvSpPr>
          <p:cNvPr id="7" name="Slide Number Placeholder 6"/>
          <p:cNvSpPr>
            <a:spLocks noGrp="1"/>
          </p:cNvSpPr>
          <p:nvPr>
            <p:ph type="sldNum" sz="quarter" idx="12"/>
          </p:nvPr>
        </p:nvSpPr>
        <p:spPr>
          <a:xfrm>
            <a:off x="10769600" y="6356351"/>
            <a:ext cx="812800" cy="365125"/>
          </a:xfrm>
          <a:prstGeom prst="rect">
            <a:avLst/>
          </a:prstGeom>
        </p:spPr>
        <p:txBody>
          <a:bodyPr/>
          <a:lstStyle/>
          <a:p>
            <a:fld id="{042AED99-7FB4-404E-8A97-64753DCE42EC}" type="slidenum">
              <a:rPr kumimoji="0" lang="en-US" smtClean="0"/>
              <a:pPr/>
              <a:t>‹#›</a:t>
            </a:fld>
            <a:endParaRPr kumimoji="0"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middleeasteye.net/news/hamas-charter-1637794876" TargetMode="External"/><Relationship Id="rId2" Type="http://schemas.openxmlformats.org/officeDocument/2006/relationships/hyperlink" Target="http://avalon.law.yale.edu/20th_century/hamas.as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0390" y="2085964"/>
            <a:ext cx="10754246" cy="1343036"/>
          </a:xfrm>
        </p:spPr>
        <p:txBody>
          <a:bodyPr>
            <a:noAutofit/>
          </a:bodyPr>
          <a:lstStyle/>
          <a:p>
            <a:pPr algn="l"/>
            <a:r>
              <a:rPr lang="en-US" sz="4000" dirty="0"/>
              <a:t>One Muslim’s perspective on</a:t>
            </a:r>
            <a:br>
              <a:rPr lang="en-US" sz="4000" dirty="0"/>
            </a:br>
            <a:r>
              <a:rPr lang="en-US" sz="4000" dirty="0"/>
              <a:t>the Israel / Palestine Dispute</a:t>
            </a:r>
            <a:endParaRPr lang="en-GB" sz="4000" dirty="0"/>
          </a:p>
        </p:txBody>
      </p:sp>
      <p:sp>
        <p:nvSpPr>
          <p:cNvPr id="3" name="Subtitle 2"/>
          <p:cNvSpPr>
            <a:spLocks noGrp="1"/>
          </p:cNvSpPr>
          <p:nvPr>
            <p:ph type="subTitle" idx="1"/>
          </p:nvPr>
        </p:nvSpPr>
        <p:spPr>
          <a:xfrm>
            <a:off x="1038575" y="3876719"/>
            <a:ext cx="9386093" cy="1152128"/>
          </a:xfrm>
        </p:spPr>
        <p:txBody>
          <a:bodyPr>
            <a:normAutofit/>
          </a:bodyPr>
          <a:lstStyle/>
          <a:p>
            <a:pPr algn="l"/>
            <a:r>
              <a:rPr lang="en-GB" dirty="0"/>
              <a:t>Mohammed Amin </a:t>
            </a:r>
            <a:r>
              <a:rPr lang="it-IT" sz="1800" dirty="0"/>
              <a:t>MBE FRSA MA FCA AMCT CTA(Fellow)</a:t>
            </a:r>
            <a:endParaRPr lang="en-GB" sz="1800" dirty="0"/>
          </a:p>
          <a:p>
            <a:pPr algn="l"/>
            <a:r>
              <a:rPr lang="en-GB" dirty="0"/>
              <a:t>14 March 2018</a:t>
            </a:r>
          </a:p>
        </p:txBody>
      </p:sp>
      <p:sp>
        <p:nvSpPr>
          <p:cNvPr id="4" name="TextBox 3"/>
          <p:cNvSpPr txBox="1"/>
          <p:nvPr/>
        </p:nvSpPr>
        <p:spPr>
          <a:xfrm>
            <a:off x="983432" y="1438190"/>
            <a:ext cx="8340574" cy="400110"/>
          </a:xfrm>
          <a:prstGeom prst="rect">
            <a:avLst/>
          </a:prstGeom>
          <a:noFill/>
        </p:spPr>
        <p:txBody>
          <a:bodyPr wrap="square" rtlCol="0">
            <a:spAutoFit/>
          </a:bodyPr>
          <a:lstStyle/>
          <a:p>
            <a:r>
              <a:rPr lang="en-GB" sz="2000" dirty="0"/>
              <a:t>Greater Manchester Humanists</a:t>
            </a:r>
          </a:p>
        </p:txBody>
      </p:sp>
    </p:spTree>
    <p:extLst>
      <p:ext uri="{BB962C8B-B14F-4D97-AF65-F5344CB8AC3E}">
        <p14:creationId xmlns:p14="http://schemas.microsoft.com/office/powerpoint/2010/main" val="3543580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C5991-D562-48CC-BC6F-56C846A98F6A}"/>
              </a:ext>
            </a:extLst>
          </p:cNvPr>
          <p:cNvSpPr>
            <a:spLocks noGrp="1"/>
          </p:cNvSpPr>
          <p:nvPr>
            <p:ph type="title"/>
          </p:nvPr>
        </p:nvSpPr>
        <p:spPr>
          <a:xfrm>
            <a:off x="609600" y="962240"/>
            <a:ext cx="10972800" cy="650336"/>
          </a:xfrm>
        </p:spPr>
        <p:txBody>
          <a:bodyPr>
            <a:normAutofit fontScale="90000"/>
          </a:bodyPr>
          <a:lstStyle/>
          <a:p>
            <a:r>
              <a:rPr lang="en-GB" dirty="0"/>
              <a:t>Being Jewish</a:t>
            </a:r>
          </a:p>
        </p:txBody>
      </p:sp>
      <p:sp>
        <p:nvSpPr>
          <p:cNvPr id="3" name="Content Placeholder 2">
            <a:extLst>
              <a:ext uri="{FF2B5EF4-FFF2-40B4-BE49-F238E27FC236}">
                <a16:creationId xmlns:a16="http://schemas.microsoft.com/office/drawing/2014/main" id="{FCC59ADE-B6DB-43F2-9E51-0CD7E1C7F455}"/>
              </a:ext>
            </a:extLst>
          </p:cNvPr>
          <p:cNvSpPr>
            <a:spLocks noGrp="1"/>
          </p:cNvSpPr>
          <p:nvPr>
            <p:ph idx="1"/>
          </p:nvPr>
        </p:nvSpPr>
        <p:spPr>
          <a:xfrm>
            <a:off x="609600" y="1612576"/>
            <a:ext cx="10972800" cy="4624736"/>
          </a:xfrm>
        </p:spPr>
        <p:txBody>
          <a:bodyPr>
            <a:normAutofit/>
          </a:bodyPr>
          <a:lstStyle/>
          <a:p>
            <a:r>
              <a:rPr lang="en-GB" sz="2400" dirty="0"/>
              <a:t>You are always living in someone else’s country</a:t>
            </a:r>
          </a:p>
          <a:p>
            <a:pPr lvl="1"/>
            <a:r>
              <a:rPr lang="en-GB" dirty="0"/>
              <a:t>Long European history of persecutions and expulsions</a:t>
            </a:r>
          </a:p>
          <a:p>
            <a:pPr lvl="1"/>
            <a:r>
              <a:rPr lang="en-GB" dirty="0"/>
              <a:t>Arab and Turkish Empires less bad </a:t>
            </a:r>
          </a:p>
          <a:p>
            <a:pPr lvl="2"/>
            <a:r>
              <a:rPr lang="en-GB" sz="2400" dirty="0"/>
              <a:t>≠ perfect</a:t>
            </a:r>
          </a:p>
          <a:p>
            <a:r>
              <a:rPr lang="en-GB" sz="2400" dirty="0"/>
              <a:t>When nobody will take you in</a:t>
            </a:r>
          </a:p>
          <a:p>
            <a:pPr lvl="1"/>
            <a:r>
              <a:rPr lang="en-GB" dirty="0"/>
              <a:t>Voyage of the </a:t>
            </a:r>
            <a:r>
              <a:rPr lang="en-GB" i="1" dirty="0">
                <a:latin typeface="Times New Roman" panose="02020603050405020304" pitchFamily="18" charset="0"/>
                <a:cs typeface="Times New Roman" panose="02020603050405020304" pitchFamily="18" charset="0"/>
              </a:rPr>
              <a:t>St Louis</a:t>
            </a:r>
            <a:r>
              <a:rPr lang="en-GB" dirty="0"/>
              <a:t> May - June 1939</a:t>
            </a:r>
          </a:p>
          <a:p>
            <a:pPr lvl="2"/>
            <a:r>
              <a:rPr lang="en-GB" sz="2400" dirty="0"/>
              <a:t>Hamburg </a:t>
            </a:r>
            <a:r>
              <a:rPr lang="en-GB" sz="2400" dirty="0">
                <a:sym typeface="Wingdings" panose="05000000000000000000" pitchFamily="2" charset="2"/>
              </a:rPr>
              <a:t> Havana (29 off)  near Florida  near Canada  (UK (288) by boats) Antwerp</a:t>
            </a:r>
          </a:p>
          <a:p>
            <a:pPr lvl="2"/>
            <a:r>
              <a:rPr lang="en-GB" sz="2400" dirty="0">
                <a:sym typeface="Wingdings" panose="05000000000000000000" pitchFamily="2" charset="2"/>
              </a:rPr>
              <a:t>Antwerp landers 620, taken by France, Netherlands, Belgium. 254 of these traced to Holocaust deaths.</a:t>
            </a:r>
          </a:p>
        </p:txBody>
      </p:sp>
      <p:sp>
        <p:nvSpPr>
          <p:cNvPr id="4" name="Slide Number Placeholder 8">
            <a:extLst>
              <a:ext uri="{FF2B5EF4-FFF2-40B4-BE49-F238E27FC236}">
                <a16:creationId xmlns:a16="http://schemas.microsoft.com/office/drawing/2014/main" id="{4E7D830C-4E88-4039-9FB3-05050DA05DA0}"/>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10</a:t>
            </a:fld>
            <a:endParaRPr lang="en-GB" sz="1200" dirty="0"/>
          </a:p>
        </p:txBody>
      </p:sp>
    </p:spTree>
    <p:extLst>
      <p:ext uri="{BB962C8B-B14F-4D97-AF65-F5344CB8AC3E}">
        <p14:creationId xmlns:p14="http://schemas.microsoft.com/office/powerpoint/2010/main" val="1524536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FE42-2012-49FB-A920-204F2B53214D}"/>
              </a:ext>
            </a:extLst>
          </p:cNvPr>
          <p:cNvSpPr>
            <a:spLocks noGrp="1"/>
          </p:cNvSpPr>
          <p:nvPr>
            <p:ph type="title"/>
          </p:nvPr>
        </p:nvSpPr>
        <p:spPr>
          <a:xfrm>
            <a:off x="1063310" y="2780928"/>
            <a:ext cx="10225136" cy="1080120"/>
          </a:xfrm>
        </p:spPr>
        <p:txBody>
          <a:bodyPr/>
          <a:lstStyle/>
          <a:p>
            <a:r>
              <a:rPr lang="en-US" dirty="0"/>
              <a:t>The birth of modern Zionism</a:t>
            </a:r>
            <a:endParaRPr lang="en-GB" dirty="0"/>
          </a:p>
        </p:txBody>
      </p:sp>
      <p:sp>
        <p:nvSpPr>
          <p:cNvPr id="3" name="Slide Number Placeholder 8">
            <a:extLst>
              <a:ext uri="{FF2B5EF4-FFF2-40B4-BE49-F238E27FC236}">
                <a16:creationId xmlns:a16="http://schemas.microsoft.com/office/drawing/2014/main" id="{B6124640-9441-4BCE-8CA2-BA4517E74B3E}"/>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Slide </a:t>
            </a:r>
            <a:fld id="{546D7DC8-501D-48DE-A57B-6D366F0C1FCE}" type="slidenum">
              <a:rPr lang="en-GB" sz="1200" smtClean="0"/>
              <a:pPr/>
              <a:t>11</a:t>
            </a:fld>
            <a:endParaRPr lang="en-GB" sz="1200" dirty="0"/>
          </a:p>
        </p:txBody>
      </p:sp>
    </p:spTree>
    <p:extLst>
      <p:ext uri="{BB962C8B-B14F-4D97-AF65-F5344CB8AC3E}">
        <p14:creationId xmlns:p14="http://schemas.microsoft.com/office/powerpoint/2010/main" val="936497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B86F-63E5-4398-8F21-BBE61CDB6E41}"/>
              </a:ext>
            </a:extLst>
          </p:cNvPr>
          <p:cNvSpPr>
            <a:spLocks noGrp="1"/>
          </p:cNvSpPr>
          <p:nvPr>
            <p:ph type="title"/>
          </p:nvPr>
        </p:nvSpPr>
        <p:spPr>
          <a:xfrm>
            <a:off x="609600" y="805160"/>
            <a:ext cx="10972800" cy="722344"/>
          </a:xfrm>
        </p:spPr>
        <p:txBody>
          <a:bodyPr>
            <a:normAutofit fontScale="90000"/>
          </a:bodyPr>
          <a:lstStyle/>
          <a:p>
            <a:r>
              <a:rPr lang="en-GB" dirty="0"/>
              <a:t>A short history of Europe and Jews</a:t>
            </a:r>
          </a:p>
        </p:txBody>
      </p:sp>
      <p:sp>
        <p:nvSpPr>
          <p:cNvPr id="3" name="Content Placeholder 2">
            <a:extLst>
              <a:ext uri="{FF2B5EF4-FFF2-40B4-BE49-F238E27FC236}">
                <a16:creationId xmlns:a16="http://schemas.microsoft.com/office/drawing/2014/main" id="{17D30F74-91AE-484F-8DD8-3E61438CB02F}"/>
              </a:ext>
            </a:extLst>
          </p:cNvPr>
          <p:cNvSpPr>
            <a:spLocks noGrp="1"/>
          </p:cNvSpPr>
          <p:nvPr>
            <p:ph idx="1"/>
          </p:nvPr>
        </p:nvSpPr>
        <p:spPr>
          <a:xfrm>
            <a:off x="609600" y="1628800"/>
            <a:ext cx="10972800" cy="4536504"/>
          </a:xfrm>
        </p:spPr>
        <p:txBody>
          <a:bodyPr>
            <a:normAutofit/>
          </a:bodyPr>
          <a:lstStyle/>
          <a:p>
            <a:r>
              <a:rPr lang="en-GB" sz="3200" dirty="0"/>
              <a:t>Jews spread throughout Roman Empire. Judaism was a proselytising religion until rise of Christianity.</a:t>
            </a:r>
          </a:p>
          <a:p>
            <a:r>
              <a:rPr lang="en-US" sz="3200" dirty="0"/>
              <a:t>Christian rule </a:t>
            </a:r>
            <a:r>
              <a:rPr lang="en-US" sz="3200" dirty="0">
                <a:sym typeface="Wingdings" panose="05000000000000000000" pitchFamily="2" charset="2"/>
              </a:rPr>
              <a:t> Jews treated unequally until European enlightenment.</a:t>
            </a:r>
          </a:p>
          <a:p>
            <a:r>
              <a:rPr lang="en-US" sz="3200" dirty="0">
                <a:sym typeface="Wingdings" panose="05000000000000000000" pitchFamily="2" charset="2"/>
              </a:rPr>
              <a:t>European enlightenment  Equal citizenship</a:t>
            </a:r>
          </a:p>
          <a:p>
            <a:pPr lvl="1"/>
            <a:r>
              <a:rPr lang="en-US" sz="3200" dirty="0">
                <a:sym typeface="Wingdings" panose="05000000000000000000" pitchFamily="2" charset="2"/>
              </a:rPr>
              <a:t>Western European discrimination e.g. Dreyfus Affair</a:t>
            </a:r>
          </a:p>
          <a:p>
            <a:pPr lvl="1"/>
            <a:r>
              <a:rPr lang="en-US" sz="3200" dirty="0">
                <a:sym typeface="Wingdings" panose="05000000000000000000" pitchFamily="2" charset="2"/>
              </a:rPr>
              <a:t>Russia, major pogroms starting ~ 1880.</a:t>
            </a:r>
          </a:p>
        </p:txBody>
      </p:sp>
      <p:sp>
        <p:nvSpPr>
          <p:cNvPr id="4" name="Slide Number Placeholder 8">
            <a:extLst>
              <a:ext uri="{FF2B5EF4-FFF2-40B4-BE49-F238E27FC236}">
                <a16:creationId xmlns:a16="http://schemas.microsoft.com/office/drawing/2014/main" id="{A81E074F-F18B-495F-8D1E-81F7979A651A}"/>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Slide </a:t>
            </a:r>
            <a:fld id="{546D7DC8-501D-48DE-A57B-6D366F0C1FCE}" type="slidenum">
              <a:rPr lang="en-GB" sz="1200" smtClean="0"/>
              <a:pPr/>
              <a:t>12</a:t>
            </a:fld>
            <a:endParaRPr lang="en-GB" sz="1200" dirty="0"/>
          </a:p>
        </p:txBody>
      </p:sp>
    </p:spTree>
    <p:extLst>
      <p:ext uri="{BB962C8B-B14F-4D97-AF65-F5344CB8AC3E}">
        <p14:creationId xmlns:p14="http://schemas.microsoft.com/office/powerpoint/2010/main" val="1169022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D1C2-2A6F-44CA-8453-F05979C81938}"/>
              </a:ext>
            </a:extLst>
          </p:cNvPr>
          <p:cNvSpPr>
            <a:spLocks noGrp="1"/>
          </p:cNvSpPr>
          <p:nvPr>
            <p:ph type="title"/>
          </p:nvPr>
        </p:nvSpPr>
        <p:spPr>
          <a:xfrm>
            <a:off x="609600" y="939749"/>
            <a:ext cx="10972800" cy="722344"/>
          </a:xfrm>
        </p:spPr>
        <p:txBody>
          <a:bodyPr>
            <a:normAutofit fontScale="90000"/>
          </a:bodyPr>
          <a:lstStyle/>
          <a:p>
            <a:r>
              <a:rPr lang="en-GB" dirty="0"/>
              <a:t>Modern Zionism</a:t>
            </a:r>
          </a:p>
        </p:txBody>
      </p:sp>
      <p:sp>
        <p:nvSpPr>
          <p:cNvPr id="3" name="Content Placeholder 2">
            <a:extLst>
              <a:ext uri="{FF2B5EF4-FFF2-40B4-BE49-F238E27FC236}">
                <a16:creationId xmlns:a16="http://schemas.microsoft.com/office/drawing/2014/main" id="{5E7983A7-C29D-480F-A176-689E6C0DF692}"/>
              </a:ext>
            </a:extLst>
          </p:cNvPr>
          <p:cNvSpPr>
            <a:spLocks noGrp="1"/>
          </p:cNvSpPr>
          <p:nvPr>
            <p:ph idx="1"/>
          </p:nvPr>
        </p:nvSpPr>
        <p:spPr>
          <a:xfrm>
            <a:off x="609600" y="1662093"/>
            <a:ext cx="10972800" cy="4575219"/>
          </a:xfrm>
        </p:spPr>
        <p:txBody>
          <a:bodyPr>
            <a:normAutofit/>
          </a:bodyPr>
          <a:lstStyle/>
          <a:p>
            <a:r>
              <a:rPr lang="en-GB" sz="3600" dirty="0"/>
              <a:t>“Der </a:t>
            </a:r>
            <a:r>
              <a:rPr lang="en-GB" sz="3600" dirty="0" err="1"/>
              <a:t>Judenstaat</a:t>
            </a:r>
            <a:r>
              <a:rPr lang="en-GB" sz="3600" dirty="0"/>
              <a:t>” = “The Jewish State” by Theodor Herzl</a:t>
            </a:r>
          </a:p>
          <a:p>
            <a:pPr marL="880110" lvl="1" indent="-514350"/>
            <a:r>
              <a:rPr lang="en-GB" sz="3600" dirty="0"/>
              <a:t>We will never be accepted</a:t>
            </a:r>
          </a:p>
          <a:p>
            <a:pPr marL="880110" lvl="1" indent="-514350"/>
            <a:r>
              <a:rPr lang="en-GB" sz="3600" dirty="0"/>
              <a:t>We have to leave</a:t>
            </a:r>
          </a:p>
          <a:p>
            <a:pPr marL="880110" lvl="1" indent="-514350"/>
            <a:r>
              <a:rPr lang="en-GB" sz="3600" dirty="0"/>
              <a:t>Our own state</a:t>
            </a:r>
          </a:p>
          <a:p>
            <a:pPr marL="1154430" lvl="2" indent="-514350"/>
            <a:r>
              <a:rPr lang="en-GB" sz="3600" dirty="0"/>
              <a:t>In Palestine or Argentina</a:t>
            </a:r>
          </a:p>
          <a:p>
            <a:pPr marL="1154430" lvl="2" indent="-514350"/>
            <a:r>
              <a:rPr lang="en-GB" sz="3600" dirty="0"/>
              <a:t>No mention of inhabitants</a:t>
            </a:r>
          </a:p>
        </p:txBody>
      </p:sp>
      <p:sp>
        <p:nvSpPr>
          <p:cNvPr id="4" name="Slide Number Placeholder 8">
            <a:extLst>
              <a:ext uri="{FF2B5EF4-FFF2-40B4-BE49-F238E27FC236}">
                <a16:creationId xmlns:a16="http://schemas.microsoft.com/office/drawing/2014/main" id="{97D2FBB0-562E-4B26-8D2F-B0262D411A4F}"/>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Slide </a:t>
            </a:r>
            <a:fld id="{546D7DC8-501D-48DE-A57B-6D366F0C1FCE}" type="slidenum">
              <a:rPr lang="en-GB" sz="1200" smtClean="0"/>
              <a:pPr/>
              <a:t>13</a:t>
            </a:fld>
            <a:endParaRPr lang="en-GB" sz="1200" dirty="0"/>
          </a:p>
        </p:txBody>
      </p:sp>
    </p:spTree>
    <p:extLst>
      <p:ext uri="{BB962C8B-B14F-4D97-AF65-F5344CB8AC3E}">
        <p14:creationId xmlns:p14="http://schemas.microsoft.com/office/powerpoint/2010/main" val="2127564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FE42-2012-49FB-A920-204F2B53214D}"/>
              </a:ext>
            </a:extLst>
          </p:cNvPr>
          <p:cNvSpPr>
            <a:spLocks noGrp="1"/>
          </p:cNvSpPr>
          <p:nvPr>
            <p:ph type="title"/>
          </p:nvPr>
        </p:nvSpPr>
        <p:spPr>
          <a:xfrm>
            <a:off x="3287688" y="2708920"/>
            <a:ext cx="4968552" cy="2088232"/>
          </a:xfrm>
        </p:spPr>
        <p:txBody>
          <a:bodyPr/>
          <a:lstStyle/>
          <a:p>
            <a:r>
              <a:rPr lang="en-GB" dirty="0"/>
              <a:t>A brief history</a:t>
            </a:r>
            <a:br>
              <a:rPr lang="en-GB" dirty="0"/>
            </a:br>
            <a:endParaRPr lang="en-GB" dirty="0"/>
          </a:p>
        </p:txBody>
      </p:sp>
      <p:sp>
        <p:nvSpPr>
          <p:cNvPr id="3" name="Slide Number Placeholder 8">
            <a:extLst>
              <a:ext uri="{FF2B5EF4-FFF2-40B4-BE49-F238E27FC236}">
                <a16:creationId xmlns:a16="http://schemas.microsoft.com/office/drawing/2014/main" id="{53622897-36DC-4729-B3A1-413DB521CBC7}"/>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Slide </a:t>
            </a:r>
            <a:fld id="{546D7DC8-501D-48DE-A57B-6D366F0C1FCE}" type="slidenum">
              <a:rPr lang="en-GB" sz="1200" smtClean="0"/>
              <a:pPr/>
              <a:t>14</a:t>
            </a:fld>
            <a:endParaRPr lang="en-GB" sz="1200" dirty="0"/>
          </a:p>
        </p:txBody>
      </p:sp>
    </p:spTree>
    <p:extLst>
      <p:ext uri="{BB962C8B-B14F-4D97-AF65-F5344CB8AC3E}">
        <p14:creationId xmlns:p14="http://schemas.microsoft.com/office/powerpoint/2010/main" val="3789669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9718-8E66-48D2-802B-FC9DC1F4D952}"/>
              </a:ext>
            </a:extLst>
          </p:cNvPr>
          <p:cNvSpPr>
            <a:spLocks noGrp="1"/>
          </p:cNvSpPr>
          <p:nvPr>
            <p:ph type="title"/>
          </p:nvPr>
        </p:nvSpPr>
        <p:spPr/>
        <p:txBody>
          <a:bodyPr/>
          <a:lstStyle/>
          <a:p>
            <a:r>
              <a:rPr lang="en-GB" dirty="0"/>
              <a:t>History (1)</a:t>
            </a:r>
          </a:p>
        </p:txBody>
      </p:sp>
      <p:sp>
        <p:nvSpPr>
          <p:cNvPr id="3" name="Content Placeholder 2">
            <a:extLst>
              <a:ext uri="{FF2B5EF4-FFF2-40B4-BE49-F238E27FC236}">
                <a16:creationId xmlns:a16="http://schemas.microsoft.com/office/drawing/2014/main" id="{04654354-B771-49FA-B2EF-0375020F9F08}"/>
              </a:ext>
            </a:extLst>
          </p:cNvPr>
          <p:cNvSpPr>
            <a:spLocks noGrp="1"/>
          </p:cNvSpPr>
          <p:nvPr>
            <p:ph idx="1"/>
          </p:nvPr>
        </p:nvSpPr>
        <p:spPr/>
        <p:txBody>
          <a:bodyPr>
            <a:normAutofit/>
          </a:bodyPr>
          <a:lstStyle/>
          <a:p>
            <a:r>
              <a:rPr lang="en-GB" sz="5400" dirty="0"/>
              <a:t>1917 – British conquer Palestine from Ottoman Empire</a:t>
            </a:r>
          </a:p>
          <a:p>
            <a:r>
              <a:rPr lang="en-GB" sz="5400" dirty="0"/>
              <a:t>1917 – Balfour Declaration. </a:t>
            </a:r>
          </a:p>
        </p:txBody>
      </p:sp>
      <p:sp>
        <p:nvSpPr>
          <p:cNvPr id="4" name="Slide Number Placeholder 8">
            <a:extLst>
              <a:ext uri="{FF2B5EF4-FFF2-40B4-BE49-F238E27FC236}">
                <a16:creationId xmlns:a16="http://schemas.microsoft.com/office/drawing/2014/main" id="{97ABF0BC-3D58-49C6-8B92-A10C513282A6}"/>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15</a:t>
            </a:fld>
            <a:endParaRPr lang="en-GB" sz="1200" dirty="0"/>
          </a:p>
        </p:txBody>
      </p:sp>
    </p:spTree>
    <p:extLst>
      <p:ext uri="{BB962C8B-B14F-4D97-AF65-F5344CB8AC3E}">
        <p14:creationId xmlns:p14="http://schemas.microsoft.com/office/powerpoint/2010/main" val="603691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7473-E6BE-4DD9-8567-2F7764F774C5}"/>
              </a:ext>
            </a:extLst>
          </p:cNvPr>
          <p:cNvSpPr>
            <a:spLocks noGrp="1"/>
          </p:cNvSpPr>
          <p:nvPr>
            <p:ph type="title"/>
          </p:nvPr>
        </p:nvSpPr>
        <p:spPr>
          <a:xfrm>
            <a:off x="707136" y="1124744"/>
            <a:ext cx="10363200" cy="978384"/>
          </a:xfrm>
        </p:spPr>
        <p:txBody>
          <a:bodyPr/>
          <a:lstStyle/>
          <a:p>
            <a:r>
              <a:rPr lang="en-GB" dirty="0"/>
              <a:t>A brief history</a:t>
            </a:r>
          </a:p>
        </p:txBody>
      </p:sp>
      <p:sp>
        <p:nvSpPr>
          <p:cNvPr id="3" name="Text Placeholder 2">
            <a:extLst>
              <a:ext uri="{FF2B5EF4-FFF2-40B4-BE49-F238E27FC236}">
                <a16:creationId xmlns:a16="http://schemas.microsoft.com/office/drawing/2014/main" id="{92BCDB76-1C13-4102-BADD-F520259DD296}"/>
              </a:ext>
            </a:extLst>
          </p:cNvPr>
          <p:cNvSpPr>
            <a:spLocks noGrp="1"/>
          </p:cNvSpPr>
          <p:nvPr>
            <p:ph type="body" idx="1"/>
          </p:nvPr>
        </p:nvSpPr>
        <p:spPr>
          <a:xfrm>
            <a:off x="707136" y="2204864"/>
            <a:ext cx="10363200" cy="3460640"/>
          </a:xfrm>
        </p:spPr>
        <p:txBody>
          <a:bodyPr>
            <a:normAutofit/>
          </a:bodyPr>
          <a:lstStyle/>
          <a:p>
            <a:r>
              <a:rPr lang="en-GB" sz="4400" dirty="0"/>
              <a:t>Three quotes from:</a:t>
            </a:r>
          </a:p>
          <a:p>
            <a:endParaRPr lang="en-GB" sz="2000" dirty="0"/>
          </a:p>
          <a:p>
            <a:r>
              <a:rPr lang="en-GB" sz="4400" dirty="0"/>
              <a:t>“The Balfour Declaration: The Origins of the Arab-Israeli Conflict” by Jonathan </a:t>
            </a:r>
            <a:r>
              <a:rPr lang="en-GB" sz="4400" dirty="0" err="1"/>
              <a:t>Schneer</a:t>
            </a:r>
            <a:r>
              <a:rPr lang="en-GB" sz="4400" dirty="0"/>
              <a:t> .</a:t>
            </a:r>
          </a:p>
          <a:p>
            <a:endParaRPr lang="en-GB" dirty="0"/>
          </a:p>
        </p:txBody>
      </p:sp>
      <p:sp>
        <p:nvSpPr>
          <p:cNvPr id="4" name="Slide Number Placeholder 8">
            <a:extLst>
              <a:ext uri="{FF2B5EF4-FFF2-40B4-BE49-F238E27FC236}">
                <a16:creationId xmlns:a16="http://schemas.microsoft.com/office/drawing/2014/main" id="{118432B0-BB91-4CF6-BFBE-302BD5715343}"/>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16</a:t>
            </a:fld>
            <a:endParaRPr lang="en-GB" sz="1200" dirty="0"/>
          </a:p>
        </p:txBody>
      </p:sp>
    </p:spTree>
    <p:extLst>
      <p:ext uri="{BB962C8B-B14F-4D97-AF65-F5344CB8AC3E}">
        <p14:creationId xmlns:p14="http://schemas.microsoft.com/office/powerpoint/2010/main" val="3625990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790B1-E19C-474B-9B0E-20227308FA27}"/>
              </a:ext>
            </a:extLst>
          </p:cNvPr>
          <p:cNvSpPr>
            <a:spLocks noGrp="1"/>
          </p:cNvSpPr>
          <p:nvPr>
            <p:ph type="title"/>
          </p:nvPr>
        </p:nvSpPr>
        <p:spPr/>
        <p:txBody>
          <a:bodyPr/>
          <a:lstStyle/>
          <a:p>
            <a:r>
              <a:rPr lang="en-GB" dirty="0"/>
              <a:t>A Zionist Jew speaks</a:t>
            </a:r>
          </a:p>
        </p:txBody>
      </p:sp>
      <p:sp>
        <p:nvSpPr>
          <p:cNvPr id="3" name="Content Placeholder 2">
            <a:extLst>
              <a:ext uri="{FF2B5EF4-FFF2-40B4-BE49-F238E27FC236}">
                <a16:creationId xmlns:a16="http://schemas.microsoft.com/office/drawing/2014/main" id="{DC8D6D79-2001-430E-859B-E0DF2E342EFF}"/>
              </a:ext>
            </a:extLst>
          </p:cNvPr>
          <p:cNvSpPr>
            <a:spLocks noGrp="1"/>
          </p:cNvSpPr>
          <p:nvPr>
            <p:ph idx="1"/>
          </p:nvPr>
        </p:nvSpPr>
        <p:spPr>
          <a:xfrm>
            <a:off x="609600" y="1935480"/>
            <a:ext cx="10972800" cy="4373840"/>
          </a:xfrm>
        </p:spPr>
        <p:txBody>
          <a:bodyPr/>
          <a:lstStyle/>
          <a:p>
            <a:pPr marL="0" indent="0">
              <a:buNone/>
            </a:pPr>
            <a:r>
              <a:rPr lang="en-GB" sz="4800" dirty="0"/>
              <a:t>“The claim to be Englishmen of the Jewish persuasion – that is, English by nationality and Jewish by faith – is an absolute self-delusion.”</a:t>
            </a:r>
          </a:p>
          <a:p>
            <a:pPr marL="0" indent="0" algn="r">
              <a:lnSpc>
                <a:spcPct val="80000"/>
              </a:lnSpc>
              <a:buNone/>
            </a:pPr>
            <a:r>
              <a:rPr lang="en-GB" sz="3200" dirty="0">
                <a:solidFill>
                  <a:srgbClr val="0070C0"/>
                </a:solidFill>
              </a:rPr>
              <a:t>Moses </a:t>
            </a:r>
            <a:r>
              <a:rPr lang="en-GB" sz="3200" dirty="0" err="1">
                <a:solidFill>
                  <a:srgbClr val="0070C0"/>
                </a:solidFill>
              </a:rPr>
              <a:t>Gaster</a:t>
            </a:r>
            <a:r>
              <a:rPr lang="en-GB" sz="3200" dirty="0">
                <a:solidFill>
                  <a:srgbClr val="0070C0"/>
                </a:solidFill>
              </a:rPr>
              <a:t> chapter in “Zionism and the Jewish Future” edited by Harry Sacher, 1916</a:t>
            </a:r>
          </a:p>
        </p:txBody>
      </p:sp>
      <p:sp>
        <p:nvSpPr>
          <p:cNvPr id="4" name="Slide Number Placeholder 8">
            <a:extLst>
              <a:ext uri="{FF2B5EF4-FFF2-40B4-BE49-F238E27FC236}">
                <a16:creationId xmlns:a16="http://schemas.microsoft.com/office/drawing/2014/main" id="{8AE9DE11-AD2B-4FB1-83F3-D2596A0B0C1B}"/>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17</a:t>
            </a:fld>
            <a:endParaRPr lang="en-GB" sz="1200" dirty="0"/>
          </a:p>
        </p:txBody>
      </p:sp>
    </p:spTree>
    <p:extLst>
      <p:ext uri="{BB962C8B-B14F-4D97-AF65-F5344CB8AC3E}">
        <p14:creationId xmlns:p14="http://schemas.microsoft.com/office/powerpoint/2010/main" val="563882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79AE-B967-4DD7-940B-3EF11FB8847D}"/>
              </a:ext>
            </a:extLst>
          </p:cNvPr>
          <p:cNvSpPr>
            <a:spLocks noGrp="1"/>
          </p:cNvSpPr>
          <p:nvPr>
            <p:ph type="title"/>
          </p:nvPr>
        </p:nvSpPr>
        <p:spPr>
          <a:xfrm>
            <a:off x="609600" y="776003"/>
            <a:ext cx="10972800" cy="794352"/>
          </a:xfrm>
        </p:spPr>
        <p:txBody>
          <a:bodyPr>
            <a:normAutofit fontScale="90000"/>
          </a:bodyPr>
          <a:lstStyle/>
          <a:p>
            <a:r>
              <a:rPr lang="en-GB" dirty="0"/>
              <a:t>An anti-Zionist Jew speaks</a:t>
            </a:r>
          </a:p>
        </p:txBody>
      </p:sp>
      <p:sp>
        <p:nvSpPr>
          <p:cNvPr id="3" name="Content Placeholder 2">
            <a:extLst>
              <a:ext uri="{FF2B5EF4-FFF2-40B4-BE49-F238E27FC236}">
                <a16:creationId xmlns:a16="http://schemas.microsoft.com/office/drawing/2014/main" id="{27946979-5EBE-4220-865D-941851178B80}"/>
              </a:ext>
            </a:extLst>
          </p:cNvPr>
          <p:cNvSpPr>
            <a:spLocks noGrp="1"/>
          </p:cNvSpPr>
          <p:nvPr>
            <p:ph idx="1"/>
          </p:nvPr>
        </p:nvSpPr>
        <p:spPr>
          <a:xfrm>
            <a:off x="609600" y="1752918"/>
            <a:ext cx="10972800" cy="4329080"/>
          </a:xfrm>
        </p:spPr>
        <p:txBody>
          <a:bodyPr>
            <a:normAutofit fontScale="77500" lnSpcReduction="20000"/>
          </a:bodyPr>
          <a:lstStyle/>
          <a:p>
            <a:pPr marL="0" indent="0">
              <a:buNone/>
            </a:pPr>
            <a:r>
              <a:rPr lang="en-GB" sz="4700" dirty="0"/>
              <a:t>“Their only claim to the hospitality of Russia, Bulgaria, France, Spain, is that they have no alternative home, no State of their own, and they want to be and are patriotic citizens working for the good of the countries in which they live… When it is known that Palestine is the Jewish State which is really their home then I can </a:t>
            </a:r>
            <a:r>
              <a:rPr lang="en-GB" sz="4700" dirty="0" err="1"/>
              <a:t>forsee</a:t>
            </a:r>
            <a:r>
              <a:rPr lang="en-GB" sz="4700" dirty="0"/>
              <a:t> a world movement to get them away at any cost.”</a:t>
            </a:r>
          </a:p>
          <a:p>
            <a:pPr marL="0" indent="0" algn="r">
              <a:buNone/>
            </a:pPr>
            <a:r>
              <a:rPr lang="en-GB" dirty="0">
                <a:solidFill>
                  <a:srgbClr val="0070C0"/>
                </a:solidFill>
              </a:rPr>
              <a:t>Edwin Montagu, Chancellor of the Duchy of Lancaster, </a:t>
            </a:r>
          </a:p>
          <a:p>
            <a:pPr marL="0" indent="0" algn="r">
              <a:buNone/>
            </a:pPr>
            <a:r>
              <a:rPr lang="en-GB" dirty="0">
                <a:solidFill>
                  <a:srgbClr val="0070C0"/>
                </a:solidFill>
              </a:rPr>
              <a:t>to Prime Minister Herbert Asquith 16 March 1915</a:t>
            </a:r>
          </a:p>
        </p:txBody>
      </p:sp>
      <p:sp>
        <p:nvSpPr>
          <p:cNvPr id="4" name="Slide Number Placeholder 8">
            <a:extLst>
              <a:ext uri="{FF2B5EF4-FFF2-40B4-BE49-F238E27FC236}">
                <a16:creationId xmlns:a16="http://schemas.microsoft.com/office/drawing/2014/main" id="{65E0B810-C338-495A-9D1D-12591DFD186C}"/>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18</a:t>
            </a:fld>
            <a:endParaRPr lang="en-GB" sz="1200" dirty="0"/>
          </a:p>
        </p:txBody>
      </p:sp>
    </p:spTree>
    <p:extLst>
      <p:ext uri="{BB962C8B-B14F-4D97-AF65-F5344CB8AC3E}">
        <p14:creationId xmlns:p14="http://schemas.microsoft.com/office/powerpoint/2010/main" val="551411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CBC6-EE5C-4E76-9ADF-1A8BA017A69F}"/>
              </a:ext>
            </a:extLst>
          </p:cNvPr>
          <p:cNvSpPr>
            <a:spLocks noGrp="1"/>
          </p:cNvSpPr>
          <p:nvPr>
            <p:ph type="title"/>
          </p:nvPr>
        </p:nvSpPr>
        <p:spPr>
          <a:xfrm>
            <a:off x="609600" y="721633"/>
            <a:ext cx="10972800" cy="794352"/>
          </a:xfrm>
        </p:spPr>
        <p:txBody>
          <a:bodyPr>
            <a:normAutofit fontScale="90000"/>
          </a:bodyPr>
          <a:lstStyle/>
          <a:p>
            <a:r>
              <a:rPr lang="en-GB" dirty="0"/>
              <a:t>The Balfour Declaration</a:t>
            </a:r>
          </a:p>
        </p:txBody>
      </p:sp>
      <p:sp>
        <p:nvSpPr>
          <p:cNvPr id="4" name="TextBox 3">
            <a:extLst>
              <a:ext uri="{FF2B5EF4-FFF2-40B4-BE49-F238E27FC236}">
                <a16:creationId xmlns:a16="http://schemas.microsoft.com/office/drawing/2014/main" id="{594C09BF-0016-4308-9C98-FB0BE34567FC}"/>
              </a:ext>
            </a:extLst>
          </p:cNvPr>
          <p:cNvSpPr txBox="1"/>
          <p:nvPr/>
        </p:nvSpPr>
        <p:spPr>
          <a:xfrm>
            <a:off x="609600" y="1503965"/>
            <a:ext cx="10598968" cy="4708981"/>
          </a:xfrm>
          <a:prstGeom prst="rect">
            <a:avLst/>
          </a:prstGeom>
          <a:noFill/>
        </p:spPr>
        <p:txBody>
          <a:bodyPr wrap="square" rtlCol="0">
            <a:spAutoFit/>
          </a:bodyPr>
          <a:lstStyle/>
          <a:p>
            <a:r>
              <a:rPr lang="en-US" sz="3200" dirty="0"/>
              <a:t>“His Majesty's government view with </a:t>
            </a:r>
            <a:r>
              <a:rPr lang="en-US" sz="3200" dirty="0" err="1"/>
              <a:t>favour</a:t>
            </a:r>
            <a:r>
              <a:rPr lang="en-US" sz="3200" dirty="0"/>
              <a:t> the establishment in Palestine of </a:t>
            </a:r>
            <a:r>
              <a:rPr lang="en-US" sz="3200" dirty="0">
                <a:solidFill>
                  <a:srgbClr val="FF0000"/>
                </a:solidFill>
              </a:rPr>
              <a:t>a national home for the Jewish people</a:t>
            </a:r>
            <a:r>
              <a:rPr lang="en-US" sz="3200" dirty="0"/>
              <a:t>, and will use their best </a:t>
            </a:r>
            <a:r>
              <a:rPr lang="en-US" sz="3200" dirty="0" err="1"/>
              <a:t>endeavours</a:t>
            </a:r>
            <a:r>
              <a:rPr lang="en-US" sz="3200" dirty="0"/>
              <a:t> to facilitate the achievement of this object, it being clearly understood that </a:t>
            </a:r>
            <a:r>
              <a:rPr lang="en-US" sz="3200" dirty="0">
                <a:solidFill>
                  <a:srgbClr val="FF0000"/>
                </a:solidFill>
              </a:rPr>
              <a:t>nothing</a:t>
            </a:r>
            <a:r>
              <a:rPr lang="en-US" sz="3200" dirty="0"/>
              <a:t> </a:t>
            </a:r>
            <a:r>
              <a:rPr lang="en-US" sz="3200" dirty="0">
                <a:solidFill>
                  <a:srgbClr val="FF0000"/>
                </a:solidFill>
              </a:rPr>
              <a:t>shall</a:t>
            </a:r>
            <a:r>
              <a:rPr lang="en-US" sz="3200" dirty="0"/>
              <a:t> </a:t>
            </a:r>
            <a:r>
              <a:rPr lang="en-US" sz="3200" dirty="0">
                <a:solidFill>
                  <a:srgbClr val="FF0000"/>
                </a:solidFill>
              </a:rPr>
              <a:t>be done which may prejudice the civil and religious rights of existing non-Jewish communities in Palestine</a:t>
            </a:r>
            <a:r>
              <a:rPr lang="en-US" sz="3200" dirty="0"/>
              <a:t>, or the rights and political status enjoyed by Jews in any other country.”</a:t>
            </a:r>
          </a:p>
          <a:p>
            <a:pPr algn="r"/>
            <a:r>
              <a:rPr lang="en-GB" sz="2000" dirty="0">
                <a:solidFill>
                  <a:srgbClr val="0070C0"/>
                </a:solidFill>
              </a:rPr>
              <a:t>Letter 2 November 1917 from </a:t>
            </a:r>
            <a:r>
              <a:rPr lang="en-US" sz="2000" dirty="0">
                <a:solidFill>
                  <a:srgbClr val="0070C0"/>
                </a:solidFill>
              </a:rPr>
              <a:t>UK Foreign Secretary Arthur Balfour to Lord Rothschild</a:t>
            </a:r>
          </a:p>
          <a:p>
            <a:endParaRPr lang="en-GB" sz="2400" dirty="0"/>
          </a:p>
        </p:txBody>
      </p:sp>
      <p:sp>
        <p:nvSpPr>
          <p:cNvPr id="5" name="Slide Number Placeholder 8">
            <a:extLst>
              <a:ext uri="{FF2B5EF4-FFF2-40B4-BE49-F238E27FC236}">
                <a16:creationId xmlns:a16="http://schemas.microsoft.com/office/drawing/2014/main" id="{93B75C68-82D7-496F-8171-083A874C9296}"/>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19</a:t>
            </a:fld>
            <a:endParaRPr lang="en-GB" sz="1200" dirty="0"/>
          </a:p>
        </p:txBody>
      </p:sp>
    </p:spTree>
    <p:extLst>
      <p:ext uri="{BB962C8B-B14F-4D97-AF65-F5344CB8AC3E}">
        <p14:creationId xmlns:p14="http://schemas.microsoft.com/office/powerpoint/2010/main" val="144424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091444" y="951022"/>
            <a:ext cx="8456641" cy="595312"/>
          </a:xfrm>
        </p:spPr>
        <p:txBody>
          <a:bodyPr>
            <a:noAutofit/>
          </a:bodyPr>
          <a:lstStyle/>
          <a:p>
            <a:pPr algn="l" eaLnBrk="1" hangingPunct="1"/>
            <a:r>
              <a:rPr lang="en-GB" dirty="0"/>
              <a:t>Mohammed Amin</a:t>
            </a:r>
          </a:p>
        </p:txBody>
      </p:sp>
      <p:sp>
        <p:nvSpPr>
          <p:cNvPr id="7172" name="Rectangle 3"/>
          <p:cNvSpPr>
            <a:spLocks noChangeArrowheads="1"/>
          </p:cNvSpPr>
          <p:nvPr/>
        </p:nvSpPr>
        <p:spPr bwMode="auto">
          <a:xfrm>
            <a:off x="3935760" y="1710350"/>
            <a:ext cx="7200800" cy="3657600"/>
          </a:xfrm>
          <a:prstGeom prst="rect">
            <a:avLst/>
          </a:prstGeom>
          <a:noFill/>
          <a:ln w="9525">
            <a:noFill/>
            <a:miter lim="800000"/>
            <a:headEnd/>
            <a:tailEnd/>
          </a:ln>
        </p:spPr>
        <p:txBody>
          <a:bodyPr lIns="0" tIns="0" rIns="0" bIns="0"/>
          <a:lstStyle/>
          <a:p>
            <a:pPr defTabSz="695325"/>
            <a:r>
              <a:rPr lang="en-GB" dirty="0"/>
              <a:t>Mohammed Amin has lived in the UK since the age of 2. He graduated in mathematics from Cambridge University and before retirement was a tax partner in PricewaterhouseCoopers.</a:t>
            </a:r>
          </a:p>
          <a:p>
            <a:pPr defTabSz="695325"/>
            <a:endParaRPr lang="en-GB" dirty="0"/>
          </a:p>
          <a:p>
            <a:pPr defTabSz="695325"/>
            <a:r>
              <a:rPr lang="en-GB" dirty="0"/>
              <a:t>Amongst other things, he is:</a:t>
            </a:r>
          </a:p>
          <a:p>
            <a:pPr defTabSz="695325"/>
            <a:endParaRPr lang="en-GB" dirty="0"/>
          </a:p>
          <a:p>
            <a:pPr marL="358775" lvl="1" indent="-357188" defTabSz="695325">
              <a:spcBef>
                <a:spcPct val="0"/>
              </a:spcBef>
              <a:buFontTx/>
              <a:buChar char="•"/>
            </a:pPr>
            <a:r>
              <a:rPr lang="en-GB" dirty="0"/>
              <a:t>Co-Chair of the Muslim Jewish Forum of Greater Manchester</a:t>
            </a:r>
          </a:p>
          <a:p>
            <a:pPr marL="358775" lvl="1" indent="-357188" defTabSz="695325">
              <a:spcBef>
                <a:spcPct val="0"/>
              </a:spcBef>
              <a:buFontTx/>
              <a:buChar char="•"/>
            </a:pPr>
            <a:r>
              <a:rPr lang="en-GB" dirty="0"/>
              <a:t>Chairman of the Conservative Muslim Forum, part of the Conservative Party</a:t>
            </a:r>
          </a:p>
          <a:p>
            <a:pPr marL="358775" lvl="1" indent="-357188" defTabSz="695325">
              <a:spcBef>
                <a:spcPct val="0"/>
              </a:spcBef>
              <a:buFontTx/>
              <a:buChar char="•"/>
            </a:pPr>
            <a:r>
              <a:rPr lang="en-GB" dirty="0"/>
              <a:t>Chairman designate of the Istanbul Network for Liberty</a:t>
            </a:r>
          </a:p>
          <a:p>
            <a:pPr marL="1587" lvl="1" defTabSz="695325">
              <a:spcBef>
                <a:spcPct val="0"/>
              </a:spcBef>
            </a:pPr>
            <a:endParaRPr lang="en-GB" dirty="0"/>
          </a:p>
          <a:p>
            <a:pPr marL="1587" lvl="1" defTabSz="695325">
              <a:spcBef>
                <a:spcPct val="0"/>
              </a:spcBef>
            </a:pPr>
            <a:r>
              <a:rPr lang="en-GB" dirty="0"/>
              <a:t>His writings and presentations about the Israel / Palestine dispute, and many other subjects, can be found on his personal website.</a:t>
            </a:r>
          </a:p>
          <a:p>
            <a:pPr marL="358775" lvl="1" indent="-357188" defTabSz="695325">
              <a:spcBef>
                <a:spcPct val="0"/>
              </a:spcBef>
            </a:pPr>
            <a:endParaRPr lang="en-GB" sz="1600" dirty="0"/>
          </a:p>
        </p:txBody>
      </p:sp>
      <p:sp>
        <p:nvSpPr>
          <p:cNvPr id="7175" name="Text Box 7"/>
          <p:cNvSpPr txBox="1">
            <a:spLocks noChangeArrowheads="1"/>
          </p:cNvSpPr>
          <p:nvPr>
            <p:custDataLst>
              <p:tags r:id="rId1"/>
            </p:custDataLst>
          </p:nvPr>
        </p:nvSpPr>
        <p:spPr bwMode="blackWhite">
          <a:xfrm>
            <a:off x="1535114" y="12701"/>
            <a:ext cx="128587" cy="276999"/>
          </a:xfrm>
          <a:prstGeom prst="rect">
            <a:avLst/>
          </a:prstGeom>
          <a:noFill/>
          <a:ln w="9525" algn="ctr">
            <a:noFill/>
            <a:miter lim="800000"/>
            <a:headEnd/>
            <a:tailEnd/>
          </a:ln>
        </p:spPr>
        <p:txBody>
          <a:bodyPr lIns="63500" tIns="0" rIns="64800" bIns="0">
            <a:spAutoFit/>
          </a:bodyPr>
          <a:lstStyle/>
          <a:p>
            <a:endParaRPr lang="en-US" dirty="0"/>
          </a:p>
        </p:txBody>
      </p:sp>
      <p:sp>
        <p:nvSpPr>
          <p:cNvPr id="3" name="TextBox 2"/>
          <p:cNvSpPr txBox="1"/>
          <p:nvPr/>
        </p:nvSpPr>
        <p:spPr>
          <a:xfrm>
            <a:off x="3863752" y="5317990"/>
            <a:ext cx="5184576" cy="369332"/>
          </a:xfrm>
          <a:prstGeom prst="rect">
            <a:avLst/>
          </a:prstGeom>
          <a:noFill/>
        </p:spPr>
        <p:txBody>
          <a:bodyPr wrap="square" rtlCol="0">
            <a:spAutoFit/>
          </a:bodyPr>
          <a:lstStyle/>
          <a:p>
            <a:r>
              <a:rPr lang="en-GB" b="1" dirty="0">
                <a:solidFill>
                  <a:srgbClr val="FF0000"/>
                </a:solidFill>
              </a:rPr>
              <a:t>www.mohammedamin.com</a:t>
            </a: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444" y="1682872"/>
            <a:ext cx="2438400" cy="3657600"/>
          </a:xfrm>
          <a:prstGeom prst="rect">
            <a:avLst/>
          </a:prstGeom>
        </p:spPr>
      </p:pic>
      <p:sp>
        <p:nvSpPr>
          <p:cNvPr id="8" name="Slide Number Placeholder 8">
            <a:extLst>
              <a:ext uri="{FF2B5EF4-FFF2-40B4-BE49-F238E27FC236}">
                <a16:creationId xmlns:a16="http://schemas.microsoft.com/office/drawing/2014/main" id="{3EA1692D-04E6-4716-B454-1C49473A8EF7}"/>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2</a:t>
            </a:fld>
            <a:endParaRPr lang="en-GB" sz="1200" dirty="0"/>
          </a:p>
        </p:txBody>
      </p:sp>
    </p:spTree>
    <p:extLst>
      <p:ext uri="{BB962C8B-B14F-4D97-AF65-F5344CB8AC3E}">
        <p14:creationId xmlns:p14="http://schemas.microsoft.com/office/powerpoint/2010/main" val="2483827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4E19-F1B5-45B4-9F80-214E809C58ED}"/>
              </a:ext>
            </a:extLst>
          </p:cNvPr>
          <p:cNvSpPr>
            <a:spLocks noGrp="1"/>
          </p:cNvSpPr>
          <p:nvPr>
            <p:ph type="title"/>
          </p:nvPr>
        </p:nvSpPr>
        <p:spPr>
          <a:xfrm>
            <a:off x="609600" y="856819"/>
            <a:ext cx="10972800" cy="722344"/>
          </a:xfrm>
        </p:spPr>
        <p:txBody>
          <a:bodyPr>
            <a:normAutofit fontScale="90000"/>
          </a:bodyPr>
          <a:lstStyle/>
          <a:p>
            <a:r>
              <a:rPr lang="en-GB" dirty="0"/>
              <a:t>History (2)</a:t>
            </a:r>
          </a:p>
        </p:txBody>
      </p:sp>
      <p:sp>
        <p:nvSpPr>
          <p:cNvPr id="3" name="Content Placeholder 2">
            <a:extLst>
              <a:ext uri="{FF2B5EF4-FFF2-40B4-BE49-F238E27FC236}">
                <a16:creationId xmlns:a16="http://schemas.microsoft.com/office/drawing/2014/main" id="{FD95EF49-3460-4540-8EC1-88F15E6B0F54}"/>
              </a:ext>
            </a:extLst>
          </p:cNvPr>
          <p:cNvSpPr>
            <a:spLocks noGrp="1"/>
          </p:cNvSpPr>
          <p:nvPr>
            <p:ph idx="1"/>
          </p:nvPr>
        </p:nvSpPr>
        <p:spPr>
          <a:xfrm>
            <a:off x="609600" y="1700808"/>
            <a:ext cx="11391056" cy="4623792"/>
          </a:xfrm>
        </p:spPr>
        <p:txBody>
          <a:bodyPr>
            <a:noAutofit/>
          </a:bodyPr>
          <a:lstStyle/>
          <a:p>
            <a:r>
              <a:rPr lang="en-US" sz="4400" dirty="0"/>
              <a:t>1929 – Hebron massacre</a:t>
            </a:r>
          </a:p>
          <a:p>
            <a:r>
              <a:rPr lang="en-US" sz="4400" dirty="0"/>
              <a:t>1936-1939 – Arab revolt</a:t>
            </a:r>
          </a:p>
          <a:p>
            <a:r>
              <a:rPr lang="en-US" sz="4400" dirty="0"/>
              <a:t>1937 – British partition plan (map follows)</a:t>
            </a:r>
          </a:p>
          <a:p>
            <a:r>
              <a:rPr lang="en-US" sz="4400" dirty="0"/>
              <a:t>1947 – UN partition plan (map follows)</a:t>
            </a:r>
          </a:p>
          <a:p>
            <a:r>
              <a:rPr lang="en-US" sz="4400" dirty="0"/>
              <a:t>1948 – War of Independence (map follows)</a:t>
            </a:r>
          </a:p>
        </p:txBody>
      </p:sp>
      <p:sp>
        <p:nvSpPr>
          <p:cNvPr id="4" name="Slide Number Placeholder 8">
            <a:extLst>
              <a:ext uri="{FF2B5EF4-FFF2-40B4-BE49-F238E27FC236}">
                <a16:creationId xmlns:a16="http://schemas.microsoft.com/office/drawing/2014/main" id="{C36CE3B4-C5F2-4EBE-8FB0-EC16010703EF}"/>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20</a:t>
            </a:fld>
            <a:endParaRPr lang="en-GB" sz="1200" dirty="0"/>
          </a:p>
        </p:txBody>
      </p:sp>
    </p:spTree>
    <p:extLst>
      <p:ext uri="{BB962C8B-B14F-4D97-AF65-F5344CB8AC3E}">
        <p14:creationId xmlns:p14="http://schemas.microsoft.com/office/powerpoint/2010/main" val="363467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C491-D084-4CBA-A961-D7CDE0726213}"/>
              </a:ext>
            </a:extLst>
          </p:cNvPr>
          <p:cNvSpPr>
            <a:spLocks noGrp="1"/>
          </p:cNvSpPr>
          <p:nvPr>
            <p:ph type="title"/>
          </p:nvPr>
        </p:nvSpPr>
        <p:spPr>
          <a:xfrm>
            <a:off x="609600" y="764704"/>
            <a:ext cx="11074400" cy="722344"/>
          </a:xfrm>
        </p:spPr>
        <p:txBody>
          <a:bodyPr>
            <a:normAutofit fontScale="90000"/>
          </a:bodyPr>
          <a:lstStyle/>
          <a:p>
            <a:r>
              <a:rPr lang="en-GB" dirty="0"/>
              <a:t>Three maps</a:t>
            </a:r>
          </a:p>
        </p:txBody>
      </p:sp>
      <p:pic>
        <p:nvPicPr>
          <p:cNvPr id="4" name="Picture 3">
            <a:extLst>
              <a:ext uri="{FF2B5EF4-FFF2-40B4-BE49-F238E27FC236}">
                <a16:creationId xmlns:a16="http://schemas.microsoft.com/office/drawing/2014/main" id="{8F44A763-CA28-46B1-9E6A-0569D2FD6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87048"/>
            <a:ext cx="3274762" cy="4801539"/>
          </a:xfrm>
          <a:prstGeom prst="rect">
            <a:avLst/>
          </a:prstGeom>
        </p:spPr>
      </p:pic>
      <p:pic>
        <p:nvPicPr>
          <p:cNvPr id="6" name="Picture 5">
            <a:extLst>
              <a:ext uri="{FF2B5EF4-FFF2-40B4-BE49-F238E27FC236}">
                <a16:creationId xmlns:a16="http://schemas.microsoft.com/office/drawing/2014/main" id="{7F7ADFEC-04D4-4185-92BE-ABDC093F4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800" y="1487048"/>
            <a:ext cx="3282065" cy="4801539"/>
          </a:xfrm>
          <a:prstGeom prst="rect">
            <a:avLst/>
          </a:prstGeom>
        </p:spPr>
      </p:pic>
      <p:pic>
        <p:nvPicPr>
          <p:cNvPr id="8" name="Picture 7">
            <a:extLst>
              <a:ext uri="{FF2B5EF4-FFF2-40B4-BE49-F238E27FC236}">
                <a16:creationId xmlns:a16="http://schemas.microsoft.com/office/drawing/2014/main" id="{C1F69E69-DC05-4F4B-A107-422FD0EF81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184" y="1487047"/>
            <a:ext cx="3312368" cy="4834741"/>
          </a:xfrm>
          <a:prstGeom prst="rect">
            <a:avLst/>
          </a:prstGeom>
        </p:spPr>
      </p:pic>
      <p:sp>
        <p:nvSpPr>
          <p:cNvPr id="7" name="Slide Number Placeholder 8">
            <a:extLst>
              <a:ext uri="{FF2B5EF4-FFF2-40B4-BE49-F238E27FC236}">
                <a16:creationId xmlns:a16="http://schemas.microsoft.com/office/drawing/2014/main" id="{76798343-B886-4943-B2FF-3689EB1C822B}"/>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Slide </a:t>
            </a:r>
            <a:fld id="{546D7DC8-501D-48DE-A57B-6D366F0C1FCE}" type="slidenum">
              <a:rPr lang="en-GB" sz="1200" smtClean="0"/>
              <a:pPr/>
              <a:t>21</a:t>
            </a:fld>
            <a:endParaRPr lang="en-GB" sz="1200" dirty="0"/>
          </a:p>
        </p:txBody>
      </p:sp>
    </p:spTree>
    <p:extLst>
      <p:ext uri="{BB962C8B-B14F-4D97-AF65-F5344CB8AC3E}">
        <p14:creationId xmlns:p14="http://schemas.microsoft.com/office/powerpoint/2010/main" val="1173454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8C36E-92DD-4E5E-AEEE-6841A8F0E7D3}"/>
              </a:ext>
            </a:extLst>
          </p:cNvPr>
          <p:cNvSpPr>
            <a:spLocks noGrp="1"/>
          </p:cNvSpPr>
          <p:nvPr>
            <p:ph type="title"/>
          </p:nvPr>
        </p:nvSpPr>
        <p:spPr>
          <a:xfrm>
            <a:off x="609600" y="791283"/>
            <a:ext cx="10972800" cy="794352"/>
          </a:xfrm>
        </p:spPr>
        <p:txBody>
          <a:bodyPr>
            <a:normAutofit fontScale="90000"/>
          </a:bodyPr>
          <a:lstStyle/>
          <a:p>
            <a:r>
              <a:rPr lang="en-GB" dirty="0"/>
              <a:t>History (3)</a:t>
            </a:r>
          </a:p>
        </p:txBody>
      </p:sp>
      <p:sp>
        <p:nvSpPr>
          <p:cNvPr id="3" name="Content Placeholder 2">
            <a:extLst>
              <a:ext uri="{FF2B5EF4-FFF2-40B4-BE49-F238E27FC236}">
                <a16:creationId xmlns:a16="http://schemas.microsoft.com/office/drawing/2014/main" id="{3093BF39-5972-4A5F-A3D4-23719A7457BA}"/>
              </a:ext>
            </a:extLst>
          </p:cNvPr>
          <p:cNvSpPr>
            <a:spLocks noGrp="1"/>
          </p:cNvSpPr>
          <p:nvPr>
            <p:ph idx="1"/>
          </p:nvPr>
        </p:nvSpPr>
        <p:spPr>
          <a:xfrm>
            <a:off x="609600" y="1585635"/>
            <a:ext cx="10972800" cy="4738965"/>
          </a:xfrm>
        </p:spPr>
        <p:txBody>
          <a:bodyPr>
            <a:normAutofit/>
          </a:bodyPr>
          <a:lstStyle/>
          <a:p>
            <a:r>
              <a:rPr lang="en-US" sz="3600" dirty="0"/>
              <a:t>1967 – Six Day War</a:t>
            </a:r>
          </a:p>
          <a:p>
            <a:pPr lvl="0"/>
            <a:r>
              <a:rPr lang="en-GB" sz="3600" dirty="0"/>
              <a:t>1973 – Yom Kippur war</a:t>
            </a:r>
          </a:p>
          <a:p>
            <a:r>
              <a:rPr lang="en-GB" sz="3600" dirty="0"/>
              <a:t>1979</a:t>
            </a:r>
            <a:r>
              <a:rPr lang="en-GB" sz="3600" baseline="0" dirty="0"/>
              <a:t> – Egypt / Israel peace treaty</a:t>
            </a:r>
          </a:p>
          <a:p>
            <a:r>
              <a:rPr lang="en-GB" sz="3600" baseline="0" dirty="0"/>
              <a:t>1982 – First Israel / Lebanon war</a:t>
            </a:r>
          </a:p>
          <a:p>
            <a:r>
              <a:rPr lang="en-GB" sz="3600" baseline="0" dirty="0"/>
              <a:t>1987 – Founding of Hamas</a:t>
            </a:r>
          </a:p>
          <a:p>
            <a:r>
              <a:rPr lang="en-GB" sz="3600" baseline="0" dirty="0"/>
              <a:t>1993 – Oslo accords</a:t>
            </a:r>
          </a:p>
          <a:p>
            <a:r>
              <a:rPr lang="en-GB" sz="3600" baseline="0" dirty="0"/>
              <a:t>1994 – Jordan / Israel peace treaty</a:t>
            </a:r>
          </a:p>
        </p:txBody>
      </p:sp>
      <p:sp>
        <p:nvSpPr>
          <p:cNvPr id="4" name="Slide Number Placeholder 8">
            <a:extLst>
              <a:ext uri="{FF2B5EF4-FFF2-40B4-BE49-F238E27FC236}">
                <a16:creationId xmlns:a16="http://schemas.microsoft.com/office/drawing/2014/main" id="{81EBD6AA-5233-4F92-ADA6-11ECB6A523DC}"/>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22</a:t>
            </a:fld>
            <a:endParaRPr lang="en-GB" sz="1200" dirty="0"/>
          </a:p>
        </p:txBody>
      </p:sp>
    </p:spTree>
    <p:extLst>
      <p:ext uri="{BB962C8B-B14F-4D97-AF65-F5344CB8AC3E}">
        <p14:creationId xmlns:p14="http://schemas.microsoft.com/office/powerpoint/2010/main" val="364700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65D0F-224D-4FFA-9461-DB4B37C3DF63}"/>
              </a:ext>
            </a:extLst>
          </p:cNvPr>
          <p:cNvSpPr>
            <a:spLocks noGrp="1"/>
          </p:cNvSpPr>
          <p:nvPr>
            <p:ph type="title"/>
          </p:nvPr>
        </p:nvSpPr>
        <p:spPr>
          <a:xfrm>
            <a:off x="609600" y="791283"/>
            <a:ext cx="10972800" cy="794352"/>
          </a:xfrm>
        </p:spPr>
        <p:txBody>
          <a:bodyPr>
            <a:normAutofit fontScale="90000"/>
          </a:bodyPr>
          <a:lstStyle/>
          <a:p>
            <a:r>
              <a:rPr lang="en-GB" dirty="0"/>
              <a:t>History (4)</a:t>
            </a:r>
          </a:p>
        </p:txBody>
      </p:sp>
      <p:sp>
        <p:nvSpPr>
          <p:cNvPr id="3" name="Content Placeholder 2">
            <a:extLst>
              <a:ext uri="{FF2B5EF4-FFF2-40B4-BE49-F238E27FC236}">
                <a16:creationId xmlns:a16="http://schemas.microsoft.com/office/drawing/2014/main" id="{78F3A060-17D3-4812-9AB8-D1D79ADBC96A}"/>
              </a:ext>
            </a:extLst>
          </p:cNvPr>
          <p:cNvSpPr>
            <a:spLocks noGrp="1"/>
          </p:cNvSpPr>
          <p:nvPr>
            <p:ph idx="1"/>
          </p:nvPr>
        </p:nvSpPr>
        <p:spPr>
          <a:xfrm>
            <a:off x="609600" y="1585635"/>
            <a:ext cx="10972800" cy="4738965"/>
          </a:xfrm>
        </p:spPr>
        <p:txBody>
          <a:bodyPr>
            <a:normAutofit/>
          </a:bodyPr>
          <a:lstStyle/>
          <a:p>
            <a:r>
              <a:rPr lang="en-GB" sz="3200" baseline="0" dirty="0"/>
              <a:t>2000 – Start of second Intifada (Uprising)</a:t>
            </a:r>
          </a:p>
          <a:p>
            <a:r>
              <a:rPr lang="en-GB" sz="3200" baseline="0" dirty="0"/>
              <a:t>2005 – Israel evacuates Gaza</a:t>
            </a:r>
          </a:p>
          <a:p>
            <a:r>
              <a:rPr lang="en-GB" sz="3200" baseline="0" dirty="0"/>
              <a:t>2006 – Second Israel / Lebanon War</a:t>
            </a:r>
          </a:p>
          <a:p>
            <a:r>
              <a:rPr lang="en-GB" sz="3200" baseline="0" dirty="0"/>
              <a:t>2007 – Hamas wins Palestinian elections,  frozen out</a:t>
            </a:r>
          </a:p>
          <a:p>
            <a:r>
              <a:rPr lang="en-GB" sz="3200" baseline="0" dirty="0"/>
              <a:t>2008 – First Gaza conflict v Hamas</a:t>
            </a:r>
          </a:p>
          <a:p>
            <a:r>
              <a:rPr lang="en-GB" sz="3200" baseline="0" dirty="0"/>
              <a:t>2012 – </a:t>
            </a:r>
            <a:r>
              <a:rPr lang="en-GB" sz="3200" dirty="0"/>
              <a:t>Second Gaza conflict v Hamas</a:t>
            </a:r>
            <a:endParaRPr lang="en-GB" sz="3200" baseline="0" dirty="0"/>
          </a:p>
          <a:p>
            <a:r>
              <a:rPr lang="en-GB" sz="3200" baseline="0" dirty="0"/>
              <a:t>2014 – </a:t>
            </a:r>
            <a:r>
              <a:rPr lang="en-GB" sz="3200" dirty="0"/>
              <a:t>Third Gaza conflict v Hamas</a:t>
            </a:r>
          </a:p>
        </p:txBody>
      </p:sp>
      <p:sp>
        <p:nvSpPr>
          <p:cNvPr id="4" name="Slide Number Placeholder 8">
            <a:extLst>
              <a:ext uri="{FF2B5EF4-FFF2-40B4-BE49-F238E27FC236}">
                <a16:creationId xmlns:a16="http://schemas.microsoft.com/office/drawing/2014/main" id="{D0009CC5-B4B2-403A-B661-8A766D32C1EF}"/>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23</a:t>
            </a:fld>
            <a:endParaRPr lang="en-GB" sz="1200" dirty="0"/>
          </a:p>
        </p:txBody>
      </p:sp>
    </p:spTree>
    <p:extLst>
      <p:ext uri="{BB962C8B-B14F-4D97-AF65-F5344CB8AC3E}">
        <p14:creationId xmlns:p14="http://schemas.microsoft.com/office/powerpoint/2010/main" val="3687437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FE42-2012-49FB-A920-204F2B53214D}"/>
              </a:ext>
            </a:extLst>
          </p:cNvPr>
          <p:cNvSpPr>
            <a:spLocks noGrp="1"/>
          </p:cNvSpPr>
          <p:nvPr>
            <p:ph type="title"/>
          </p:nvPr>
        </p:nvSpPr>
        <p:spPr>
          <a:xfrm>
            <a:off x="1055440" y="1988840"/>
            <a:ext cx="10441160" cy="2664296"/>
          </a:xfrm>
        </p:spPr>
        <p:txBody>
          <a:bodyPr/>
          <a:lstStyle/>
          <a:p>
            <a:r>
              <a:rPr lang="en-US" dirty="0"/>
              <a:t>What if? </a:t>
            </a:r>
            <a:br>
              <a:rPr lang="en-US" dirty="0"/>
            </a:br>
            <a:br>
              <a:rPr lang="en-US" dirty="0"/>
            </a:br>
            <a:r>
              <a:rPr lang="en-US" dirty="0"/>
              <a:t>An alternative history</a:t>
            </a:r>
            <a:endParaRPr lang="en-GB" dirty="0"/>
          </a:p>
        </p:txBody>
      </p:sp>
      <p:sp>
        <p:nvSpPr>
          <p:cNvPr id="3" name="Slide Number Placeholder 8">
            <a:extLst>
              <a:ext uri="{FF2B5EF4-FFF2-40B4-BE49-F238E27FC236}">
                <a16:creationId xmlns:a16="http://schemas.microsoft.com/office/drawing/2014/main" id="{BC264585-B409-48F0-8BD8-C5D1C94ABE06}"/>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24</a:t>
            </a:fld>
            <a:endParaRPr lang="en-GB" sz="1200" dirty="0"/>
          </a:p>
        </p:txBody>
      </p:sp>
    </p:spTree>
    <p:extLst>
      <p:ext uri="{BB962C8B-B14F-4D97-AF65-F5344CB8AC3E}">
        <p14:creationId xmlns:p14="http://schemas.microsoft.com/office/powerpoint/2010/main" val="593681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4C90-D7F2-4314-A0ED-0AF1F811CEFC}"/>
              </a:ext>
            </a:extLst>
          </p:cNvPr>
          <p:cNvSpPr>
            <a:spLocks noGrp="1"/>
          </p:cNvSpPr>
          <p:nvPr>
            <p:ph type="title"/>
          </p:nvPr>
        </p:nvSpPr>
        <p:spPr>
          <a:xfrm>
            <a:off x="609600" y="836712"/>
            <a:ext cx="10972800" cy="722344"/>
          </a:xfrm>
        </p:spPr>
        <p:txBody>
          <a:bodyPr>
            <a:normAutofit fontScale="90000"/>
          </a:bodyPr>
          <a:lstStyle/>
          <a:p>
            <a:r>
              <a:rPr lang="en-GB" dirty="0"/>
              <a:t>Herzl’s other book</a:t>
            </a:r>
          </a:p>
        </p:txBody>
      </p:sp>
      <p:sp>
        <p:nvSpPr>
          <p:cNvPr id="3" name="Content Placeholder 2">
            <a:extLst>
              <a:ext uri="{FF2B5EF4-FFF2-40B4-BE49-F238E27FC236}">
                <a16:creationId xmlns:a16="http://schemas.microsoft.com/office/drawing/2014/main" id="{19276766-6D74-4F4A-A071-E1EBE51EA13B}"/>
              </a:ext>
            </a:extLst>
          </p:cNvPr>
          <p:cNvSpPr>
            <a:spLocks noGrp="1"/>
          </p:cNvSpPr>
          <p:nvPr>
            <p:ph idx="1"/>
          </p:nvPr>
        </p:nvSpPr>
        <p:spPr>
          <a:xfrm>
            <a:off x="609600" y="1628800"/>
            <a:ext cx="10972800" cy="4680520"/>
          </a:xfrm>
        </p:spPr>
        <p:txBody>
          <a:bodyPr>
            <a:normAutofit/>
          </a:bodyPr>
          <a:lstStyle/>
          <a:p>
            <a:r>
              <a:rPr lang="en-GB" sz="4000" dirty="0"/>
              <a:t>“</a:t>
            </a:r>
            <a:r>
              <a:rPr lang="en-GB" sz="4000" dirty="0" err="1"/>
              <a:t>Altneuland</a:t>
            </a:r>
            <a:r>
              <a:rPr lang="en-GB" sz="4000" dirty="0"/>
              <a:t>” = “Old New Land”</a:t>
            </a:r>
          </a:p>
          <a:p>
            <a:r>
              <a:rPr lang="en-GB" sz="4000" dirty="0"/>
              <a:t>Fiction</a:t>
            </a:r>
          </a:p>
          <a:p>
            <a:pPr lvl="1"/>
            <a:r>
              <a:rPr lang="en-GB" sz="4000" dirty="0"/>
              <a:t>How awful Europe is</a:t>
            </a:r>
          </a:p>
          <a:p>
            <a:pPr lvl="1"/>
            <a:r>
              <a:rPr lang="en-GB" sz="4000" dirty="0"/>
              <a:t>Wonderful Palestine, Jewish led but with happy advancing Arabs</a:t>
            </a:r>
          </a:p>
          <a:p>
            <a:r>
              <a:rPr lang="en-GB" sz="4000" dirty="0"/>
              <a:t>Fantasy?</a:t>
            </a:r>
          </a:p>
        </p:txBody>
      </p:sp>
      <p:sp>
        <p:nvSpPr>
          <p:cNvPr id="4" name="Slide Number Placeholder 8">
            <a:extLst>
              <a:ext uri="{FF2B5EF4-FFF2-40B4-BE49-F238E27FC236}">
                <a16:creationId xmlns:a16="http://schemas.microsoft.com/office/drawing/2014/main" id="{57B9FA2F-5C15-4619-8D25-262112A952E6}"/>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25</a:t>
            </a:fld>
            <a:endParaRPr lang="en-GB" sz="1200" dirty="0"/>
          </a:p>
        </p:txBody>
      </p:sp>
    </p:spTree>
    <p:extLst>
      <p:ext uri="{BB962C8B-B14F-4D97-AF65-F5344CB8AC3E}">
        <p14:creationId xmlns:p14="http://schemas.microsoft.com/office/powerpoint/2010/main" val="1746950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DAB5A-671F-481E-9F14-3ED91A5650B2}"/>
              </a:ext>
            </a:extLst>
          </p:cNvPr>
          <p:cNvSpPr>
            <a:spLocks noGrp="1"/>
          </p:cNvSpPr>
          <p:nvPr>
            <p:ph type="title"/>
          </p:nvPr>
        </p:nvSpPr>
        <p:spPr>
          <a:xfrm>
            <a:off x="695400" y="854228"/>
            <a:ext cx="10972800" cy="722344"/>
          </a:xfrm>
        </p:spPr>
        <p:txBody>
          <a:bodyPr>
            <a:normAutofit fontScale="90000"/>
          </a:bodyPr>
          <a:lstStyle/>
          <a:p>
            <a:r>
              <a:rPr lang="en-GB" dirty="0"/>
              <a:t>What if?</a:t>
            </a:r>
          </a:p>
        </p:txBody>
      </p:sp>
      <p:sp>
        <p:nvSpPr>
          <p:cNvPr id="3" name="Content Placeholder 2">
            <a:extLst>
              <a:ext uri="{FF2B5EF4-FFF2-40B4-BE49-F238E27FC236}">
                <a16:creationId xmlns:a16="http://schemas.microsoft.com/office/drawing/2014/main" id="{2F49399A-38A7-4763-AC4D-A5BAEB2B2ACA}"/>
              </a:ext>
            </a:extLst>
          </p:cNvPr>
          <p:cNvSpPr>
            <a:spLocks noGrp="1"/>
          </p:cNvSpPr>
          <p:nvPr>
            <p:ph idx="1"/>
          </p:nvPr>
        </p:nvSpPr>
        <p:spPr>
          <a:xfrm>
            <a:off x="609600" y="1576572"/>
            <a:ext cx="10972800" cy="4732748"/>
          </a:xfrm>
        </p:spPr>
        <p:txBody>
          <a:bodyPr>
            <a:normAutofit/>
          </a:bodyPr>
          <a:lstStyle/>
          <a:p>
            <a:r>
              <a:rPr lang="en-GB" sz="3600" dirty="0"/>
              <a:t>Arabs had never attacked Jews?</a:t>
            </a:r>
          </a:p>
          <a:p>
            <a:r>
              <a:rPr lang="en-GB" sz="3600" dirty="0"/>
              <a:t>Had welcomed Jewish immigration?</a:t>
            </a:r>
          </a:p>
          <a:p>
            <a:r>
              <a:rPr lang="en-GB" sz="3600" dirty="0"/>
              <a:t>Agreed to any partition plan that:</a:t>
            </a:r>
          </a:p>
          <a:p>
            <a:pPr lvl="1"/>
            <a:r>
              <a:rPr lang="en-GB" sz="3600" dirty="0"/>
              <a:t>Respected land ownership</a:t>
            </a:r>
          </a:p>
          <a:p>
            <a:pPr lvl="1"/>
            <a:r>
              <a:rPr lang="en-GB" sz="3600" dirty="0"/>
              <a:t>Guaranteed equal civil rights</a:t>
            </a:r>
          </a:p>
          <a:p>
            <a:r>
              <a:rPr lang="en-GB" sz="3600" dirty="0"/>
              <a:t>Should being a minority in a state with a Jewish majority bother you?</a:t>
            </a:r>
          </a:p>
        </p:txBody>
      </p:sp>
      <p:sp>
        <p:nvSpPr>
          <p:cNvPr id="4" name="Slide Number Placeholder 8">
            <a:extLst>
              <a:ext uri="{FF2B5EF4-FFF2-40B4-BE49-F238E27FC236}">
                <a16:creationId xmlns:a16="http://schemas.microsoft.com/office/drawing/2014/main" id="{E5E6C8D3-CAE8-4ED6-A58E-5CFEC73C1355}"/>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26</a:t>
            </a:fld>
            <a:endParaRPr lang="en-GB" sz="1200" dirty="0"/>
          </a:p>
        </p:txBody>
      </p:sp>
    </p:spTree>
    <p:extLst>
      <p:ext uri="{BB962C8B-B14F-4D97-AF65-F5344CB8AC3E}">
        <p14:creationId xmlns:p14="http://schemas.microsoft.com/office/powerpoint/2010/main" val="1544692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FE42-2012-49FB-A920-204F2B53214D}"/>
              </a:ext>
            </a:extLst>
          </p:cNvPr>
          <p:cNvSpPr>
            <a:spLocks noGrp="1"/>
          </p:cNvSpPr>
          <p:nvPr>
            <p:ph type="title"/>
          </p:nvPr>
        </p:nvSpPr>
        <p:spPr>
          <a:xfrm>
            <a:off x="3189040" y="2708920"/>
            <a:ext cx="4968552" cy="1008112"/>
          </a:xfrm>
        </p:spPr>
        <p:txBody>
          <a:bodyPr/>
          <a:lstStyle/>
          <a:p>
            <a:r>
              <a:rPr lang="en-GB" dirty="0"/>
              <a:t>Where next?</a:t>
            </a:r>
          </a:p>
        </p:txBody>
      </p:sp>
      <p:sp>
        <p:nvSpPr>
          <p:cNvPr id="3" name="Slide Number Placeholder 8">
            <a:extLst>
              <a:ext uri="{FF2B5EF4-FFF2-40B4-BE49-F238E27FC236}">
                <a16:creationId xmlns:a16="http://schemas.microsoft.com/office/drawing/2014/main" id="{6E2AB57B-993D-4763-87DA-B8C2F46FEA1F}"/>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Slide </a:t>
            </a:r>
            <a:fld id="{546D7DC8-501D-48DE-A57B-6D366F0C1FCE}" type="slidenum">
              <a:rPr lang="en-GB" sz="1200" smtClean="0"/>
              <a:pPr/>
              <a:t>27</a:t>
            </a:fld>
            <a:endParaRPr lang="en-GB" sz="1200" dirty="0"/>
          </a:p>
        </p:txBody>
      </p:sp>
    </p:spTree>
    <p:extLst>
      <p:ext uri="{BB962C8B-B14F-4D97-AF65-F5344CB8AC3E}">
        <p14:creationId xmlns:p14="http://schemas.microsoft.com/office/powerpoint/2010/main" val="3594914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4D88-9B3A-4D2F-9C00-35BA95430E2B}"/>
              </a:ext>
            </a:extLst>
          </p:cNvPr>
          <p:cNvSpPr>
            <a:spLocks noGrp="1"/>
          </p:cNvSpPr>
          <p:nvPr>
            <p:ph type="title"/>
          </p:nvPr>
        </p:nvSpPr>
        <p:spPr>
          <a:xfrm>
            <a:off x="616677" y="875672"/>
            <a:ext cx="10972800" cy="722344"/>
          </a:xfrm>
        </p:spPr>
        <p:txBody>
          <a:bodyPr>
            <a:normAutofit fontScale="90000"/>
          </a:bodyPr>
          <a:lstStyle/>
          <a:p>
            <a:r>
              <a:rPr lang="en-GB" dirty="0"/>
              <a:t>Approximate population numbers</a:t>
            </a:r>
          </a:p>
        </p:txBody>
      </p:sp>
      <p:sp>
        <p:nvSpPr>
          <p:cNvPr id="3" name="Content Placeholder 2">
            <a:extLst>
              <a:ext uri="{FF2B5EF4-FFF2-40B4-BE49-F238E27FC236}">
                <a16:creationId xmlns:a16="http://schemas.microsoft.com/office/drawing/2014/main" id="{3F1929D0-A273-4DE0-8FCE-9D1223D430B4}"/>
              </a:ext>
            </a:extLst>
          </p:cNvPr>
          <p:cNvSpPr>
            <a:spLocks noGrp="1"/>
          </p:cNvSpPr>
          <p:nvPr>
            <p:ph idx="1"/>
          </p:nvPr>
        </p:nvSpPr>
        <p:spPr>
          <a:xfrm>
            <a:off x="609600" y="1700808"/>
            <a:ext cx="10972800" cy="4623792"/>
          </a:xfrm>
        </p:spPr>
        <p:txBody>
          <a:bodyPr>
            <a:normAutofit/>
          </a:bodyPr>
          <a:lstStyle/>
          <a:p>
            <a:r>
              <a:rPr lang="en-GB" sz="4000" dirty="0"/>
              <a:t>Israel, population ~ 8.5m</a:t>
            </a:r>
          </a:p>
          <a:p>
            <a:pPr lvl="1"/>
            <a:r>
              <a:rPr lang="en-GB" sz="3800" dirty="0"/>
              <a:t>75% Jewish, 20% Muslim, 5% other.</a:t>
            </a:r>
          </a:p>
          <a:p>
            <a:r>
              <a:rPr lang="en-GB" sz="4000" dirty="0"/>
              <a:t>Palestinians:</a:t>
            </a:r>
          </a:p>
          <a:p>
            <a:pPr lvl="1"/>
            <a:r>
              <a:rPr lang="en-GB" sz="4000" dirty="0"/>
              <a:t>West Bank 2.8m</a:t>
            </a:r>
          </a:p>
          <a:p>
            <a:pPr lvl="1"/>
            <a:r>
              <a:rPr lang="en-GB" sz="4000" dirty="0"/>
              <a:t>Gaza 1.8m</a:t>
            </a:r>
          </a:p>
          <a:p>
            <a:pPr lvl="1"/>
            <a:r>
              <a:rPr lang="en-GB" sz="4000" dirty="0"/>
              <a:t>Diaspora ~6m, mainly in Arab states</a:t>
            </a:r>
          </a:p>
        </p:txBody>
      </p:sp>
      <p:sp>
        <p:nvSpPr>
          <p:cNvPr id="4" name="Slide Number Placeholder 8">
            <a:extLst>
              <a:ext uri="{FF2B5EF4-FFF2-40B4-BE49-F238E27FC236}">
                <a16:creationId xmlns:a16="http://schemas.microsoft.com/office/drawing/2014/main" id="{E3CBA773-CBD8-456D-8630-1EF7ACB183C8}"/>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Slide </a:t>
            </a:r>
            <a:fld id="{546D7DC8-501D-48DE-A57B-6D366F0C1FCE}" type="slidenum">
              <a:rPr lang="en-GB" sz="1200" smtClean="0"/>
              <a:pPr/>
              <a:t>28</a:t>
            </a:fld>
            <a:endParaRPr lang="en-GB" sz="1200" dirty="0"/>
          </a:p>
        </p:txBody>
      </p:sp>
    </p:spTree>
    <p:extLst>
      <p:ext uri="{BB962C8B-B14F-4D97-AF65-F5344CB8AC3E}">
        <p14:creationId xmlns:p14="http://schemas.microsoft.com/office/powerpoint/2010/main" val="3220445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639F-4836-4B88-939B-361D0C79B35A}"/>
              </a:ext>
            </a:extLst>
          </p:cNvPr>
          <p:cNvSpPr>
            <a:spLocks noGrp="1"/>
          </p:cNvSpPr>
          <p:nvPr>
            <p:ph type="title"/>
          </p:nvPr>
        </p:nvSpPr>
        <p:spPr>
          <a:xfrm>
            <a:off x="609600" y="836712"/>
            <a:ext cx="10972800" cy="650336"/>
          </a:xfrm>
        </p:spPr>
        <p:txBody>
          <a:bodyPr>
            <a:noAutofit/>
          </a:bodyPr>
          <a:lstStyle/>
          <a:p>
            <a:r>
              <a:rPr lang="en-GB" sz="4000" dirty="0"/>
              <a:t>Palestine Liberation Organisation’s objectives</a:t>
            </a:r>
          </a:p>
        </p:txBody>
      </p:sp>
      <p:sp>
        <p:nvSpPr>
          <p:cNvPr id="3" name="Content Placeholder 2">
            <a:extLst>
              <a:ext uri="{FF2B5EF4-FFF2-40B4-BE49-F238E27FC236}">
                <a16:creationId xmlns:a16="http://schemas.microsoft.com/office/drawing/2014/main" id="{786ACE0B-21AC-4D8E-BF14-CD7B1EDD390E}"/>
              </a:ext>
            </a:extLst>
          </p:cNvPr>
          <p:cNvSpPr>
            <a:spLocks noGrp="1"/>
          </p:cNvSpPr>
          <p:nvPr>
            <p:ph idx="1"/>
          </p:nvPr>
        </p:nvSpPr>
        <p:spPr>
          <a:xfrm>
            <a:off x="609600" y="1556792"/>
            <a:ext cx="10972800" cy="4752528"/>
          </a:xfrm>
        </p:spPr>
        <p:txBody>
          <a:bodyPr>
            <a:normAutofit/>
          </a:bodyPr>
          <a:lstStyle/>
          <a:p>
            <a:r>
              <a:rPr lang="en-GB" sz="4400" dirty="0"/>
              <a:t>End the occupation</a:t>
            </a:r>
          </a:p>
          <a:p>
            <a:r>
              <a:rPr lang="en-GB" sz="4400" dirty="0"/>
              <a:t>A state comprising West Bank and Gaza</a:t>
            </a:r>
          </a:p>
          <a:p>
            <a:pPr lvl="1"/>
            <a:r>
              <a:rPr lang="en-GB" sz="4400" dirty="0"/>
              <a:t>Demilitarisation?</a:t>
            </a:r>
          </a:p>
          <a:p>
            <a:pPr lvl="1"/>
            <a:r>
              <a:rPr lang="en-GB" sz="4400" dirty="0"/>
              <a:t>Jerusalem?</a:t>
            </a:r>
          </a:p>
          <a:p>
            <a:r>
              <a:rPr lang="en-GB" sz="4400" dirty="0"/>
              <a:t>Preserve the demand for the right of return</a:t>
            </a:r>
          </a:p>
        </p:txBody>
      </p:sp>
      <p:sp>
        <p:nvSpPr>
          <p:cNvPr id="4" name="Slide Number Placeholder 8">
            <a:extLst>
              <a:ext uri="{FF2B5EF4-FFF2-40B4-BE49-F238E27FC236}">
                <a16:creationId xmlns:a16="http://schemas.microsoft.com/office/drawing/2014/main" id="{C529EA45-8894-4B67-8486-9FF0D4617259}"/>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29</a:t>
            </a:fld>
            <a:endParaRPr lang="en-GB" sz="1200" dirty="0"/>
          </a:p>
        </p:txBody>
      </p:sp>
    </p:spTree>
    <p:extLst>
      <p:ext uri="{BB962C8B-B14F-4D97-AF65-F5344CB8AC3E}">
        <p14:creationId xmlns:p14="http://schemas.microsoft.com/office/powerpoint/2010/main" val="203924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861" y="871987"/>
            <a:ext cx="10972800" cy="666719"/>
          </a:xfrm>
        </p:spPr>
        <p:txBody>
          <a:bodyPr>
            <a:normAutofit fontScale="90000"/>
          </a:bodyPr>
          <a:lstStyle/>
          <a:p>
            <a:r>
              <a:rPr lang="en-GB" dirty="0"/>
              <a:t>Synopsis</a:t>
            </a:r>
          </a:p>
        </p:txBody>
      </p:sp>
      <p:sp>
        <p:nvSpPr>
          <p:cNvPr id="3" name="Content Placeholder 2"/>
          <p:cNvSpPr>
            <a:spLocks noGrp="1"/>
          </p:cNvSpPr>
          <p:nvPr>
            <p:ph idx="1"/>
          </p:nvPr>
        </p:nvSpPr>
        <p:spPr>
          <a:xfrm>
            <a:off x="1075861" y="1538706"/>
            <a:ext cx="8229600" cy="4626598"/>
          </a:xfrm>
        </p:spPr>
        <p:txBody>
          <a:bodyPr>
            <a:normAutofit/>
          </a:bodyPr>
          <a:lstStyle/>
          <a:p>
            <a:pPr marL="514350" indent="-514350">
              <a:buFont typeface="+mj-lt"/>
              <a:buAutoNum type="arabicPeriod"/>
            </a:pPr>
            <a:r>
              <a:rPr lang="en-GB" sz="2800" dirty="0"/>
              <a:t>People care about Israel &amp; Palestine</a:t>
            </a:r>
          </a:p>
          <a:p>
            <a:pPr marL="514350" indent="-514350">
              <a:buFont typeface="+mj-lt"/>
              <a:buAutoNum type="arabicPeriod"/>
            </a:pPr>
            <a:r>
              <a:rPr lang="en-GB" sz="2800" dirty="0"/>
              <a:t>Sanctuary matters</a:t>
            </a:r>
          </a:p>
          <a:p>
            <a:pPr marL="514350" indent="-514350">
              <a:buFont typeface="+mj-lt"/>
              <a:buAutoNum type="arabicPeriod"/>
            </a:pPr>
            <a:r>
              <a:rPr lang="en-GB" sz="2800" dirty="0"/>
              <a:t>The birth of modern Zionism</a:t>
            </a:r>
          </a:p>
          <a:p>
            <a:pPr marL="514350" indent="-514350">
              <a:buFont typeface="+mj-lt"/>
              <a:buAutoNum type="arabicPeriod"/>
            </a:pPr>
            <a:r>
              <a:rPr lang="en-GB" sz="2800" dirty="0"/>
              <a:t>A brief history</a:t>
            </a:r>
          </a:p>
          <a:p>
            <a:pPr marL="514350" indent="-514350">
              <a:buFont typeface="+mj-lt"/>
              <a:buAutoNum type="arabicPeriod"/>
            </a:pPr>
            <a:r>
              <a:rPr lang="en-GB" sz="2800" dirty="0"/>
              <a:t>What if? An alternative history</a:t>
            </a:r>
          </a:p>
          <a:p>
            <a:pPr marL="514350" indent="-514350">
              <a:buFont typeface="+mj-lt"/>
              <a:buAutoNum type="arabicPeriod"/>
            </a:pPr>
            <a:r>
              <a:rPr lang="en-GB" sz="2800" dirty="0"/>
              <a:t>Where next?</a:t>
            </a:r>
          </a:p>
          <a:p>
            <a:pPr marL="514350" indent="-514350">
              <a:buFont typeface="+mj-lt"/>
              <a:buAutoNum type="arabicPeriod"/>
            </a:pPr>
            <a:r>
              <a:rPr lang="en-GB" sz="2800" dirty="0"/>
              <a:t>What you can do</a:t>
            </a:r>
          </a:p>
          <a:p>
            <a:pPr marL="514350" indent="-514350">
              <a:buFont typeface="+mj-lt"/>
              <a:buAutoNum type="arabicPeriod"/>
            </a:pPr>
            <a:r>
              <a:rPr lang="en-GB" sz="2800" dirty="0"/>
              <a:t>Bibliography</a:t>
            </a:r>
          </a:p>
          <a:p>
            <a:pPr marL="514350" indent="-514350">
              <a:buFont typeface="+mj-lt"/>
              <a:buAutoNum type="arabicPeriod"/>
            </a:pPr>
            <a:r>
              <a:rPr lang="en-GB" sz="2800" dirty="0"/>
              <a:t>Q&amp;A</a:t>
            </a:r>
          </a:p>
          <a:p>
            <a:pPr marL="0" indent="0">
              <a:buNone/>
            </a:pPr>
            <a:endParaRPr lang="en-GB" dirty="0"/>
          </a:p>
        </p:txBody>
      </p:sp>
      <p:sp>
        <p:nvSpPr>
          <p:cNvPr id="5" name="Slide Number Placeholder 8"/>
          <p:cNvSpPr>
            <a:spLocks noGrp="1"/>
          </p:cNvSpPr>
          <p:nvPr>
            <p:ph type="sldNum" sz="quarter" idx="10"/>
          </p:nvPr>
        </p:nvSpPr>
        <p:spPr>
          <a:xfrm>
            <a:off x="1079129" y="6292129"/>
            <a:ext cx="2133600" cy="365125"/>
          </a:xfrm>
          <a:noFill/>
        </p:spPr>
        <p:txBody>
          <a:bodyPr/>
          <a:lstStyle/>
          <a:p>
            <a:r>
              <a:rPr lang="en-GB" sz="1200" dirty="0"/>
              <a:t>Slide </a:t>
            </a:r>
            <a:fld id="{AB4C2BE7-968E-4327-862E-832216ADE95F}" type="slidenum">
              <a:rPr lang="en-GB" sz="1200"/>
              <a:t>3</a:t>
            </a:fld>
            <a:endParaRPr lang="en-GB" sz="1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FEC5C-7713-4EA5-BCB8-620837751C5B}"/>
              </a:ext>
            </a:extLst>
          </p:cNvPr>
          <p:cNvSpPr>
            <a:spLocks noGrp="1"/>
          </p:cNvSpPr>
          <p:nvPr>
            <p:ph type="title"/>
          </p:nvPr>
        </p:nvSpPr>
        <p:spPr>
          <a:xfrm>
            <a:off x="633709" y="836712"/>
            <a:ext cx="10972800" cy="650336"/>
          </a:xfrm>
        </p:spPr>
        <p:txBody>
          <a:bodyPr>
            <a:normAutofit fontScale="90000"/>
          </a:bodyPr>
          <a:lstStyle/>
          <a:p>
            <a:r>
              <a:rPr lang="en-GB" dirty="0"/>
              <a:t>Palestinian acts of self-harm</a:t>
            </a:r>
          </a:p>
        </p:txBody>
      </p:sp>
      <p:sp>
        <p:nvSpPr>
          <p:cNvPr id="3" name="Content Placeholder 2">
            <a:extLst>
              <a:ext uri="{FF2B5EF4-FFF2-40B4-BE49-F238E27FC236}">
                <a16:creationId xmlns:a16="http://schemas.microsoft.com/office/drawing/2014/main" id="{35AEE2B8-5475-4DE0-A45E-28DC75DAC0FE}"/>
              </a:ext>
            </a:extLst>
          </p:cNvPr>
          <p:cNvSpPr>
            <a:spLocks noGrp="1"/>
          </p:cNvSpPr>
          <p:nvPr>
            <p:ph idx="1"/>
          </p:nvPr>
        </p:nvSpPr>
        <p:spPr>
          <a:xfrm>
            <a:off x="609600" y="1487048"/>
            <a:ext cx="10972800" cy="4837552"/>
          </a:xfrm>
        </p:spPr>
        <p:txBody>
          <a:bodyPr>
            <a:normAutofit/>
          </a:bodyPr>
          <a:lstStyle/>
          <a:p>
            <a:r>
              <a:rPr lang="en-GB" sz="4400" dirty="0"/>
              <a:t>Promoting hatred of Israel</a:t>
            </a:r>
          </a:p>
          <a:p>
            <a:r>
              <a:rPr lang="en-GB" sz="4400" dirty="0"/>
              <a:t>Honouring terrorists</a:t>
            </a:r>
          </a:p>
          <a:p>
            <a:r>
              <a:rPr lang="en-GB" sz="4400" dirty="0"/>
              <a:t>Paying stipends to families of terrorists</a:t>
            </a:r>
          </a:p>
          <a:p>
            <a:r>
              <a:rPr lang="en-GB" sz="4400" dirty="0"/>
              <a:t>Clinging to the myth of return</a:t>
            </a:r>
          </a:p>
          <a:p>
            <a:r>
              <a:rPr lang="en-GB" sz="4400" dirty="0"/>
              <a:t>Despite Oslo Accords, unwillingness to accept permanence of Israel</a:t>
            </a:r>
          </a:p>
        </p:txBody>
      </p:sp>
      <p:sp>
        <p:nvSpPr>
          <p:cNvPr id="4" name="Slide Number Placeholder 8">
            <a:extLst>
              <a:ext uri="{FF2B5EF4-FFF2-40B4-BE49-F238E27FC236}">
                <a16:creationId xmlns:a16="http://schemas.microsoft.com/office/drawing/2014/main" id="{9655F7F2-DBDE-4590-AA79-B71F91624A41}"/>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30</a:t>
            </a:fld>
            <a:endParaRPr lang="en-GB" sz="1200" dirty="0"/>
          </a:p>
        </p:txBody>
      </p:sp>
    </p:spTree>
    <p:extLst>
      <p:ext uri="{BB962C8B-B14F-4D97-AF65-F5344CB8AC3E}">
        <p14:creationId xmlns:p14="http://schemas.microsoft.com/office/powerpoint/2010/main" val="3272794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E63C3-3AED-495F-94C5-BB1F8BFE1E0B}"/>
              </a:ext>
            </a:extLst>
          </p:cNvPr>
          <p:cNvSpPr>
            <a:spLocks noGrp="1"/>
          </p:cNvSpPr>
          <p:nvPr>
            <p:ph type="title"/>
          </p:nvPr>
        </p:nvSpPr>
        <p:spPr>
          <a:xfrm>
            <a:off x="609600" y="915993"/>
            <a:ext cx="10972800" cy="650336"/>
          </a:xfrm>
        </p:spPr>
        <p:txBody>
          <a:bodyPr>
            <a:normAutofit fontScale="90000"/>
          </a:bodyPr>
          <a:lstStyle/>
          <a:p>
            <a:r>
              <a:rPr lang="en-GB" dirty="0"/>
              <a:t>Hamas (Islamic Resistance Movement)</a:t>
            </a:r>
          </a:p>
        </p:txBody>
      </p:sp>
      <p:sp>
        <p:nvSpPr>
          <p:cNvPr id="3" name="Content Placeholder 2">
            <a:extLst>
              <a:ext uri="{FF2B5EF4-FFF2-40B4-BE49-F238E27FC236}">
                <a16:creationId xmlns:a16="http://schemas.microsoft.com/office/drawing/2014/main" id="{AEFF32E2-62C3-4621-AA57-ABD8724F4FCD}"/>
              </a:ext>
            </a:extLst>
          </p:cNvPr>
          <p:cNvSpPr>
            <a:spLocks noGrp="1"/>
          </p:cNvSpPr>
          <p:nvPr>
            <p:ph idx="1"/>
          </p:nvPr>
        </p:nvSpPr>
        <p:spPr/>
        <p:txBody>
          <a:bodyPr>
            <a:normAutofit/>
          </a:bodyPr>
          <a:lstStyle/>
          <a:p>
            <a:r>
              <a:rPr lang="en-US" sz="3600" dirty="0"/>
              <a:t>The Covenant of the Islamic Resistance Movement 18 August 1988 on Yale Law School website </a:t>
            </a:r>
            <a:r>
              <a:rPr lang="en-US" sz="3600" dirty="0">
                <a:hlinkClick r:id="rId2"/>
              </a:rPr>
              <a:t>http://avalon.law.yale.edu/20th_century/hamas.asp</a:t>
            </a:r>
            <a:r>
              <a:rPr lang="en-US" sz="3600" dirty="0"/>
              <a:t> </a:t>
            </a:r>
          </a:p>
          <a:p>
            <a:r>
              <a:rPr lang="en-GB" sz="3600" dirty="0"/>
              <a:t>May 2017 update  on Middle East Eye website </a:t>
            </a:r>
            <a:r>
              <a:rPr lang="en-GB" sz="3600" dirty="0">
                <a:hlinkClick r:id="rId3"/>
              </a:rPr>
              <a:t>http://www.middleeasteye.net/news/hamas-charter-1637794876</a:t>
            </a:r>
            <a:r>
              <a:rPr lang="en-GB" sz="3600" dirty="0"/>
              <a:t> </a:t>
            </a:r>
          </a:p>
        </p:txBody>
      </p:sp>
      <p:sp>
        <p:nvSpPr>
          <p:cNvPr id="4" name="Slide Number Placeholder 8">
            <a:extLst>
              <a:ext uri="{FF2B5EF4-FFF2-40B4-BE49-F238E27FC236}">
                <a16:creationId xmlns:a16="http://schemas.microsoft.com/office/drawing/2014/main" id="{114239EE-F018-4853-818F-2E3B97C565EB}"/>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Slide </a:t>
            </a:r>
            <a:fld id="{546D7DC8-501D-48DE-A57B-6D366F0C1FCE}" type="slidenum">
              <a:rPr lang="en-GB" sz="1200" smtClean="0"/>
              <a:pPr/>
              <a:t>31</a:t>
            </a:fld>
            <a:endParaRPr lang="en-GB" sz="1200" dirty="0"/>
          </a:p>
        </p:txBody>
      </p:sp>
    </p:spTree>
    <p:extLst>
      <p:ext uri="{BB962C8B-B14F-4D97-AF65-F5344CB8AC3E}">
        <p14:creationId xmlns:p14="http://schemas.microsoft.com/office/powerpoint/2010/main" val="3026280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6E26-6F80-4D8C-9719-1B9D0ADD463D}"/>
              </a:ext>
            </a:extLst>
          </p:cNvPr>
          <p:cNvSpPr>
            <a:spLocks noGrp="1"/>
          </p:cNvSpPr>
          <p:nvPr>
            <p:ph type="title"/>
          </p:nvPr>
        </p:nvSpPr>
        <p:spPr>
          <a:xfrm>
            <a:off x="609600" y="856819"/>
            <a:ext cx="10972800" cy="722344"/>
          </a:xfrm>
        </p:spPr>
        <p:txBody>
          <a:bodyPr>
            <a:normAutofit fontScale="90000"/>
          </a:bodyPr>
          <a:lstStyle/>
          <a:p>
            <a:r>
              <a:rPr lang="en-GB" dirty="0"/>
              <a:t>Hamas’s objectives</a:t>
            </a:r>
          </a:p>
        </p:txBody>
      </p:sp>
      <p:sp>
        <p:nvSpPr>
          <p:cNvPr id="3" name="Content Placeholder 2">
            <a:extLst>
              <a:ext uri="{FF2B5EF4-FFF2-40B4-BE49-F238E27FC236}">
                <a16:creationId xmlns:a16="http://schemas.microsoft.com/office/drawing/2014/main" id="{6C1C7B3F-905E-42A3-9D30-384679F68912}"/>
              </a:ext>
            </a:extLst>
          </p:cNvPr>
          <p:cNvSpPr>
            <a:spLocks noGrp="1"/>
          </p:cNvSpPr>
          <p:nvPr>
            <p:ph idx="1"/>
          </p:nvPr>
        </p:nvSpPr>
        <p:spPr/>
        <p:txBody>
          <a:bodyPr/>
          <a:lstStyle/>
          <a:p>
            <a:r>
              <a:rPr lang="en-GB" sz="6000" dirty="0"/>
              <a:t>Every cm</a:t>
            </a:r>
            <a:r>
              <a:rPr lang="en-GB" sz="6000" baseline="30000" dirty="0"/>
              <a:t>2 </a:t>
            </a:r>
            <a:r>
              <a:rPr lang="en-GB" sz="6000" dirty="0"/>
              <a:t>of Palestine must be Muslim controlled</a:t>
            </a:r>
          </a:p>
          <a:p>
            <a:r>
              <a:rPr lang="en-GB" sz="6000" dirty="0"/>
              <a:t>Has only ever offered time-limited truce</a:t>
            </a:r>
          </a:p>
          <a:p>
            <a:endParaRPr lang="en-GB" dirty="0"/>
          </a:p>
        </p:txBody>
      </p:sp>
      <p:sp>
        <p:nvSpPr>
          <p:cNvPr id="4" name="Slide Number Placeholder 8">
            <a:extLst>
              <a:ext uri="{FF2B5EF4-FFF2-40B4-BE49-F238E27FC236}">
                <a16:creationId xmlns:a16="http://schemas.microsoft.com/office/drawing/2014/main" id="{E7018678-1E2A-4407-914D-1F1B84C603AD}"/>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32</a:t>
            </a:fld>
            <a:endParaRPr lang="en-GB" sz="1200" dirty="0"/>
          </a:p>
        </p:txBody>
      </p:sp>
    </p:spTree>
    <p:extLst>
      <p:ext uri="{BB962C8B-B14F-4D97-AF65-F5344CB8AC3E}">
        <p14:creationId xmlns:p14="http://schemas.microsoft.com/office/powerpoint/2010/main" val="3037286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71B2-FB62-4DD6-A710-A88BE1D2B00E}"/>
              </a:ext>
            </a:extLst>
          </p:cNvPr>
          <p:cNvSpPr>
            <a:spLocks noGrp="1"/>
          </p:cNvSpPr>
          <p:nvPr>
            <p:ph type="title"/>
          </p:nvPr>
        </p:nvSpPr>
        <p:spPr>
          <a:xfrm>
            <a:off x="695400" y="908720"/>
            <a:ext cx="10972800" cy="722344"/>
          </a:xfrm>
        </p:spPr>
        <p:txBody>
          <a:bodyPr>
            <a:normAutofit fontScale="90000"/>
          </a:bodyPr>
          <a:lstStyle/>
          <a:p>
            <a:r>
              <a:rPr lang="en-GB" dirty="0"/>
              <a:t>Hamas hates Jews</a:t>
            </a:r>
          </a:p>
        </p:txBody>
      </p:sp>
      <p:sp>
        <p:nvSpPr>
          <p:cNvPr id="3" name="Content Placeholder 2">
            <a:extLst>
              <a:ext uri="{FF2B5EF4-FFF2-40B4-BE49-F238E27FC236}">
                <a16:creationId xmlns:a16="http://schemas.microsoft.com/office/drawing/2014/main" id="{EDECAACF-9860-47DE-AF53-8DDD3691A39B}"/>
              </a:ext>
            </a:extLst>
          </p:cNvPr>
          <p:cNvSpPr>
            <a:spLocks noGrp="1"/>
          </p:cNvSpPr>
          <p:nvPr>
            <p:ph idx="1"/>
          </p:nvPr>
        </p:nvSpPr>
        <p:spPr>
          <a:xfrm>
            <a:off x="609600" y="1736812"/>
            <a:ext cx="10524931" cy="4212468"/>
          </a:xfrm>
        </p:spPr>
        <p:txBody>
          <a:bodyPr/>
          <a:lstStyle/>
          <a:p>
            <a:pPr marL="0" indent="0">
              <a:buNone/>
            </a:pPr>
            <a:r>
              <a:rPr lang="en-US" sz="2800" dirty="0"/>
              <a:t>The Prophet, Allah bless him and grant him salvation, has said:</a:t>
            </a:r>
          </a:p>
          <a:p>
            <a:pPr marL="0" indent="0">
              <a:buNone/>
            </a:pPr>
            <a:r>
              <a:rPr lang="en-US" sz="2800" dirty="0"/>
              <a:t>"The Day of Judgement will not come about until Moslems fight the Jews (killing the Jews), when the Jew will hide behind stones and trees. The stones and trees will say O Moslems, O Abdulla, there is a Jew behind me, come and kill him. Only the Gharkad tree, (evidently a certain kind of tree) would not do that because it is one of the trees of the Jews." (related by al-Bukhari and Moslem).</a:t>
            </a:r>
          </a:p>
          <a:p>
            <a:pPr marL="0" indent="0" algn="r">
              <a:buNone/>
            </a:pPr>
            <a:r>
              <a:rPr lang="en-US" dirty="0">
                <a:solidFill>
                  <a:srgbClr val="0070C0"/>
                </a:solidFill>
              </a:rPr>
              <a:t>Hamas Covenant of 1988, extract from Article 7</a:t>
            </a:r>
          </a:p>
        </p:txBody>
      </p:sp>
      <p:sp>
        <p:nvSpPr>
          <p:cNvPr id="5" name="Slide Number Placeholder 8">
            <a:extLst>
              <a:ext uri="{FF2B5EF4-FFF2-40B4-BE49-F238E27FC236}">
                <a16:creationId xmlns:a16="http://schemas.microsoft.com/office/drawing/2014/main" id="{9DA5B8A1-21EA-4480-9D0B-0C218D248B42}"/>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33</a:t>
            </a:fld>
            <a:endParaRPr lang="en-GB" sz="1200" dirty="0"/>
          </a:p>
        </p:txBody>
      </p:sp>
    </p:spTree>
    <p:extLst>
      <p:ext uri="{BB962C8B-B14F-4D97-AF65-F5344CB8AC3E}">
        <p14:creationId xmlns:p14="http://schemas.microsoft.com/office/powerpoint/2010/main" val="324315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4BE922-6E96-4A2D-9289-DA580CAD44F0}"/>
              </a:ext>
            </a:extLst>
          </p:cNvPr>
          <p:cNvSpPr txBox="1"/>
          <p:nvPr/>
        </p:nvSpPr>
        <p:spPr>
          <a:xfrm>
            <a:off x="1055440" y="2276872"/>
            <a:ext cx="10585176" cy="2554545"/>
          </a:xfrm>
          <a:prstGeom prst="rect">
            <a:avLst/>
          </a:prstGeom>
          <a:noFill/>
        </p:spPr>
        <p:txBody>
          <a:bodyPr wrap="square" rtlCol="0">
            <a:spAutoFit/>
          </a:bodyPr>
          <a:lstStyle/>
          <a:p>
            <a:r>
              <a:rPr lang="en-GB" sz="8000" i="1" dirty="0">
                <a:latin typeface="Times New Roman" panose="02020603050405020304" pitchFamily="18" charset="0"/>
                <a:cs typeface="Times New Roman" panose="02020603050405020304" pitchFamily="18" charset="0"/>
              </a:rPr>
              <a:t>Whose actions have the power to destroy Israel?</a:t>
            </a:r>
          </a:p>
        </p:txBody>
      </p:sp>
      <p:sp>
        <p:nvSpPr>
          <p:cNvPr id="4" name="Slide Number Placeholder 8">
            <a:extLst>
              <a:ext uri="{FF2B5EF4-FFF2-40B4-BE49-F238E27FC236}">
                <a16:creationId xmlns:a16="http://schemas.microsoft.com/office/drawing/2014/main" id="{E61AD2DD-B9DA-4CE4-B591-EDEDC6A78609}"/>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34</a:t>
            </a:fld>
            <a:endParaRPr lang="en-GB" sz="1200" dirty="0"/>
          </a:p>
        </p:txBody>
      </p:sp>
    </p:spTree>
    <p:extLst>
      <p:ext uri="{BB962C8B-B14F-4D97-AF65-F5344CB8AC3E}">
        <p14:creationId xmlns:p14="http://schemas.microsoft.com/office/powerpoint/2010/main" val="2104552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638C-326B-4EBD-9E02-1BBCFB4A2FD3}"/>
              </a:ext>
            </a:extLst>
          </p:cNvPr>
          <p:cNvSpPr>
            <a:spLocks noGrp="1"/>
          </p:cNvSpPr>
          <p:nvPr>
            <p:ph type="title"/>
          </p:nvPr>
        </p:nvSpPr>
        <p:spPr>
          <a:xfrm>
            <a:off x="609600" y="863291"/>
            <a:ext cx="10972800" cy="722344"/>
          </a:xfrm>
        </p:spPr>
        <p:txBody>
          <a:bodyPr>
            <a:normAutofit fontScale="90000"/>
          </a:bodyPr>
          <a:lstStyle/>
          <a:p>
            <a:r>
              <a:rPr lang="en-GB" dirty="0"/>
              <a:t>The West Bank today, in detail</a:t>
            </a:r>
          </a:p>
        </p:txBody>
      </p:sp>
      <p:sp>
        <p:nvSpPr>
          <p:cNvPr id="3" name="Content Placeholder 2">
            <a:extLst>
              <a:ext uri="{FF2B5EF4-FFF2-40B4-BE49-F238E27FC236}">
                <a16:creationId xmlns:a16="http://schemas.microsoft.com/office/drawing/2014/main" id="{8C1E5643-0413-4506-A105-1867DE9945D5}"/>
              </a:ext>
            </a:extLst>
          </p:cNvPr>
          <p:cNvSpPr>
            <a:spLocks noGrp="1"/>
          </p:cNvSpPr>
          <p:nvPr>
            <p:ph idx="1"/>
          </p:nvPr>
        </p:nvSpPr>
        <p:spPr>
          <a:xfrm>
            <a:off x="609600" y="1585635"/>
            <a:ext cx="7214592" cy="4738965"/>
          </a:xfrm>
        </p:spPr>
        <p:txBody>
          <a:bodyPr>
            <a:normAutofit/>
          </a:bodyPr>
          <a:lstStyle/>
          <a:p>
            <a:r>
              <a:rPr lang="en-US" sz="4800" dirty="0" err="1"/>
              <a:t>B'Tselem</a:t>
            </a:r>
            <a:r>
              <a:rPr lang="en-US" sz="4800" dirty="0"/>
              <a:t> – The Israeli Information Center for Human Rights in the Occupied Territories</a:t>
            </a:r>
          </a:p>
          <a:p>
            <a:r>
              <a:rPr lang="en-US" sz="4800" dirty="0"/>
              <a:t>Founded 1989</a:t>
            </a:r>
            <a:endParaRPr lang="en-GB" sz="4800" dirty="0"/>
          </a:p>
        </p:txBody>
      </p:sp>
      <p:pic>
        <p:nvPicPr>
          <p:cNvPr id="7" name="Picture 6">
            <a:extLst>
              <a:ext uri="{FF2B5EF4-FFF2-40B4-BE49-F238E27FC236}">
                <a16:creationId xmlns:a16="http://schemas.microsoft.com/office/drawing/2014/main" id="{D5A3C7BB-8848-4B59-B42B-12D0E5C5BA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0215" y="1585635"/>
            <a:ext cx="3346091" cy="4751892"/>
          </a:xfrm>
          <a:prstGeom prst="rect">
            <a:avLst/>
          </a:prstGeom>
        </p:spPr>
      </p:pic>
      <p:sp>
        <p:nvSpPr>
          <p:cNvPr id="8" name="Slide Number Placeholder 8">
            <a:extLst>
              <a:ext uri="{FF2B5EF4-FFF2-40B4-BE49-F238E27FC236}">
                <a16:creationId xmlns:a16="http://schemas.microsoft.com/office/drawing/2014/main" id="{F5DF9438-A87E-4182-A650-BF41BF76CC2A}"/>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35</a:t>
            </a:fld>
            <a:endParaRPr lang="en-GB" sz="1200" dirty="0"/>
          </a:p>
        </p:txBody>
      </p:sp>
    </p:spTree>
    <p:extLst>
      <p:ext uri="{BB962C8B-B14F-4D97-AF65-F5344CB8AC3E}">
        <p14:creationId xmlns:p14="http://schemas.microsoft.com/office/powerpoint/2010/main" val="1060860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61B6-191D-4C88-88C3-0FE5E6595307}"/>
              </a:ext>
            </a:extLst>
          </p:cNvPr>
          <p:cNvSpPr>
            <a:spLocks noGrp="1"/>
          </p:cNvSpPr>
          <p:nvPr>
            <p:ph type="title"/>
          </p:nvPr>
        </p:nvSpPr>
        <p:spPr>
          <a:xfrm>
            <a:off x="609600" y="875672"/>
            <a:ext cx="10972800" cy="722344"/>
          </a:xfrm>
        </p:spPr>
        <p:txBody>
          <a:bodyPr>
            <a:normAutofit fontScale="90000"/>
          </a:bodyPr>
          <a:lstStyle/>
          <a:p>
            <a:r>
              <a:rPr lang="en-GB" dirty="0"/>
              <a:t>The West Bank today, simplified</a:t>
            </a:r>
          </a:p>
        </p:txBody>
      </p:sp>
      <p:sp>
        <p:nvSpPr>
          <p:cNvPr id="3" name="Content Placeholder 2">
            <a:extLst>
              <a:ext uri="{FF2B5EF4-FFF2-40B4-BE49-F238E27FC236}">
                <a16:creationId xmlns:a16="http://schemas.microsoft.com/office/drawing/2014/main" id="{C1402411-A456-4420-A5B3-6822F83A02F2}"/>
              </a:ext>
            </a:extLst>
          </p:cNvPr>
          <p:cNvSpPr>
            <a:spLocks noGrp="1"/>
          </p:cNvSpPr>
          <p:nvPr>
            <p:ph idx="1"/>
          </p:nvPr>
        </p:nvSpPr>
        <p:spPr>
          <a:xfrm>
            <a:off x="609600" y="1598016"/>
            <a:ext cx="8078688" cy="4726584"/>
          </a:xfrm>
        </p:spPr>
        <p:txBody>
          <a:bodyPr>
            <a:normAutofit/>
          </a:bodyPr>
          <a:lstStyle/>
          <a:p>
            <a:r>
              <a:rPr lang="en-GB" sz="4400" dirty="0"/>
              <a:t>Red = areas under Israeli control</a:t>
            </a:r>
          </a:p>
          <a:p>
            <a:r>
              <a:rPr lang="en-GB" sz="4400" dirty="0"/>
              <a:t>From “The Palestine Teaching Trunk” - </a:t>
            </a:r>
            <a:r>
              <a:rPr lang="en-US" sz="4400" dirty="0"/>
              <a:t>teaching materials for in western Washington State high schools</a:t>
            </a:r>
            <a:endParaRPr lang="en-GB" sz="4400" dirty="0"/>
          </a:p>
        </p:txBody>
      </p:sp>
      <p:pic>
        <p:nvPicPr>
          <p:cNvPr id="4" name="Picture 3">
            <a:extLst>
              <a:ext uri="{FF2B5EF4-FFF2-40B4-BE49-F238E27FC236}">
                <a16:creationId xmlns:a16="http://schemas.microsoft.com/office/drawing/2014/main" id="{EDAD2793-AC81-4E97-9705-2114D47126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6568" y="1467666"/>
            <a:ext cx="2434008" cy="4869232"/>
          </a:xfrm>
          <a:prstGeom prst="rect">
            <a:avLst/>
          </a:prstGeom>
        </p:spPr>
      </p:pic>
      <p:sp>
        <p:nvSpPr>
          <p:cNvPr id="5" name="Slide Number Placeholder 8">
            <a:extLst>
              <a:ext uri="{FF2B5EF4-FFF2-40B4-BE49-F238E27FC236}">
                <a16:creationId xmlns:a16="http://schemas.microsoft.com/office/drawing/2014/main" id="{FAFD55B2-367B-4CB6-B44F-52E60D6ADB60}"/>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36</a:t>
            </a:fld>
            <a:endParaRPr lang="en-GB" sz="1200" dirty="0"/>
          </a:p>
        </p:txBody>
      </p:sp>
    </p:spTree>
    <p:extLst>
      <p:ext uri="{BB962C8B-B14F-4D97-AF65-F5344CB8AC3E}">
        <p14:creationId xmlns:p14="http://schemas.microsoft.com/office/powerpoint/2010/main" val="1269279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4B80-9E4B-4057-A6AD-EBFFF4689D34}"/>
              </a:ext>
            </a:extLst>
          </p:cNvPr>
          <p:cNvSpPr>
            <a:spLocks noGrp="1"/>
          </p:cNvSpPr>
          <p:nvPr>
            <p:ph type="title"/>
          </p:nvPr>
        </p:nvSpPr>
        <p:spPr>
          <a:xfrm>
            <a:off x="615648" y="908720"/>
            <a:ext cx="10972800" cy="722344"/>
          </a:xfrm>
        </p:spPr>
        <p:txBody>
          <a:bodyPr>
            <a:normAutofit fontScale="90000"/>
          </a:bodyPr>
          <a:lstStyle/>
          <a:p>
            <a:r>
              <a:rPr lang="en-GB" dirty="0"/>
              <a:t>Israel’s three objectives</a:t>
            </a:r>
          </a:p>
        </p:txBody>
      </p:sp>
      <p:sp>
        <p:nvSpPr>
          <p:cNvPr id="3" name="Content Placeholder 2">
            <a:extLst>
              <a:ext uri="{FF2B5EF4-FFF2-40B4-BE49-F238E27FC236}">
                <a16:creationId xmlns:a16="http://schemas.microsoft.com/office/drawing/2014/main" id="{EE971578-9A9B-4D0B-BC28-ADA9B0148D00}"/>
              </a:ext>
            </a:extLst>
          </p:cNvPr>
          <p:cNvSpPr>
            <a:spLocks noGrp="1"/>
          </p:cNvSpPr>
          <p:nvPr>
            <p:ph idx="1"/>
          </p:nvPr>
        </p:nvSpPr>
        <p:spPr>
          <a:xfrm>
            <a:off x="609600" y="1935480"/>
            <a:ext cx="10972800" cy="2789664"/>
          </a:xfrm>
        </p:spPr>
        <p:txBody>
          <a:bodyPr>
            <a:normAutofit/>
          </a:bodyPr>
          <a:lstStyle/>
          <a:p>
            <a:pPr marL="514350" indent="-514350">
              <a:buFont typeface="+mj-lt"/>
              <a:buAutoNum type="arabicPeriod"/>
            </a:pPr>
            <a:r>
              <a:rPr lang="en-GB" sz="4800" dirty="0"/>
              <a:t>Retain Jewish majority</a:t>
            </a:r>
          </a:p>
          <a:p>
            <a:pPr marL="514350" indent="-514350">
              <a:buFont typeface="+mj-lt"/>
              <a:buAutoNum type="arabicPeriod"/>
            </a:pPr>
            <a:r>
              <a:rPr lang="en-GB" sz="4800" dirty="0"/>
              <a:t>Have all of Palestine</a:t>
            </a:r>
          </a:p>
          <a:p>
            <a:pPr marL="514350" indent="-514350">
              <a:buFont typeface="+mj-lt"/>
              <a:buAutoNum type="arabicPeriod"/>
            </a:pPr>
            <a:r>
              <a:rPr lang="en-GB" sz="4800" dirty="0"/>
              <a:t>Remain a democracy</a:t>
            </a:r>
          </a:p>
        </p:txBody>
      </p:sp>
      <p:sp>
        <p:nvSpPr>
          <p:cNvPr id="4" name="Slide Number Placeholder 8">
            <a:extLst>
              <a:ext uri="{FF2B5EF4-FFF2-40B4-BE49-F238E27FC236}">
                <a16:creationId xmlns:a16="http://schemas.microsoft.com/office/drawing/2014/main" id="{EFE14A22-5B5B-4A7B-9D8D-D65FA2EFD11F}"/>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Slide </a:t>
            </a:r>
            <a:fld id="{546D7DC8-501D-48DE-A57B-6D366F0C1FCE}" type="slidenum">
              <a:rPr lang="en-GB" sz="1200" smtClean="0"/>
              <a:pPr/>
              <a:t>37</a:t>
            </a:fld>
            <a:endParaRPr lang="en-GB" sz="1200" dirty="0"/>
          </a:p>
        </p:txBody>
      </p:sp>
      <p:sp>
        <p:nvSpPr>
          <p:cNvPr id="5" name="TextBox 4">
            <a:extLst>
              <a:ext uri="{FF2B5EF4-FFF2-40B4-BE49-F238E27FC236}">
                <a16:creationId xmlns:a16="http://schemas.microsoft.com/office/drawing/2014/main" id="{DDFA1131-8CE6-42D1-A276-BCBC4497D187}"/>
              </a:ext>
            </a:extLst>
          </p:cNvPr>
          <p:cNvSpPr txBox="1"/>
          <p:nvPr/>
        </p:nvSpPr>
        <p:spPr>
          <a:xfrm>
            <a:off x="609600" y="4502730"/>
            <a:ext cx="10972800" cy="1446550"/>
          </a:xfrm>
          <a:prstGeom prst="rect">
            <a:avLst/>
          </a:prstGeom>
          <a:noFill/>
        </p:spPr>
        <p:txBody>
          <a:bodyPr wrap="square" rtlCol="0">
            <a:spAutoFit/>
          </a:bodyPr>
          <a:lstStyle/>
          <a:p>
            <a:r>
              <a:rPr lang="en-GB" sz="4400" i="1" dirty="0">
                <a:latin typeface="Times New Roman" panose="02020603050405020304" pitchFamily="18" charset="0"/>
                <a:cs typeface="Times New Roman" panose="02020603050405020304" pitchFamily="18" charset="0"/>
              </a:rPr>
              <a:t>Ranking = my perception of Israeli political trends</a:t>
            </a:r>
          </a:p>
        </p:txBody>
      </p:sp>
    </p:spTree>
    <p:extLst>
      <p:ext uri="{BB962C8B-B14F-4D97-AF65-F5344CB8AC3E}">
        <p14:creationId xmlns:p14="http://schemas.microsoft.com/office/powerpoint/2010/main" val="2643837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69941-F144-479E-8088-16C5C39A817C}"/>
              </a:ext>
            </a:extLst>
          </p:cNvPr>
          <p:cNvSpPr>
            <a:spLocks noGrp="1"/>
          </p:cNvSpPr>
          <p:nvPr>
            <p:ph type="title"/>
          </p:nvPr>
        </p:nvSpPr>
        <p:spPr>
          <a:xfrm>
            <a:off x="609600" y="875672"/>
            <a:ext cx="10972800" cy="722344"/>
          </a:xfrm>
        </p:spPr>
        <p:txBody>
          <a:bodyPr>
            <a:normAutofit fontScale="90000"/>
          </a:bodyPr>
          <a:lstStyle/>
          <a:p>
            <a:r>
              <a:rPr lang="en-GB" dirty="0"/>
              <a:t>A one-state solution?</a:t>
            </a:r>
          </a:p>
        </p:txBody>
      </p:sp>
      <p:sp>
        <p:nvSpPr>
          <p:cNvPr id="3" name="Content Placeholder 2">
            <a:extLst>
              <a:ext uri="{FF2B5EF4-FFF2-40B4-BE49-F238E27FC236}">
                <a16:creationId xmlns:a16="http://schemas.microsoft.com/office/drawing/2014/main" id="{4B31D117-5047-4875-A0AE-DB8AE1238672}"/>
              </a:ext>
            </a:extLst>
          </p:cNvPr>
          <p:cNvSpPr>
            <a:spLocks noGrp="1"/>
          </p:cNvSpPr>
          <p:nvPr>
            <p:ph idx="1"/>
          </p:nvPr>
        </p:nvSpPr>
        <p:spPr>
          <a:xfrm>
            <a:off x="609600" y="1772816"/>
            <a:ext cx="10972800" cy="4551784"/>
          </a:xfrm>
        </p:spPr>
        <p:txBody>
          <a:bodyPr>
            <a:normAutofit/>
          </a:bodyPr>
          <a:lstStyle/>
          <a:p>
            <a:r>
              <a:rPr lang="en-GB" sz="4400" dirty="0"/>
              <a:t>Often talked about</a:t>
            </a:r>
          </a:p>
          <a:p>
            <a:r>
              <a:rPr lang="en-GB" sz="4400" dirty="0"/>
              <a:t>Unrealistic</a:t>
            </a:r>
          </a:p>
          <a:p>
            <a:pPr lvl="1"/>
            <a:r>
              <a:rPr lang="en-GB" sz="4400" dirty="0"/>
              <a:t>Too much bad blood (compare Northern Ireland)</a:t>
            </a:r>
          </a:p>
          <a:p>
            <a:pPr lvl="1"/>
            <a:r>
              <a:rPr lang="en-GB" sz="4400" dirty="0"/>
              <a:t>A Jewish majority vital for Jews</a:t>
            </a:r>
          </a:p>
        </p:txBody>
      </p:sp>
      <p:sp>
        <p:nvSpPr>
          <p:cNvPr id="4" name="Slide Number Placeholder 8">
            <a:extLst>
              <a:ext uri="{FF2B5EF4-FFF2-40B4-BE49-F238E27FC236}">
                <a16:creationId xmlns:a16="http://schemas.microsoft.com/office/drawing/2014/main" id="{43AEB19B-D993-4C76-824F-8FD2D2F3F4DA}"/>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38</a:t>
            </a:fld>
            <a:endParaRPr lang="en-GB" sz="1200" dirty="0"/>
          </a:p>
        </p:txBody>
      </p:sp>
    </p:spTree>
    <p:extLst>
      <p:ext uri="{BB962C8B-B14F-4D97-AF65-F5344CB8AC3E}">
        <p14:creationId xmlns:p14="http://schemas.microsoft.com/office/powerpoint/2010/main" val="1035681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FE42-2012-49FB-A920-204F2B53214D}"/>
              </a:ext>
            </a:extLst>
          </p:cNvPr>
          <p:cNvSpPr>
            <a:spLocks noGrp="1"/>
          </p:cNvSpPr>
          <p:nvPr>
            <p:ph type="title"/>
          </p:nvPr>
        </p:nvSpPr>
        <p:spPr>
          <a:xfrm>
            <a:off x="2567608" y="2636912"/>
            <a:ext cx="6264696" cy="1152128"/>
          </a:xfrm>
        </p:spPr>
        <p:txBody>
          <a:bodyPr/>
          <a:lstStyle/>
          <a:p>
            <a:r>
              <a:rPr lang="en-US" dirty="0"/>
              <a:t>What you can do</a:t>
            </a:r>
            <a:endParaRPr lang="en-GB" dirty="0"/>
          </a:p>
        </p:txBody>
      </p:sp>
      <p:sp>
        <p:nvSpPr>
          <p:cNvPr id="3" name="Slide Number Placeholder 8">
            <a:extLst>
              <a:ext uri="{FF2B5EF4-FFF2-40B4-BE49-F238E27FC236}">
                <a16:creationId xmlns:a16="http://schemas.microsoft.com/office/drawing/2014/main" id="{BC264585-B409-48F0-8BD8-C5D1C94ABE06}"/>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Slide </a:t>
            </a:r>
            <a:fld id="{546D7DC8-501D-48DE-A57B-6D366F0C1FCE}" type="slidenum">
              <a:rPr lang="en-GB" sz="1200" smtClean="0"/>
              <a:pPr/>
              <a:t>39</a:t>
            </a:fld>
            <a:endParaRPr lang="en-GB" sz="1200" dirty="0"/>
          </a:p>
        </p:txBody>
      </p:sp>
    </p:spTree>
    <p:extLst>
      <p:ext uri="{BB962C8B-B14F-4D97-AF65-F5344CB8AC3E}">
        <p14:creationId xmlns:p14="http://schemas.microsoft.com/office/powerpoint/2010/main" val="3893707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FE42-2012-49FB-A920-204F2B53214D}"/>
              </a:ext>
            </a:extLst>
          </p:cNvPr>
          <p:cNvSpPr>
            <a:spLocks noGrp="1"/>
          </p:cNvSpPr>
          <p:nvPr>
            <p:ph type="title"/>
          </p:nvPr>
        </p:nvSpPr>
        <p:spPr>
          <a:xfrm>
            <a:off x="2495600" y="3068960"/>
            <a:ext cx="6768752" cy="1152128"/>
          </a:xfrm>
        </p:spPr>
        <p:txBody>
          <a:bodyPr/>
          <a:lstStyle/>
          <a:p>
            <a:r>
              <a:rPr lang="en-US" dirty="0"/>
              <a:t>People care about Israel &amp; Palestine</a:t>
            </a:r>
            <a:endParaRPr lang="en-GB" dirty="0"/>
          </a:p>
        </p:txBody>
      </p:sp>
      <p:sp>
        <p:nvSpPr>
          <p:cNvPr id="3" name="Slide Number Placeholder 8">
            <a:extLst>
              <a:ext uri="{FF2B5EF4-FFF2-40B4-BE49-F238E27FC236}">
                <a16:creationId xmlns:a16="http://schemas.microsoft.com/office/drawing/2014/main" id="{BC264585-B409-48F0-8BD8-C5D1C94ABE06}"/>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4</a:t>
            </a:fld>
            <a:endParaRPr lang="en-GB" sz="1200" dirty="0"/>
          </a:p>
        </p:txBody>
      </p:sp>
    </p:spTree>
    <p:extLst>
      <p:ext uri="{BB962C8B-B14F-4D97-AF65-F5344CB8AC3E}">
        <p14:creationId xmlns:p14="http://schemas.microsoft.com/office/powerpoint/2010/main" val="3478701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B50E-7EA7-4979-83FC-6F44392CAA3E}"/>
              </a:ext>
            </a:extLst>
          </p:cNvPr>
          <p:cNvSpPr>
            <a:spLocks noGrp="1"/>
          </p:cNvSpPr>
          <p:nvPr>
            <p:ph type="title"/>
          </p:nvPr>
        </p:nvSpPr>
        <p:spPr>
          <a:xfrm>
            <a:off x="609600" y="863291"/>
            <a:ext cx="10972800" cy="722344"/>
          </a:xfrm>
        </p:spPr>
        <p:txBody>
          <a:bodyPr>
            <a:normAutofit fontScale="90000"/>
          </a:bodyPr>
          <a:lstStyle/>
          <a:p>
            <a:r>
              <a:rPr lang="en-GB" dirty="0"/>
              <a:t>Be precise with your language</a:t>
            </a:r>
          </a:p>
        </p:txBody>
      </p:sp>
      <p:sp>
        <p:nvSpPr>
          <p:cNvPr id="3" name="Content Placeholder 2">
            <a:extLst>
              <a:ext uri="{FF2B5EF4-FFF2-40B4-BE49-F238E27FC236}">
                <a16:creationId xmlns:a16="http://schemas.microsoft.com/office/drawing/2014/main" id="{2C4411B1-F398-4999-B0EF-80755A373D8A}"/>
              </a:ext>
            </a:extLst>
          </p:cNvPr>
          <p:cNvSpPr>
            <a:spLocks noGrp="1"/>
          </p:cNvSpPr>
          <p:nvPr>
            <p:ph idx="1"/>
          </p:nvPr>
        </p:nvSpPr>
        <p:spPr>
          <a:xfrm>
            <a:off x="609600" y="1700808"/>
            <a:ext cx="10972800" cy="4623792"/>
          </a:xfrm>
        </p:spPr>
        <p:txBody>
          <a:bodyPr>
            <a:normAutofit/>
          </a:bodyPr>
          <a:lstStyle/>
          <a:p>
            <a:r>
              <a:rPr lang="en-GB" sz="3600" dirty="0"/>
              <a:t>25% of Israeli citizens are </a:t>
            </a:r>
            <a:r>
              <a:rPr lang="en-GB" sz="3600" b="1" dirty="0">
                <a:solidFill>
                  <a:srgbClr val="FF0000"/>
                </a:solidFill>
              </a:rPr>
              <a:t>not</a:t>
            </a:r>
            <a:r>
              <a:rPr lang="en-GB" sz="3600" dirty="0"/>
              <a:t> Jewish</a:t>
            </a:r>
          </a:p>
          <a:p>
            <a:r>
              <a:rPr lang="en-GB" sz="3600" dirty="0"/>
              <a:t>20% are Muslim</a:t>
            </a:r>
          </a:p>
          <a:p>
            <a:pPr lvl="1"/>
            <a:r>
              <a:rPr lang="en-GB" sz="3600" dirty="0"/>
              <a:t>I call them “the forgotten Israelis”</a:t>
            </a:r>
          </a:p>
          <a:p>
            <a:r>
              <a:rPr lang="en-GB" sz="3600" dirty="0"/>
              <a:t>My vocabulary</a:t>
            </a:r>
          </a:p>
          <a:p>
            <a:pPr lvl="1"/>
            <a:r>
              <a:rPr lang="en-GB" sz="3600" dirty="0"/>
              <a:t>Israeli = any citizen of Israel</a:t>
            </a:r>
          </a:p>
          <a:p>
            <a:pPr lvl="1"/>
            <a:r>
              <a:rPr lang="en-GB" sz="3600" dirty="0"/>
              <a:t>Otherwise, Israeli Jews / Israeli Arabs</a:t>
            </a:r>
          </a:p>
          <a:p>
            <a:pPr lvl="1"/>
            <a:r>
              <a:rPr lang="en-GB" sz="3600" dirty="0"/>
              <a:t>“West Bank Palestinians” / “Gazan Palestinians”</a:t>
            </a:r>
          </a:p>
        </p:txBody>
      </p:sp>
      <p:sp>
        <p:nvSpPr>
          <p:cNvPr id="4" name="Slide Number Placeholder 8">
            <a:extLst>
              <a:ext uri="{FF2B5EF4-FFF2-40B4-BE49-F238E27FC236}">
                <a16:creationId xmlns:a16="http://schemas.microsoft.com/office/drawing/2014/main" id="{B158ED3E-DA83-4299-842F-FF6E6E4DB06C}"/>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Slide </a:t>
            </a:r>
            <a:fld id="{546D7DC8-501D-48DE-A57B-6D366F0C1FCE}" type="slidenum">
              <a:rPr lang="en-GB" sz="1200" smtClean="0"/>
              <a:pPr/>
              <a:t>40</a:t>
            </a:fld>
            <a:endParaRPr lang="en-GB" sz="1200" dirty="0"/>
          </a:p>
        </p:txBody>
      </p:sp>
    </p:spTree>
    <p:extLst>
      <p:ext uri="{BB962C8B-B14F-4D97-AF65-F5344CB8AC3E}">
        <p14:creationId xmlns:p14="http://schemas.microsoft.com/office/powerpoint/2010/main" val="3278428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F3468-BB68-4B85-B37D-ECF84C8E2D9A}"/>
              </a:ext>
            </a:extLst>
          </p:cNvPr>
          <p:cNvSpPr>
            <a:spLocks noGrp="1"/>
          </p:cNvSpPr>
          <p:nvPr>
            <p:ph type="title"/>
          </p:nvPr>
        </p:nvSpPr>
        <p:spPr>
          <a:xfrm>
            <a:off x="609600" y="875672"/>
            <a:ext cx="10972800" cy="722344"/>
          </a:xfrm>
        </p:spPr>
        <p:txBody>
          <a:bodyPr>
            <a:normAutofit fontScale="90000"/>
          </a:bodyPr>
          <a:lstStyle/>
          <a:p>
            <a:r>
              <a:rPr lang="en-GB" dirty="0"/>
              <a:t>Building shared citizenship in Israel</a:t>
            </a:r>
          </a:p>
        </p:txBody>
      </p:sp>
      <p:sp>
        <p:nvSpPr>
          <p:cNvPr id="3" name="Content Placeholder 2">
            <a:extLst>
              <a:ext uri="{FF2B5EF4-FFF2-40B4-BE49-F238E27FC236}">
                <a16:creationId xmlns:a16="http://schemas.microsoft.com/office/drawing/2014/main" id="{FB234501-2C7A-46B1-BD92-B08B7B731171}"/>
              </a:ext>
            </a:extLst>
          </p:cNvPr>
          <p:cNvSpPr>
            <a:spLocks noGrp="1"/>
          </p:cNvSpPr>
          <p:nvPr>
            <p:ph idx="1"/>
          </p:nvPr>
        </p:nvSpPr>
        <p:spPr>
          <a:xfrm>
            <a:off x="609600" y="1700808"/>
            <a:ext cx="10972800" cy="4623792"/>
          </a:xfrm>
        </p:spPr>
        <p:txBody>
          <a:bodyPr>
            <a:normAutofit/>
          </a:bodyPr>
          <a:lstStyle/>
          <a:p>
            <a:r>
              <a:rPr lang="en-GB" sz="2400" dirty="0"/>
              <a:t>Israeli Arabs nominally almost equal citizens</a:t>
            </a:r>
          </a:p>
          <a:p>
            <a:r>
              <a:rPr lang="en-GB" sz="2400" dirty="0"/>
              <a:t>Private sector discrimination + some state discrimination</a:t>
            </a:r>
          </a:p>
          <a:p>
            <a:r>
              <a:rPr lang="en-GB" sz="2400" dirty="0"/>
              <a:t>Israeli NGOs need your support. E.g.</a:t>
            </a:r>
          </a:p>
          <a:p>
            <a:pPr lvl="1"/>
            <a:r>
              <a:rPr lang="en-GB" dirty="0"/>
              <a:t>The New Israel Fund</a:t>
            </a:r>
          </a:p>
          <a:p>
            <a:pPr lvl="1"/>
            <a:r>
              <a:rPr lang="en-GB" dirty="0"/>
              <a:t>The Abraham Fund Initiatives</a:t>
            </a:r>
          </a:p>
          <a:p>
            <a:pPr lvl="1"/>
            <a:r>
              <a:rPr lang="en-GB" dirty="0"/>
              <a:t>Merchavim - </a:t>
            </a:r>
            <a:r>
              <a:rPr lang="en-US" dirty="0"/>
              <a:t>the Institute for the Advancement of Shared Citizenship in Israel</a:t>
            </a:r>
          </a:p>
          <a:p>
            <a:pPr lvl="1"/>
            <a:r>
              <a:rPr lang="en-US" dirty="0"/>
              <a:t>Oasis of Peace UK: British Friends of Neve Shalom / </a:t>
            </a:r>
            <a:r>
              <a:rPr lang="en-US" dirty="0" err="1"/>
              <a:t>Wahat</a:t>
            </a:r>
            <a:r>
              <a:rPr lang="en-US" dirty="0"/>
              <a:t> al-Salam</a:t>
            </a:r>
          </a:p>
          <a:p>
            <a:pPr lvl="1"/>
            <a:r>
              <a:rPr lang="en-GB" dirty="0"/>
              <a:t>Rabbis for Human Rights</a:t>
            </a:r>
          </a:p>
        </p:txBody>
      </p:sp>
      <p:sp>
        <p:nvSpPr>
          <p:cNvPr id="4" name="Slide Number Placeholder 8">
            <a:extLst>
              <a:ext uri="{FF2B5EF4-FFF2-40B4-BE49-F238E27FC236}">
                <a16:creationId xmlns:a16="http://schemas.microsoft.com/office/drawing/2014/main" id="{6180A440-DF68-4631-B061-0D2107A3A18D}"/>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Slide </a:t>
            </a:r>
            <a:fld id="{546D7DC8-501D-48DE-A57B-6D366F0C1FCE}" type="slidenum">
              <a:rPr lang="en-GB" sz="1200" smtClean="0"/>
              <a:pPr/>
              <a:t>41</a:t>
            </a:fld>
            <a:endParaRPr lang="en-GB" sz="1200" dirty="0"/>
          </a:p>
        </p:txBody>
      </p:sp>
    </p:spTree>
    <p:extLst>
      <p:ext uri="{BB962C8B-B14F-4D97-AF65-F5344CB8AC3E}">
        <p14:creationId xmlns:p14="http://schemas.microsoft.com/office/powerpoint/2010/main" val="369744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3407-7D01-4D34-B0EE-BE727E3D988F}"/>
              </a:ext>
            </a:extLst>
          </p:cNvPr>
          <p:cNvSpPr>
            <a:spLocks noGrp="1"/>
          </p:cNvSpPr>
          <p:nvPr>
            <p:ph type="title"/>
          </p:nvPr>
        </p:nvSpPr>
        <p:spPr/>
        <p:txBody>
          <a:bodyPr/>
          <a:lstStyle/>
          <a:p>
            <a:r>
              <a:rPr lang="en-GB" dirty="0"/>
              <a:t>Working for Israeli / Palestinian Peace</a:t>
            </a:r>
          </a:p>
        </p:txBody>
      </p:sp>
      <p:sp>
        <p:nvSpPr>
          <p:cNvPr id="3" name="Content Placeholder 2">
            <a:extLst>
              <a:ext uri="{FF2B5EF4-FFF2-40B4-BE49-F238E27FC236}">
                <a16:creationId xmlns:a16="http://schemas.microsoft.com/office/drawing/2014/main" id="{850C40F9-DC68-483C-A8FD-98EF57B4472E}"/>
              </a:ext>
            </a:extLst>
          </p:cNvPr>
          <p:cNvSpPr>
            <a:spLocks noGrp="1"/>
          </p:cNvSpPr>
          <p:nvPr>
            <p:ph idx="1"/>
          </p:nvPr>
        </p:nvSpPr>
        <p:spPr/>
        <p:txBody>
          <a:bodyPr/>
          <a:lstStyle/>
          <a:p>
            <a:r>
              <a:rPr lang="en-GB" sz="4000" dirty="0"/>
              <a:t>Many NGOs working to bridge the Green Line (Israel / West Bank) divide. E.g.</a:t>
            </a:r>
          </a:p>
          <a:p>
            <a:pPr lvl="1"/>
            <a:r>
              <a:rPr lang="en-GB" sz="4000" dirty="0"/>
              <a:t>Children of Peace</a:t>
            </a:r>
          </a:p>
          <a:p>
            <a:pPr lvl="1"/>
            <a:r>
              <a:rPr lang="en-GB" sz="4000" dirty="0"/>
              <a:t>OneVoice Europe</a:t>
            </a:r>
          </a:p>
          <a:p>
            <a:pPr lvl="1"/>
            <a:r>
              <a:rPr lang="en-US" sz="4000" dirty="0"/>
              <a:t>The Bereaved Families Forum</a:t>
            </a:r>
          </a:p>
          <a:p>
            <a:pPr lvl="1"/>
            <a:r>
              <a:rPr lang="en-GB" sz="4000" dirty="0"/>
              <a:t>Windows for Peace</a:t>
            </a:r>
          </a:p>
          <a:p>
            <a:pPr lvl="1"/>
            <a:endParaRPr lang="en-GB" dirty="0"/>
          </a:p>
        </p:txBody>
      </p:sp>
      <p:sp>
        <p:nvSpPr>
          <p:cNvPr id="4" name="Slide Number Placeholder 8">
            <a:extLst>
              <a:ext uri="{FF2B5EF4-FFF2-40B4-BE49-F238E27FC236}">
                <a16:creationId xmlns:a16="http://schemas.microsoft.com/office/drawing/2014/main" id="{5C2715CD-885E-4E25-BDBB-642D8CFE15A2}"/>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Slide </a:t>
            </a:r>
            <a:fld id="{546D7DC8-501D-48DE-A57B-6D366F0C1FCE}" type="slidenum">
              <a:rPr lang="en-GB" sz="1200" smtClean="0"/>
              <a:pPr/>
              <a:t>42</a:t>
            </a:fld>
            <a:endParaRPr lang="en-GB" sz="1200" dirty="0"/>
          </a:p>
        </p:txBody>
      </p:sp>
    </p:spTree>
    <p:extLst>
      <p:ext uri="{BB962C8B-B14F-4D97-AF65-F5344CB8AC3E}">
        <p14:creationId xmlns:p14="http://schemas.microsoft.com/office/powerpoint/2010/main" val="2756762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A1004-5B1D-4E71-9E6D-E63F2DCAB419}"/>
              </a:ext>
            </a:extLst>
          </p:cNvPr>
          <p:cNvSpPr>
            <a:spLocks noGrp="1"/>
          </p:cNvSpPr>
          <p:nvPr>
            <p:ph type="title"/>
          </p:nvPr>
        </p:nvSpPr>
        <p:spPr>
          <a:xfrm>
            <a:off x="609600" y="894526"/>
            <a:ext cx="10972800" cy="722344"/>
          </a:xfrm>
        </p:spPr>
        <p:txBody>
          <a:bodyPr>
            <a:normAutofit fontScale="90000"/>
          </a:bodyPr>
          <a:lstStyle/>
          <a:p>
            <a:r>
              <a:rPr lang="en-GB" dirty="0"/>
              <a:t>Working for balanced debate in UK</a:t>
            </a:r>
          </a:p>
        </p:txBody>
      </p:sp>
      <p:sp>
        <p:nvSpPr>
          <p:cNvPr id="3" name="Content Placeholder 2">
            <a:extLst>
              <a:ext uri="{FF2B5EF4-FFF2-40B4-BE49-F238E27FC236}">
                <a16:creationId xmlns:a16="http://schemas.microsoft.com/office/drawing/2014/main" id="{DC8890DB-19F3-43B4-B17F-24D3B3E6D619}"/>
              </a:ext>
            </a:extLst>
          </p:cNvPr>
          <p:cNvSpPr>
            <a:spLocks noGrp="1"/>
          </p:cNvSpPr>
          <p:nvPr>
            <p:ph idx="1"/>
          </p:nvPr>
        </p:nvSpPr>
        <p:spPr/>
        <p:txBody>
          <a:bodyPr/>
          <a:lstStyle/>
          <a:p>
            <a:r>
              <a:rPr lang="en-US" sz="4800" dirty="0"/>
              <a:t>CAABU = Council for the Advancement of Arab-British Understanding</a:t>
            </a:r>
          </a:p>
          <a:p>
            <a:r>
              <a:rPr lang="en-US" sz="4800" dirty="0"/>
              <a:t>FODIP = The Forum for Discussion of Israel and Palestine</a:t>
            </a:r>
          </a:p>
          <a:p>
            <a:endParaRPr lang="en-GB" dirty="0"/>
          </a:p>
        </p:txBody>
      </p:sp>
      <p:sp>
        <p:nvSpPr>
          <p:cNvPr id="4" name="Slide Number Placeholder 8">
            <a:extLst>
              <a:ext uri="{FF2B5EF4-FFF2-40B4-BE49-F238E27FC236}">
                <a16:creationId xmlns:a16="http://schemas.microsoft.com/office/drawing/2014/main" id="{B6B46BAD-679E-4A6D-8B2B-B92954AE367D}"/>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Slide </a:t>
            </a:r>
            <a:fld id="{546D7DC8-501D-48DE-A57B-6D366F0C1FCE}" type="slidenum">
              <a:rPr lang="en-GB" sz="1200" smtClean="0"/>
              <a:pPr/>
              <a:t>43</a:t>
            </a:fld>
            <a:endParaRPr lang="en-GB" sz="1200" dirty="0"/>
          </a:p>
        </p:txBody>
      </p:sp>
    </p:spTree>
    <p:extLst>
      <p:ext uri="{BB962C8B-B14F-4D97-AF65-F5344CB8AC3E}">
        <p14:creationId xmlns:p14="http://schemas.microsoft.com/office/powerpoint/2010/main" val="958975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FE42-2012-49FB-A920-204F2B53214D}"/>
              </a:ext>
            </a:extLst>
          </p:cNvPr>
          <p:cNvSpPr>
            <a:spLocks noGrp="1"/>
          </p:cNvSpPr>
          <p:nvPr>
            <p:ph type="title"/>
          </p:nvPr>
        </p:nvSpPr>
        <p:spPr>
          <a:xfrm>
            <a:off x="3287688" y="2636912"/>
            <a:ext cx="4968552" cy="1152128"/>
          </a:xfrm>
        </p:spPr>
        <p:txBody>
          <a:bodyPr/>
          <a:lstStyle/>
          <a:p>
            <a:r>
              <a:rPr lang="en-GB" dirty="0"/>
              <a:t>Bibliography</a:t>
            </a:r>
          </a:p>
        </p:txBody>
      </p:sp>
      <p:sp>
        <p:nvSpPr>
          <p:cNvPr id="3" name="Slide Number Placeholder 8">
            <a:extLst>
              <a:ext uri="{FF2B5EF4-FFF2-40B4-BE49-F238E27FC236}">
                <a16:creationId xmlns:a16="http://schemas.microsoft.com/office/drawing/2014/main" id="{BC264585-B409-48F0-8BD8-C5D1C94ABE06}"/>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44</a:t>
            </a:fld>
            <a:endParaRPr lang="en-GB" sz="1200" dirty="0"/>
          </a:p>
        </p:txBody>
      </p:sp>
    </p:spTree>
    <p:extLst>
      <p:ext uri="{BB962C8B-B14F-4D97-AF65-F5344CB8AC3E}">
        <p14:creationId xmlns:p14="http://schemas.microsoft.com/office/powerpoint/2010/main" val="1509081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B8D86-10B9-4D45-9DDD-448B46775F08}"/>
              </a:ext>
            </a:extLst>
          </p:cNvPr>
          <p:cNvSpPr>
            <a:spLocks noGrp="1"/>
          </p:cNvSpPr>
          <p:nvPr>
            <p:ph type="title"/>
          </p:nvPr>
        </p:nvSpPr>
        <p:spPr>
          <a:xfrm>
            <a:off x="609600" y="863291"/>
            <a:ext cx="10972800" cy="722344"/>
          </a:xfrm>
        </p:spPr>
        <p:txBody>
          <a:bodyPr>
            <a:normAutofit fontScale="90000"/>
          </a:bodyPr>
          <a:lstStyle/>
          <a:p>
            <a:r>
              <a:rPr lang="en-GB" dirty="0"/>
              <a:t>Books (1)</a:t>
            </a:r>
          </a:p>
        </p:txBody>
      </p:sp>
      <p:sp>
        <p:nvSpPr>
          <p:cNvPr id="3" name="Content Placeholder 2">
            <a:extLst>
              <a:ext uri="{FF2B5EF4-FFF2-40B4-BE49-F238E27FC236}">
                <a16:creationId xmlns:a16="http://schemas.microsoft.com/office/drawing/2014/main" id="{B2E90DBA-AF0F-4A38-A1B2-7938BC4603F5}"/>
              </a:ext>
            </a:extLst>
          </p:cNvPr>
          <p:cNvSpPr>
            <a:spLocks noGrp="1"/>
          </p:cNvSpPr>
          <p:nvPr>
            <p:ph idx="1"/>
          </p:nvPr>
        </p:nvSpPr>
        <p:spPr>
          <a:xfrm>
            <a:off x="609600" y="1585635"/>
            <a:ext cx="10972800" cy="4738965"/>
          </a:xfrm>
        </p:spPr>
        <p:txBody>
          <a:bodyPr>
            <a:normAutofit/>
          </a:bodyPr>
          <a:lstStyle/>
          <a:p>
            <a:r>
              <a:rPr lang="en-US" sz="3200" dirty="0"/>
              <a:t>"In Ishmael’s House – A History of Jews in Muslim Lands" by Martin Gilbert</a:t>
            </a:r>
          </a:p>
          <a:p>
            <a:r>
              <a:rPr lang="en-GB" sz="3200" dirty="0"/>
              <a:t>“</a:t>
            </a:r>
            <a:r>
              <a:rPr lang="en-US" sz="3200" dirty="0"/>
              <a:t>The Invention of the Jewish People” by </a:t>
            </a:r>
            <a:r>
              <a:rPr lang="en-US" sz="3200" dirty="0" err="1"/>
              <a:t>Shlomo</a:t>
            </a:r>
            <a:r>
              <a:rPr lang="en-US" sz="3200" dirty="0"/>
              <a:t> Sand</a:t>
            </a:r>
          </a:p>
          <a:p>
            <a:r>
              <a:rPr lang="en-US" sz="3200" dirty="0"/>
              <a:t>"The Jewish State" by Theodor Herzl</a:t>
            </a:r>
          </a:p>
          <a:p>
            <a:r>
              <a:rPr lang="en-US" sz="3200" dirty="0"/>
              <a:t>"Old New Land (</a:t>
            </a:r>
            <a:r>
              <a:rPr lang="en-US" sz="3200" dirty="0" err="1"/>
              <a:t>Altneuland</a:t>
            </a:r>
            <a:r>
              <a:rPr lang="en-US" sz="3200" dirty="0"/>
              <a:t>)" by Theodor Herzl</a:t>
            </a:r>
          </a:p>
          <a:p>
            <a:r>
              <a:rPr lang="en-US" sz="3200" dirty="0"/>
              <a:t>“The Balfour Declaration: The Origins of the Arab-Israeli Conflict” by Jonathan </a:t>
            </a:r>
            <a:r>
              <a:rPr lang="en-US" sz="3200" dirty="0" err="1"/>
              <a:t>Schneer</a:t>
            </a:r>
            <a:r>
              <a:rPr lang="en-US" sz="3200" dirty="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3200" dirty="0"/>
              <a:t>"The Road to Mecca" by Muhammad Asad</a:t>
            </a:r>
          </a:p>
          <a:p>
            <a:endParaRPr lang="en-GB" dirty="0"/>
          </a:p>
        </p:txBody>
      </p:sp>
      <p:sp>
        <p:nvSpPr>
          <p:cNvPr id="4" name="Slide Number Placeholder 8">
            <a:extLst>
              <a:ext uri="{FF2B5EF4-FFF2-40B4-BE49-F238E27FC236}">
                <a16:creationId xmlns:a16="http://schemas.microsoft.com/office/drawing/2014/main" id="{010BC5B5-2230-4F66-B615-96DB25E0FDEC}"/>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45</a:t>
            </a:fld>
            <a:endParaRPr lang="en-GB" sz="1200" dirty="0"/>
          </a:p>
        </p:txBody>
      </p:sp>
    </p:spTree>
    <p:extLst>
      <p:ext uri="{BB962C8B-B14F-4D97-AF65-F5344CB8AC3E}">
        <p14:creationId xmlns:p14="http://schemas.microsoft.com/office/powerpoint/2010/main" val="3533898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C2A3-6C29-48F9-A55B-D118A4292C6E}"/>
              </a:ext>
            </a:extLst>
          </p:cNvPr>
          <p:cNvSpPr>
            <a:spLocks noGrp="1"/>
          </p:cNvSpPr>
          <p:nvPr>
            <p:ph type="title"/>
          </p:nvPr>
        </p:nvSpPr>
        <p:spPr>
          <a:xfrm>
            <a:off x="609600" y="764704"/>
            <a:ext cx="10972800" cy="722344"/>
          </a:xfrm>
        </p:spPr>
        <p:txBody>
          <a:bodyPr>
            <a:normAutofit fontScale="90000"/>
          </a:bodyPr>
          <a:lstStyle/>
          <a:p>
            <a:r>
              <a:rPr lang="en-GB" dirty="0"/>
              <a:t>Books (2)</a:t>
            </a:r>
          </a:p>
        </p:txBody>
      </p:sp>
      <p:sp>
        <p:nvSpPr>
          <p:cNvPr id="3" name="Content Placeholder 2">
            <a:extLst>
              <a:ext uri="{FF2B5EF4-FFF2-40B4-BE49-F238E27FC236}">
                <a16:creationId xmlns:a16="http://schemas.microsoft.com/office/drawing/2014/main" id="{F5317643-EAFF-4C95-AD52-9DB94FCFF518}"/>
              </a:ext>
            </a:extLst>
          </p:cNvPr>
          <p:cNvSpPr>
            <a:spLocks noGrp="1"/>
          </p:cNvSpPr>
          <p:nvPr>
            <p:ph idx="1"/>
          </p:nvPr>
        </p:nvSpPr>
        <p:spPr>
          <a:xfrm>
            <a:off x="609600" y="1487048"/>
            <a:ext cx="10972800" cy="4837552"/>
          </a:xfrm>
        </p:spPr>
        <p:txBody>
          <a:bodyPr>
            <a:normAutofit lnSpcReduction="10000"/>
          </a:bodyPr>
          <a:lstStyle/>
          <a:p>
            <a:r>
              <a:rPr lang="en-US" sz="2800" dirty="0"/>
              <a:t>"1948: A History of the First Arab-Israeli War" by Benny Morris</a:t>
            </a:r>
          </a:p>
          <a:p>
            <a:r>
              <a:rPr lang="en-US" sz="2800" dirty="0"/>
              <a:t>“The Ethnic Cleansing of Palestine” by </a:t>
            </a:r>
            <a:r>
              <a:rPr lang="en-US" sz="2800" dirty="0" err="1"/>
              <a:t>Ilan</a:t>
            </a:r>
            <a:r>
              <a:rPr lang="en-US" sz="2800" dirty="0"/>
              <a:t> </a:t>
            </a:r>
            <a:r>
              <a:rPr lang="en-US" sz="2800" dirty="0" err="1"/>
              <a:t>Pappe</a:t>
            </a:r>
            <a:endParaRPr lang="en-US" sz="2800" dirty="0"/>
          </a:p>
          <a:p>
            <a:r>
              <a:rPr lang="en-US" sz="2800" dirty="0"/>
              <a:t>“Once Upon a Country: A Palestinian Life” by Sari </a:t>
            </a:r>
            <a:r>
              <a:rPr lang="en-US" sz="2800" dirty="0" err="1"/>
              <a:t>Nusseibeh</a:t>
            </a:r>
            <a:endParaRPr lang="en-US" sz="2800" dirty="0"/>
          </a:p>
          <a:p>
            <a:r>
              <a:rPr lang="en-US" sz="2800" dirty="0"/>
              <a:t>"The Israel lobby and US foreign policy" by John J. Mearsheimer and Stephen M. Walt </a:t>
            </a:r>
          </a:p>
          <a:p>
            <a:r>
              <a:rPr lang="en-US" sz="2800" dirty="0"/>
              <a:t>“Israel and Palestine: Why They Fight and Can They Stop?” by Bernard Wasserstein</a:t>
            </a:r>
          </a:p>
          <a:p>
            <a:r>
              <a:rPr lang="en-US" sz="2800" dirty="0"/>
              <a:t>"How to Cure a Fanatic – Israel and Palestine: Between Right and Right" by Amos Oz</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800" dirty="0"/>
              <a:t>"Palestinian Walks: Notes on a Vanishing Landscape" by Raja </a:t>
            </a:r>
            <a:r>
              <a:rPr lang="en-US" sz="2800" dirty="0" err="1"/>
              <a:t>Shehadeh</a:t>
            </a:r>
            <a:endParaRPr lang="en-US" sz="2800" dirty="0"/>
          </a:p>
          <a:p>
            <a:endParaRPr lang="en-GB" dirty="0"/>
          </a:p>
        </p:txBody>
      </p:sp>
      <p:sp>
        <p:nvSpPr>
          <p:cNvPr id="4" name="Slide Number Placeholder 8">
            <a:extLst>
              <a:ext uri="{FF2B5EF4-FFF2-40B4-BE49-F238E27FC236}">
                <a16:creationId xmlns:a16="http://schemas.microsoft.com/office/drawing/2014/main" id="{6E154CE8-4FDB-4587-994E-A973B8C11D5E}"/>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46</a:t>
            </a:fld>
            <a:endParaRPr lang="en-GB" sz="1200" dirty="0"/>
          </a:p>
        </p:txBody>
      </p:sp>
    </p:spTree>
    <p:extLst>
      <p:ext uri="{BB962C8B-B14F-4D97-AF65-F5344CB8AC3E}">
        <p14:creationId xmlns:p14="http://schemas.microsoft.com/office/powerpoint/2010/main" val="1975209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816" y="2636912"/>
            <a:ext cx="2160240" cy="1362456"/>
          </a:xfrm>
        </p:spPr>
        <p:txBody>
          <a:bodyPr/>
          <a:lstStyle/>
          <a:p>
            <a:r>
              <a:rPr lang="en-GB" dirty="0"/>
              <a:t>Q &amp; A</a:t>
            </a:r>
          </a:p>
        </p:txBody>
      </p:sp>
      <p:sp>
        <p:nvSpPr>
          <p:cNvPr id="4" name="Slide Number Placeholder 8"/>
          <p:cNvSpPr>
            <a:spLocks noGrp="1"/>
          </p:cNvSpPr>
          <p:nvPr>
            <p:ph type="sldNum" sz="quarter" idx="10"/>
          </p:nvPr>
        </p:nvSpPr>
        <p:spPr>
          <a:xfrm>
            <a:off x="1055440" y="6309320"/>
            <a:ext cx="2133600" cy="365125"/>
          </a:xfrm>
          <a:noFill/>
        </p:spPr>
        <p:txBody>
          <a:bodyPr/>
          <a:lstStyle/>
          <a:p>
            <a:r>
              <a:rPr lang="en-GB" sz="1200" dirty="0"/>
              <a:t>Slide </a:t>
            </a:r>
            <a:fld id="{546D7DC8-501D-48DE-A57B-6D366F0C1FCE}" type="slidenum">
              <a:rPr lang="en-GB" sz="1200"/>
              <a:pPr/>
              <a:t>47</a:t>
            </a:fld>
            <a:endParaRPr lang="en-GB" sz="1200" dirty="0"/>
          </a:p>
        </p:txBody>
      </p:sp>
    </p:spTree>
    <p:extLst>
      <p:ext uri="{BB962C8B-B14F-4D97-AF65-F5344CB8AC3E}">
        <p14:creationId xmlns:p14="http://schemas.microsoft.com/office/powerpoint/2010/main" val="664471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968E4-6B02-4B9B-8C83-4368FE7FE642}"/>
              </a:ext>
            </a:extLst>
          </p:cNvPr>
          <p:cNvSpPr>
            <a:spLocks noGrp="1"/>
          </p:cNvSpPr>
          <p:nvPr>
            <p:ph type="title"/>
          </p:nvPr>
        </p:nvSpPr>
        <p:spPr>
          <a:xfrm>
            <a:off x="609600" y="908720"/>
            <a:ext cx="10972800" cy="650336"/>
          </a:xfrm>
        </p:spPr>
        <p:txBody>
          <a:bodyPr>
            <a:normAutofit fontScale="90000"/>
          </a:bodyPr>
          <a:lstStyle/>
          <a:p>
            <a:r>
              <a:rPr lang="en-GB" dirty="0"/>
              <a:t>Should they care?</a:t>
            </a:r>
          </a:p>
        </p:txBody>
      </p:sp>
      <p:graphicFrame>
        <p:nvGraphicFramePr>
          <p:cNvPr id="4" name="Content Placeholder 3">
            <a:extLst>
              <a:ext uri="{FF2B5EF4-FFF2-40B4-BE49-F238E27FC236}">
                <a16:creationId xmlns:a16="http://schemas.microsoft.com/office/drawing/2014/main" id="{C9534DF2-4878-45D5-885B-DF12CCBFC06E}"/>
              </a:ext>
            </a:extLst>
          </p:cNvPr>
          <p:cNvGraphicFramePr>
            <a:graphicFrameLocks noGrp="1"/>
          </p:cNvGraphicFramePr>
          <p:nvPr>
            <p:ph idx="1"/>
            <p:extLst>
              <p:ext uri="{D42A27DB-BD31-4B8C-83A1-F6EECF244321}">
                <p14:modId xmlns:p14="http://schemas.microsoft.com/office/powerpoint/2010/main" val="1684026231"/>
              </p:ext>
            </p:extLst>
          </p:nvPr>
        </p:nvGraphicFramePr>
        <p:xfrm>
          <a:off x="609600" y="1668744"/>
          <a:ext cx="10972800" cy="275937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1081624085"/>
                    </a:ext>
                  </a:extLst>
                </a:gridCol>
                <a:gridCol w="5486400">
                  <a:extLst>
                    <a:ext uri="{9D8B030D-6E8A-4147-A177-3AD203B41FA5}">
                      <a16:colId xmlns:a16="http://schemas.microsoft.com/office/drawing/2014/main" val="578688041"/>
                    </a:ext>
                  </a:extLst>
                </a:gridCol>
              </a:tblGrid>
              <a:tr h="551874">
                <a:tc>
                  <a:txBody>
                    <a:bodyPr/>
                    <a:lstStyle/>
                    <a:p>
                      <a:r>
                        <a:rPr lang="en-GB" dirty="0"/>
                        <a:t>Against</a:t>
                      </a:r>
                    </a:p>
                  </a:txBody>
                  <a:tcPr/>
                </a:tc>
                <a:tc>
                  <a:txBody>
                    <a:bodyPr/>
                    <a:lstStyle/>
                    <a:p>
                      <a:r>
                        <a:rPr lang="en-GB" dirty="0"/>
                        <a:t>For</a:t>
                      </a:r>
                    </a:p>
                  </a:txBody>
                  <a:tcPr/>
                </a:tc>
                <a:extLst>
                  <a:ext uri="{0D108BD9-81ED-4DB2-BD59-A6C34878D82A}">
                    <a16:rowId xmlns:a16="http://schemas.microsoft.com/office/drawing/2014/main" val="817675973"/>
                  </a:ext>
                </a:extLst>
              </a:tr>
              <a:tr h="551874">
                <a:tc>
                  <a:txBody>
                    <a:bodyPr/>
                    <a:lstStyle/>
                    <a:p>
                      <a:r>
                        <a:rPr lang="en-GB" sz="2400" dirty="0"/>
                        <a:t>Israel = 150’th country by area</a:t>
                      </a:r>
                    </a:p>
                  </a:txBody>
                  <a:tcPr/>
                </a:tc>
                <a:tc>
                  <a:txBody>
                    <a:bodyPr/>
                    <a:lstStyle/>
                    <a:p>
                      <a:r>
                        <a:rPr lang="en-GB" sz="2400" dirty="0"/>
                        <a:t>Holiest city for 2.3 </a:t>
                      </a:r>
                      <a:r>
                        <a:rPr lang="en-GB" sz="2400" dirty="0" err="1"/>
                        <a:t>bn</a:t>
                      </a:r>
                      <a:r>
                        <a:rPr lang="en-GB" sz="2400" dirty="0"/>
                        <a:t> Christians</a:t>
                      </a:r>
                    </a:p>
                  </a:txBody>
                  <a:tcPr/>
                </a:tc>
                <a:extLst>
                  <a:ext uri="{0D108BD9-81ED-4DB2-BD59-A6C34878D82A}">
                    <a16:rowId xmlns:a16="http://schemas.microsoft.com/office/drawing/2014/main" val="3455863813"/>
                  </a:ext>
                </a:extLst>
              </a:tr>
              <a:tr h="551874">
                <a:tc>
                  <a:txBody>
                    <a:bodyPr/>
                    <a:lstStyle/>
                    <a:p>
                      <a:r>
                        <a:rPr lang="en-GB" sz="2400" dirty="0"/>
                        <a:t>Israel = 100’th country by population</a:t>
                      </a:r>
                    </a:p>
                  </a:txBody>
                  <a:tcPr/>
                </a:tc>
                <a:tc>
                  <a:txBody>
                    <a:bodyPr/>
                    <a:lstStyle/>
                    <a:p>
                      <a:r>
                        <a:rPr lang="en-GB" sz="2400" dirty="0"/>
                        <a:t>3’rd holiest city for 1.8 </a:t>
                      </a:r>
                      <a:r>
                        <a:rPr lang="en-GB" sz="2400" dirty="0" err="1"/>
                        <a:t>bn</a:t>
                      </a:r>
                      <a:r>
                        <a:rPr lang="en-GB" sz="2400" dirty="0"/>
                        <a:t> Muslims</a:t>
                      </a:r>
                    </a:p>
                  </a:txBody>
                  <a:tcPr/>
                </a:tc>
                <a:extLst>
                  <a:ext uri="{0D108BD9-81ED-4DB2-BD59-A6C34878D82A}">
                    <a16:rowId xmlns:a16="http://schemas.microsoft.com/office/drawing/2014/main" val="545292174"/>
                  </a:ext>
                </a:extLst>
              </a:tr>
              <a:tr h="551874">
                <a:tc>
                  <a:txBody>
                    <a:bodyPr/>
                    <a:lstStyle/>
                    <a:p>
                      <a:r>
                        <a:rPr lang="en-GB" sz="2400" dirty="0"/>
                        <a:t>Israel = 33’rd country by GDP</a:t>
                      </a:r>
                    </a:p>
                  </a:txBody>
                  <a:tcPr/>
                </a:tc>
                <a:tc>
                  <a:txBody>
                    <a:bodyPr/>
                    <a:lstStyle/>
                    <a:p>
                      <a:r>
                        <a:rPr lang="en-GB" sz="2400" dirty="0"/>
                        <a:t>Holiest city for 0.014 </a:t>
                      </a:r>
                      <a:r>
                        <a:rPr lang="en-GB" sz="2400" dirty="0" err="1"/>
                        <a:t>bn</a:t>
                      </a:r>
                      <a:r>
                        <a:rPr lang="en-GB" sz="2400" dirty="0"/>
                        <a:t> Jews</a:t>
                      </a:r>
                    </a:p>
                  </a:txBody>
                  <a:tcPr/>
                </a:tc>
                <a:extLst>
                  <a:ext uri="{0D108BD9-81ED-4DB2-BD59-A6C34878D82A}">
                    <a16:rowId xmlns:a16="http://schemas.microsoft.com/office/drawing/2014/main" val="922349159"/>
                  </a:ext>
                </a:extLst>
              </a:tr>
              <a:tr h="551874">
                <a:tc>
                  <a:txBody>
                    <a:bodyPr/>
                    <a:lstStyle/>
                    <a:p>
                      <a:r>
                        <a:rPr lang="en-GB" sz="2400" dirty="0"/>
                        <a:t>Other conflicts have killed many more</a:t>
                      </a:r>
                    </a:p>
                  </a:txBody>
                  <a:tcPr/>
                </a:tc>
                <a:tc>
                  <a:txBody>
                    <a:bodyPr/>
                    <a:lstStyle/>
                    <a:p>
                      <a:r>
                        <a:rPr lang="en-GB" sz="2400" dirty="0"/>
                        <a:t>Close to Suez Canal &amp; oil states</a:t>
                      </a:r>
                    </a:p>
                  </a:txBody>
                  <a:tcPr/>
                </a:tc>
                <a:extLst>
                  <a:ext uri="{0D108BD9-81ED-4DB2-BD59-A6C34878D82A}">
                    <a16:rowId xmlns:a16="http://schemas.microsoft.com/office/drawing/2014/main" val="3827777798"/>
                  </a:ext>
                </a:extLst>
              </a:tr>
            </a:tbl>
          </a:graphicData>
        </a:graphic>
      </p:graphicFrame>
      <p:sp>
        <p:nvSpPr>
          <p:cNvPr id="6" name="TextBox 5">
            <a:extLst>
              <a:ext uri="{FF2B5EF4-FFF2-40B4-BE49-F238E27FC236}">
                <a16:creationId xmlns:a16="http://schemas.microsoft.com/office/drawing/2014/main" id="{9AAA4D21-51F4-4785-8F7C-E4EBFD698C02}"/>
              </a:ext>
            </a:extLst>
          </p:cNvPr>
          <p:cNvSpPr txBox="1"/>
          <p:nvPr/>
        </p:nvSpPr>
        <p:spPr>
          <a:xfrm>
            <a:off x="609600" y="4428115"/>
            <a:ext cx="9721080" cy="1754326"/>
          </a:xfrm>
          <a:prstGeom prst="rect">
            <a:avLst/>
          </a:prstGeom>
          <a:noFill/>
        </p:spPr>
        <p:txBody>
          <a:bodyPr wrap="square" rtlCol="0">
            <a:spAutoFit/>
          </a:bodyPr>
          <a:lstStyle/>
          <a:p>
            <a:r>
              <a:rPr lang="en-GB" sz="5400" i="1" dirty="0">
                <a:latin typeface="Times New Roman" panose="02020603050405020304" pitchFamily="18" charset="0"/>
                <a:cs typeface="Times New Roman" panose="02020603050405020304" pitchFamily="18" charset="0"/>
              </a:rPr>
              <a:t>People care passionately about this conflict for many reasons.</a:t>
            </a:r>
          </a:p>
        </p:txBody>
      </p:sp>
      <p:sp>
        <p:nvSpPr>
          <p:cNvPr id="7" name="Slide Number Placeholder 8">
            <a:extLst>
              <a:ext uri="{FF2B5EF4-FFF2-40B4-BE49-F238E27FC236}">
                <a16:creationId xmlns:a16="http://schemas.microsoft.com/office/drawing/2014/main" id="{436C8AAD-20A5-4EEB-8094-C802780155AD}"/>
              </a:ext>
            </a:extLst>
          </p:cNvPr>
          <p:cNvSpPr txBox="1">
            <a:spLocks/>
          </p:cNvSpPr>
          <p:nvPr/>
        </p:nvSpPr>
        <p:spPr>
          <a:xfrm>
            <a:off x="1079129" y="6292129"/>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Slide </a:t>
            </a:r>
            <a:fld id="{AB4C2BE7-968E-4327-862E-832216ADE95F}" type="slidenum">
              <a:rPr lang="en-GB" sz="1200" smtClean="0"/>
              <a:pPr/>
              <a:t>5</a:t>
            </a:fld>
            <a:endParaRPr lang="en-GB" sz="1200" dirty="0"/>
          </a:p>
        </p:txBody>
      </p:sp>
    </p:spTree>
    <p:extLst>
      <p:ext uri="{BB962C8B-B14F-4D97-AF65-F5344CB8AC3E}">
        <p14:creationId xmlns:p14="http://schemas.microsoft.com/office/powerpoint/2010/main" val="2808916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F18B3-00DD-484B-BD3C-7DC5FCB5F3BD}"/>
              </a:ext>
            </a:extLst>
          </p:cNvPr>
          <p:cNvSpPr>
            <a:spLocks noGrp="1"/>
          </p:cNvSpPr>
          <p:nvPr>
            <p:ph type="title"/>
          </p:nvPr>
        </p:nvSpPr>
        <p:spPr>
          <a:xfrm>
            <a:off x="614063" y="764704"/>
            <a:ext cx="10972800" cy="722344"/>
          </a:xfrm>
        </p:spPr>
        <p:txBody>
          <a:bodyPr>
            <a:normAutofit fontScale="90000"/>
          </a:bodyPr>
          <a:lstStyle/>
          <a:p>
            <a:r>
              <a:rPr lang="en-GB" dirty="0"/>
              <a:t>People have strong opinions</a:t>
            </a:r>
          </a:p>
        </p:txBody>
      </p:sp>
      <p:sp>
        <p:nvSpPr>
          <p:cNvPr id="3" name="Content Placeholder 2">
            <a:extLst>
              <a:ext uri="{FF2B5EF4-FFF2-40B4-BE49-F238E27FC236}">
                <a16:creationId xmlns:a16="http://schemas.microsoft.com/office/drawing/2014/main" id="{7AB75A5A-3B80-4F4A-B4B7-B88079090BF1}"/>
              </a:ext>
            </a:extLst>
          </p:cNvPr>
          <p:cNvSpPr>
            <a:spLocks noGrp="1"/>
          </p:cNvSpPr>
          <p:nvPr>
            <p:ph idx="1"/>
          </p:nvPr>
        </p:nvSpPr>
        <p:spPr>
          <a:xfrm>
            <a:off x="609600" y="1628800"/>
            <a:ext cx="10972800" cy="4680520"/>
          </a:xfrm>
        </p:spPr>
        <p:txBody>
          <a:bodyPr>
            <a:normAutofit fontScale="77500" lnSpcReduction="20000"/>
          </a:bodyPr>
          <a:lstStyle/>
          <a:p>
            <a:pPr marL="0" indent="0">
              <a:buNone/>
            </a:pPr>
            <a:r>
              <a:rPr lang="en-GB" dirty="0"/>
              <a:t>@mohammed_amin 		Tweet 19 June 2017 at 23:44</a:t>
            </a:r>
          </a:p>
          <a:p>
            <a:pPr marL="0" indent="0">
              <a:buNone/>
            </a:pPr>
            <a:r>
              <a:rPr lang="en-US" dirty="0"/>
              <a:t>mohammed.amin.98096721	Facebook status update just afterwards</a:t>
            </a:r>
          </a:p>
          <a:p>
            <a:pPr marL="0" indent="0">
              <a:buNone/>
            </a:pPr>
            <a:endParaRPr lang="en-GB" sz="4000" i="1" dirty="0">
              <a:latin typeface="Times New Roman" panose="02020603050405020304" pitchFamily="18" charset="0"/>
              <a:cs typeface="Times New Roman" panose="02020603050405020304" pitchFamily="18" charset="0"/>
            </a:endParaRPr>
          </a:p>
          <a:p>
            <a:pPr marL="0" indent="0">
              <a:buNone/>
            </a:pPr>
            <a:r>
              <a:rPr lang="en-GB" sz="6400" i="1" dirty="0">
                <a:latin typeface="Times New Roman" panose="02020603050405020304" pitchFamily="18" charset="0"/>
                <a:cs typeface="Times New Roman" panose="02020603050405020304" pitchFamily="18" charset="0"/>
              </a:rPr>
              <a:t>“</a:t>
            </a:r>
            <a:r>
              <a:rPr lang="en-US" sz="6400" i="1" dirty="0">
                <a:latin typeface="Times New Roman" panose="02020603050405020304" pitchFamily="18" charset="0"/>
                <a:cs typeface="Times New Roman" panose="02020603050405020304" pitchFamily="18" charset="0"/>
              </a:rPr>
              <a:t>I enjoyed attending iftar hosted by Israeli Ambassador Mark Regev at his residence this evening. Good mix of Muslims and Jews present.”</a:t>
            </a:r>
          </a:p>
          <a:p>
            <a:pPr marL="0" indent="0">
              <a:buNone/>
            </a:pPr>
            <a:endParaRPr lang="en-US" dirty="0"/>
          </a:p>
          <a:p>
            <a:pPr marL="0" indent="0">
              <a:buNone/>
            </a:pPr>
            <a:r>
              <a:rPr lang="en-US" dirty="0">
                <a:solidFill>
                  <a:srgbClr val="FF0000"/>
                </a:solidFill>
              </a:rPr>
              <a:t>See the Twitter and Facebook responses</a:t>
            </a:r>
            <a:endParaRPr lang="en-GB" dirty="0">
              <a:solidFill>
                <a:srgbClr val="FF0000"/>
              </a:solidFill>
            </a:endParaRPr>
          </a:p>
        </p:txBody>
      </p:sp>
      <p:sp>
        <p:nvSpPr>
          <p:cNvPr id="4" name="Slide Number Placeholder 8">
            <a:extLst>
              <a:ext uri="{FF2B5EF4-FFF2-40B4-BE49-F238E27FC236}">
                <a16:creationId xmlns:a16="http://schemas.microsoft.com/office/drawing/2014/main" id="{1141A8B7-CAB9-426B-BF42-021DF3D1AFE2}"/>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Slide </a:t>
            </a:r>
            <a:fld id="{546D7DC8-501D-48DE-A57B-6D366F0C1FCE}" type="slidenum">
              <a:rPr lang="en-GB" sz="1200" smtClean="0"/>
              <a:pPr/>
              <a:t>6</a:t>
            </a:fld>
            <a:endParaRPr lang="en-GB" sz="1200" dirty="0"/>
          </a:p>
        </p:txBody>
      </p:sp>
    </p:spTree>
    <p:extLst>
      <p:ext uri="{BB962C8B-B14F-4D97-AF65-F5344CB8AC3E}">
        <p14:creationId xmlns:p14="http://schemas.microsoft.com/office/powerpoint/2010/main" val="360245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240B-3519-4C33-9CFD-D1F0B0F5A216}"/>
              </a:ext>
            </a:extLst>
          </p:cNvPr>
          <p:cNvSpPr>
            <a:spLocks noGrp="1"/>
          </p:cNvSpPr>
          <p:nvPr>
            <p:ph type="title"/>
          </p:nvPr>
        </p:nvSpPr>
        <p:spPr/>
        <p:txBody>
          <a:bodyPr>
            <a:normAutofit/>
          </a:bodyPr>
          <a:lstStyle/>
          <a:p>
            <a:r>
              <a:rPr lang="en-GB" dirty="0"/>
              <a:t>People take sides. In general:</a:t>
            </a:r>
          </a:p>
        </p:txBody>
      </p:sp>
      <p:graphicFrame>
        <p:nvGraphicFramePr>
          <p:cNvPr id="7" name="Table 6">
            <a:extLst>
              <a:ext uri="{FF2B5EF4-FFF2-40B4-BE49-F238E27FC236}">
                <a16:creationId xmlns:a16="http://schemas.microsoft.com/office/drawing/2014/main" id="{B958FE34-452F-4242-BEF6-A85D745E2D0C}"/>
              </a:ext>
            </a:extLst>
          </p:cNvPr>
          <p:cNvGraphicFramePr>
            <a:graphicFrameLocks noGrp="1"/>
          </p:cNvGraphicFramePr>
          <p:nvPr>
            <p:extLst>
              <p:ext uri="{D42A27DB-BD31-4B8C-83A1-F6EECF244321}">
                <p14:modId xmlns:p14="http://schemas.microsoft.com/office/powerpoint/2010/main" val="1365695086"/>
              </p:ext>
            </p:extLst>
          </p:nvPr>
        </p:nvGraphicFramePr>
        <p:xfrm>
          <a:off x="609600" y="2132856"/>
          <a:ext cx="10526960" cy="3456385"/>
        </p:xfrm>
        <a:graphic>
          <a:graphicData uri="http://schemas.openxmlformats.org/drawingml/2006/table">
            <a:tbl>
              <a:tblPr firstRow="1" bandRow="1">
                <a:tableStyleId>{5C22544A-7EE6-4342-B048-85BDC9FD1C3A}</a:tableStyleId>
              </a:tblPr>
              <a:tblGrid>
                <a:gridCol w="4766320">
                  <a:extLst>
                    <a:ext uri="{9D8B030D-6E8A-4147-A177-3AD203B41FA5}">
                      <a16:colId xmlns:a16="http://schemas.microsoft.com/office/drawing/2014/main" val="1007220476"/>
                    </a:ext>
                  </a:extLst>
                </a:gridCol>
                <a:gridCol w="5760640">
                  <a:extLst>
                    <a:ext uri="{9D8B030D-6E8A-4147-A177-3AD203B41FA5}">
                      <a16:colId xmlns:a16="http://schemas.microsoft.com/office/drawing/2014/main" val="3315696559"/>
                    </a:ext>
                  </a:extLst>
                </a:gridCol>
              </a:tblGrid>
              <a:tr h="691277">
                <a:tc>
                  <a:txBody>
                    <a:bodyPr/>
                    <a:lstStyle/>
                    <a:p>
                      <a:r>
                        <a:rPr lang="en-GB" sz="3200" dirty="0"/>
                        <a:t>Pro - Israeli</a:t>
                      </a:r>
                    </a:p>
                  </a:txBody>
                  <a:tcPr>
                    <a:solidFill>
                      <a:schemeClr val="accent1"/>
                    </a:solidFill>
                  </a:tcPr>
                </a:tc>
                <a:tc>
                  <a:txBody>
                    <a:bodyPr/>
                    <a:lstStyle/>
                    <a:p>
                      <a:r>
                        <a:rPr lang="en-GB" sz="3200" dirty="0"/>
                        <a:t>Pro - Palestinian</a:t>
                      </a:r>
                    </a:p>
                  </a:txBody>
                  <a:tcPr/>
                </a:tc>
                <a:extLst>
                  <a:ext uri="{0D108BD9-81ED-4DB2-BD59-A6C34878D82A}">
                    <a16:rowId xmlns:a16="http://schemas.microsoft.com/office/drawing/2014/main" val="4071475253"/>
                  </a:ext>
                </a:extLst>
              </a:tr>
              <a:tr h="691277">
                <a:tc>
                  <a:txBody>
                    <a:bodyPr/>
                    <a:lstStyle/>
                    <a:p>
                      <a:r>
                        <a:rPr lang="en-GB" sz="3200" dirty="0"/>
                        <a:t>Jews</a:t>
                      </a:r>
                    </a:p>
                  </a:txBody>
                  <a:tcPr/>
                </a:tc>
                <a:tc>
                  <a:txBody>
                    <a:bodyPr/>
                    <a:lstStyle/>
                    <a:p>
                      <a:r>
                        <a:rPr lang="en-GB" sz="3200" dirty="0"/>
                        <a:t>Muslims</a:t>
                      </a:r>
                    </a:p>
                  </a:txBody>
                  <a:tcPr/>
                </a:tc>
                <a:extLst>
                  <a:ext uri="{0D108BD9-81ED-4DB2-BD59-A6C34878D82A}">
                    <a16:rowId xmlns:a16="http://schemas.microsoft.com/office/drawing/2014/main" val="1584311813"/>
                  </a:ext>
                </a:extLst>
              </a:tr>
              <a:tr h="691277">
                <a:tc>
                  <a:txBody>
                    <a:bodyPr/>
                    <a:lstStyle/>
                    <a:p>
                      <a:r>
                        <a:rPr lang="en-GB" sz="3200" dirty="0"/>
                        <a:t>Christian Zionists</a:t>
                      </a:r>
                    </a:p>
                  </a:txBody>
                  <a:tcPr/>
                </a:tc>
                <a:tc>
                  <a:txBody>
                    <a:bodyPr/>
                    <a:lstStyle/>
                    <a:p>
                      <a:r>
                        <a:rPr lang="en-GB" sz="3200" dirty="0"/>
                        <a:t>Many other Christian groups</a:t>
                      </a:r>
                    </a:p>
                  </a:txBody>
                  <a:tcPr/>
                </a:tc>
                <a:extLst>
                  <a:ext uri="{0D108BD9-81ED-4DB2-BD59-A6C34878D82A}">
                    <a16:rowId xmlns:a16="http://schemas.microsoft.com/office/drawing/2014/main" val="3276428958"/>
                  </a:ext>
                </a:extLst>
              </a:tr>
              <a:tr h="691277">
                <a:tc>
                  <a:txBody>
                    <a:bodyPr/>
                    <a:lstStyle/>
                    <a:p>
                      <a:r>
                        <a:rPr lang="en-GB" sz="3200" dirty="0"/>
                        <a:t>Political Left – in past</a:t>
                      </a:r>
                    </a:p>
                  </a:txBody>
                  <a:tcPr/>
                </a:tc>
                <a:tc>
                  <a:txBody>
                    <a:bodyPr/>
                    <a:lstStyle/>
                    <a:p>
                      <a:r>
                        <a:rPr lang="en-GB" sz="3200" dirty="0"/>
                        <a:t>Political Left - today</a:t>
                      </a:r>
                    </a:p>
                  </a:txBody>
                  <a:tcPr/>
                </a:tc>
                <a:extLst>
                  <a:ext uri="{0D108BD9-81ED-4DB2-BD59-A6C34878D82A}">
                    <a16:rowId xmlns:a16="http://schemas.microsoft.com/office/drawing/2014/main" val="2989898859"/>
                  </a:ext>
                </a:extLst>
              </a:tr>
              <a:tr h="691277">
                <a:tc>
                  <a:txBody>
                    <a:bodyPr/>
                    <a:lstStyle/>
                    <a:p>
                      <a:r>
                        <a:rPr lang="en-GB" sz="3200" dirty="0"/>
                        <a:t>Political Right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Former colonial subjects</a:t>
                      </a:r>
                    </a:p>
                  </a:txBody>
                  <a:tcPr/>
                </a:tc>
                <a:extLst>
                  <a:ext uri="{0D108BD9-81ED-4DB2-BD59-A6C34878D82A}">
                    <a16:rowId xmlns:a16="http://schemas.microsoft.com/office/drawing/2014/main" val="3955409377"/>
                  </a:ext>
                </a:extLst>
              </a:tr>
            </a:tbl>
          </a:graphicData>
        </a:graphic>
      </p:graphicFrame>
      <p:sp>
        <p:nvSpPr>
          <p:cNvPr id="4" name="Slide Number Placeholder 8">
            <a:extLst>
              <a:ext uri="{FF2B5EF4-FFF2-40B4-BE49-F238E27FC236}">
                <a16:creationId xmlns:a16="http://schemas.microsoft.com/office/drawing/2014/main" id="{5DA222D1-BC01-4554-8677-BA6BAD69CAD2}"/>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Slide </a:t>
            </a:r>
            <a:fld id="{546D7DC8-501D-48DE-A57B-6D366F0C1FCE}" type="slidenum">
              <a:rPr lang="en-GB" sz="1200" smtClean="0"/>
              <a:pPr/>
              <a:t>7</a:t>
            </a:fld>
            <a:endParaRPr lang="en-GB" sz="1200" dirty="0"/>
          </a:p>
        </p:txBody>
      </p:sp>
    </p:spTree>
    <p:extLst>
      <p:ext uri="{BB962C8B-B14F-4D97-AF65-F5344CB8AC3E}">
        <p14:creationId xmlns:p14="http://schemas.microsoft.com/office/powerpoint/2010/main" val="1869999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FE42-2012-49FB-A920-204F2B53214D}"/>
              </a:ext>
            </a:extLst>
          </p:cNvPr>
          <p:cNvSpPr>
            <a:spLocks noGrp="1"/>
          </p:cNvSpPr>
          <p:nvPr>
            <p:ph type="title"/>
          </p:nvPr>
        </p:nvSpPr>
        <p:spPr>
          <a:xfrm>
            <a:off x="2495600" y="2852936"/>
            <a:ext cx="6768752" cy="1152128"/>
          </a:xfrm>
        </p:spPr>
        <p:txBody>
          <a:bodyPr/>
          <a:lstStyle/>
          <a:p>
            <a:r>
              <a:rPr lang="en-GB" dirty="0"/>
              <a:t>Sanctuary matters</a:t>
            </a:r>
          </a:p>
        </p:txBody>
      </p:sp>
      <p:sp>
        <p:nvSpPr>
          <p:cNvPr id="3" name="Slide Number Placeholder 8">
            <a:extLst>
              <a:ext uri="{FF2B5EF4-FFF2-40B4-BE49-F238E27FC236}">
                <a16:creationId xmlns:a16="http://schemas.microsoft.com/office/drawing/2014/main" id="{BC264585-B409-48F0-8BD8-C5D1C94ABE06}"/>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8</a:t>
            </a:fld>
            <a:endParaRPr lang="en-GB" sz="1200" dirty="0"/>
          </a:p>
        </p:txBody>
      </p:sp>
    </p:spTree>
    <p:extLst>
      <p:ext uri="{BB962C8B-B14F-4D97-AF65-F5344CB8AC3E}">
        <p14:creationId xmlns:p14="http://schemas.microsoft.com/office/powerpoint/2010/main" val="970440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1EF2-1FD1-4A25-B465-CDFDBE820C7E}"/>
              </a:ext>
            </a:extLst>
          </p:cNvPr>
          <p:cNvSpPr>
            <a:spLocks noGrp="1"/>
          </p:cNvSpPr>
          <p:nvPr>
            <p:ph type="title"/>
          </p:nvPr>
        </p:nvSpPr>
        <p:spPr/>
        <p:txBody>
          <a:bodyPr/>
          <a:lstStyle/>
          <a:p>
            <a:r>
              <a:rPr lang="en-GB" dirty="0"/>
              <a:t>My early life</a:t>
            </a:r>
          </a:p>
        </p:txBody>
      </p:sp>
      <p:sp>
        <p:nvSpPr>
          <p:cNvPr id="3" name="Content Placeholder 2">
            <a:extLst>
              <a:ext uri="{FF2B5EF4-FFF2-40B4-BE49-F238E27FC236}">
                <a16:creationId xmlns:a16="http://schemas.microsoft.com/office/drawing/2014/main" id="{E6628064-291C-4621-B803-98E283B7F5F0}"/>
              </a:ext>
            </a:extLst>
          </p:cNvPr>
          <p:cNvSpPr>
            <a:spLocks noGrp="1"/>
          </p:cNvSpPr>
          <p:nvPr>
            <p:ph idx="1"/>
          </p:nvPr>
        </p:nvSpPr>
        <p:spPr>
          <a:xfrm>
            <a:off x="609600" y="1935480"/>
            <a:ext cx="10972800" cy="4218432"/>
          </a:xfrm>
        </p:spPr>
        <p:txBody>
          <a:bodyPr>
            <a:normAutofit/>
          </a:bodyPr>
          <a:lstStyle/>
          <a:p>
            <a:r>
              <a:rPr lang="en-GB" sz="3600" dirty="0"/>
              <a:t>Father’s and mother’s villages in Jullundur, now Indian Punjab</a:t>
            </a:r>
          </a:p>
          <a:p>
            <a:r>
              <a:rPr lang="en-GB" sz="3600" dirty="0"/>
              <a:t>Mother refugee during Partition 1947</a:t>
            </a:r>
          </a:p>
          <a:p>
            <a:pPr lvl="1"/>
            <a:r>
              <a:rPr lang="en-GB" sz="3600" dirty="0"/>
              <a:t>Becoming a refugee never leaves you</a:t>
            </a:r>
          </a:p>
          <a:p>
            <a:pPr lvl="1"/>
            <a:r>
              <a:rPr lang="en-GB" sz="3600" dirty="0"/>
              <a:t>What if Britain expels us?</a:t>
            </a:r>
          </a:p>
          <a:p>
            <a:r>
              <a:rPr lang="en-GB" sz="3600" dirty="0"/>
              <a:t>What Pakistan meant to a small child</a:t>
            </a:r>
          </a:p>
          <a:p>
            <a:pPr lvl="1"/>
            <a:endParaRPr lang="en-GB" dirty="0"/>
          </a:p>
        </p:txBody>
      </p:sp>
      <p:sp>
        <p:nvSpPr>
          <p:cNvPr id="4" name="Slide Number Placeholder 8">
            <a:extLst>
              <a:ext uri="{FF2B5EF4-FFF2-40B4-BE49-F238E27FC236}">
                <a16:creationId xmlns:a16="http://schemas.microsoft.com/office/drawing/2014/main" id="{81017B04-61A1-4F57-B9EF-210429650024}"/>
              </a:ext>
            </a:extLst>
          </p:cNvPr>
          <p:cNvSpPr txBox="1">
            <a:spLocks/>
          </p:cNvSpPr>
          <p:nvPr/>
        </p:nvSpPr>
        <p:spPr>
          <a:xfrm>
            <a:off x="1055440" y="6309320"/>
            <a:ext cx="2133600"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Slide </a:t>
            </a:r>
            <a:fld id="{546D7DC8-501D-48DE-A57B-6D366F0C1FCE}" type="slidenum">
              <a:rPr lang="en-GB" sz="1200" smtClean="0"/>
              <a:pPr/>
              <a:t>9</a:t>
            </a:fld>
            <a:endParaRPr lang="en-GB" sz="1200" dirty="0"/>
          </a:p>
        </p:txBody>
      </p:sp>
    </p:spTree>
    <p:extLst>
      <p:ext uri="{BB962C8B-B14F-4D97-AF65-F5344CB8AC3E}">
        <p14:creationId xmlns:p14="http://schemas.microsoft.com/office/powerpoint/2010/main" val="1601965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ELEMTYPE" val="4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3422</TotalTime>
  <Words>1816</Words>
  <Application>Microsoft Office PowerPoint</Application>
  <PresentationFormat>Widescreen</PresentationFormat>
  <Paragraphs>287</Paragraphs>
  <Slides>47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Times New Roman</vt:lpstr>
      <vt:lpstr>Wingdings</vt:lpstr>
      <vt:lpstr>Wingdings 2</vt:lpstr>
      <vt:lpstr>Flow</vt:lpstr>
      <vt:lpstr>One Muslim’s perspective on the Israel / Palestine Dispute</vt:lpstr>
      <vt:lpstr>Mohammed Amin</vt:lpstr>
      <vt:lpstr>Synopsis</vt:lpstr>
      <vt:lpstr>People care about Israel &amp; Palestine</vt:lpstr>
      <vt:lpstr>Should they care?</vt:lpstr>
      <vt:lpstr>People have strong opinions</vt:lpstr>
      <vt:lpstr>People take sides. In general:</vt:lpstr>
      <vt:lpstr>Sanctuary matters</vt:lpstr>
      <vt:lpstr>My early life</vt:lpstr>
      <vt:lpstr>Being Jewish</vt:lpstr>
      <vt:lpstr>The birth of modern Zionism</vt:lpstr>
      <vt:lpstr>A short history of Europe and Jews</vt:lpstr>
      <vt:lpstr>Modern Zionism</vt:lpstr>
      <vt:lpstr>A brief history </vt:lpstr>
      <vt:lpstr>History (1)</vt:lpstr>
      <vt:lpstr>A brief history</vt:lpstr>
      <vt:lpstr>A Zionist Jew speaks</vt:lpstr>
      <vt:lpstr>An anti-Zionist Jew speaks</vt:lpstr>
      <vt:lpstr>The Balfour Declaration</vt:lpstr>
      <vt:lpstr>History (2)</vt:lpstr>
      <vt:lpstr>Three maps</vt:lpstr>
      <vt:lpstr>History (3)</vt:lpstr>
      <vt:lpstr>History (4)</vt:lpstr>
      <vt:lpstr>What if?   An alternative history</vt:lpstr>
      <vt:lpstr>Herzl’s other book</vt:lpstr>
      <vt:lpstr>What if?</vt:lpstr>
      <vt:lpstr>Where next?</vt:lpstr>
      <vt:lpstr>Approximate population numbers</vt:lpstr>
      <vt:lpstr>Palestine Liberation Organisation’s objectives</vt:lpstr>
      <vt:lpstr>Palestinian acts of self-harm</vt:lpstr>
      <vt:lpstr>Hamas (Islamic Resistance Movement)</vt:lpstr>
      <vt:lpstr>Hamas’s objectives</vt:lpstr>
      <vt:lpstr>Hamas hates Jews</vt:lpstr>
      <vt:lpstr>PowerPoint Presentation</vt:lpstr>
      <vt:lpstr>The West Bank today, in detail</vt:lpstr>
      <vt:lpstr>The West Bank today, simplified</vt:lpstr>
      <vt:lpstr>Israel’s three objectives</vt:lpstr>
      <vt:lpstr>A one-state solution?</vt:lpstr>
      <vt:lpstr>What you can do</vt:lpstr>
      <vt:lpstr>Be precise with your language</vt:lpstr>
      <vt:lpstr>Building shared citizenship in Israel</vt:lpstr>
      <vt:lpstr>Working for Israeli / Palestinian Peace</vt:lpstr>
      <vt:lpstr>Working for balanced debate in UK</vt:lpstr>
      <vt:lpstr>Bibliography</vt:lpstr>
      <vt:lpstr>Books (1)</vt:lpstr>
      <vt:lpstr>Books (2)</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Sukuk Taxation Issues from a UK Market Perspective</dc:title>
  <dc:creator>Mohammed Amin</dc:creator>
  <cp:lastModifiedBy>Mohammed Amin</cp:lastModifiedBy>
  <cp:revision>423</cp:revision>
  <cp:lastPrinted>2018-03-12T11:45:15Z</cp:lastPrinted>
  <dcterms:created xsi:type="dcterms:W3CDTF">2010-04-20T14:08:55Z</dcterms:created>
  <dcterms:modified xsi:type="dcterms:W3CDTF">2018-03-12T11:50:11Z</dcterms:modified>
</cp:coreProperties>
</file>