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0" r:id="rId3"/>
    <p:sldId id="278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289" r:id="rId2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0" d="100"/>
          <a:sy n="90" d="100"/>
        </p:scale>
        <p:origin x="510" y="138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618288" cy="37242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342" y="4715153"/>
            <a:ext cx="5434993" cy="4466987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124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826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212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800708"/>
            <a:ext cx="10972800" cy="7943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808820"/>
            <a:ext cx="10166920" cy="412181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016732"/>
            <a:ext cx="10363200" cy="89440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440" y="22048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12/11/2017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708920"/>
            <a:ext cx="9037004" cy="1139552"/>
          </a:xfrm>
        </p:spPr>
        <p:txBody>
          <a:bodyPr>
            <a:noAutofit/>
          </a:bodyPr>
          <a:lstStyle/>
          <a:p>
            <a:pPr algn="l"/>
            <a:r>
              <a:rPr lang="en-GB" sz="5400" dirty="0"/>
              <a:t>Will you be poorer than your parents?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222" y="4257092"/>
            <a:ext cx="8279138" cy="1080120"/>
          </a:xfrm>
        </p:spPr>
        <p:txBody>
          <a:bodyPr/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MBE FRSA MA FCA AMCT CTA(Fellow)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13 November 2017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55440" y="908720"/>
            <a:ext cx="7854696" cy="108012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6000" dirty="0">
                <a:latin typeface="Arial" pitchFamily="34" charset="0"/>
                <a:cs typeface="Arial" pitchFamily="34" charset="0"/>
              </a:rPr>
              <a:t>Ibstock Place School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24D9-BCA7-4E8F-85B0-97438B79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My television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E885-2D36-45BE-91B3-416F12661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2006 </a:t>
            </a:r>
          </a:p>
          <a:p>
            <a:pPr lvl="1"/>
            <a:r>
              <a:rPr lang="en-GB" dirty="0"/>
              <a:t>Sony flat screen 42 inch HD £2,156</a:t>
            </a:r>
          </a:p>
          <a:p>
            <a:r>
              <a:rPr lang="en-GB" dirty="0"/>
              <a:t>2017</a:t>
            </a:r>
          </a:p>
          <a:p>
            <a:pPr lvl="1"/>
            <a:r>
              <a:rPr lang="en-GB" dirty="0"/>
              <a:t>Looking at Samsung 49" Smart 4K Ultra HD HDR QLED £1,399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38155-7C96-42FD-93A0-7E7DBA98E3A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23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CAE9-7E43-4842-B2A0-45077714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 wanted as a teenager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3FBC0-F2E7-492F-A848-E51AFBD84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Computer terminal in my bedroom</a:t>
            </a:r>
          </a:p>
          <a:p>
            <a:r>
              <a:rPr lang="en-GB" dirty="0"/>
              <a:t>Connected via a cable to a large computer with the world’s information</a:t>
            </a:r>
          </a:p>
          <a:p>
            <a:r>
              <a:rPr lang="en-GB" dirty="0"/>
              <a:t>Availability in 1960’s?</a:t>
            </a:r>
          </a:p>
          <a:p>
            <a:r>
              <a:rPr lang="en-GB" dirty="0"/>
              <a:t>Cost?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304006-4188-4FFB-939D-7DA8F383221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806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8E9B5-6408-4909-83A5-9A05AF8D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Richer than Pharaoh?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E97A-FB08-451D-AF9B-B408E22E2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808820"/>
            <a:ext cx="10166920" cy="2088232"/>
          </a:xfrm>
        </p:spPr>
        <p:txBody>
          <a:bodyPr/>
          <a:lstStyle/>
          <a:p>
            <a:r>
              <a:rPr lang="en-GB" dirty="0"/>
              <a:t>Me v Rameses II of Egypt</a:t>
            </a:r>
          </a:p>
          <a:p>
            <a:r>
              <a:rPr lang="en-GB" dirty="0"/>
              <a:t>What did he have that I don’t?</a:t>
            </a:r>
          </a:p>
          <a:p>
            <a:r>
              <a:rPr lang="en-GB" dirty="0"/>
              <a:t>What do I have that he didn’t?</a:t>
            </a:r>
          </a:p>
          <a:p>
            <a:r>
              <a:rPr lang="en-GB" dirty="0"/>
              <a:t>Who is better off?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BBD6FB-7DAC-40E4-9855-9A212913DE8D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82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91D2-5BEE-48D8-8DC2-FAC510117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672916"/>
            <a:ext cx="10363200" cy="894404"/>
          </a:xfrm>
        </p:spPr>
        <p:txBody>
          <a:bodyPr/>
          <a:lstStyle/>
          <a:p>
            <a:r>
              <a:rPr lang="en-GB" dirty="0"/>
              <a:t>Projecting the future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369A0-39B1-44B4-BDCE-CB242CC4F63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9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4A19-821E-4442-82DB-A6D7D3A9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Yogi Berra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CD5998-33C2-4ACA-88A8-04FE03BB3D39}"/>
              </a:ext>
            </a:extLst>
          </p:cNvPr>
          <p:cNvSpPr txBox="1"/>
          <p:nvPr/>
        </p:nvSpPr>
        <p:spPr>
          <a:xfrm>
            <a:off x="1667508" y="2096852"/>
            <a:ext cx="73808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“It's tough to make predictions, especially about the future.”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F68E1-844B-4BBD-8BE3-6FA3CE1875D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118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8D64-3839-4428-A1DA-A71495AD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Some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60F94-BF8E-4A1F-8B6D-9A10A00A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1996 IBM’s Deep Blue defeats World Chess Champion Gary Kasparov</a:t>
            </a:r>
          </a:p>
          <a:p>
            <a:r>
              <a:rPr lang="en-GB" dirty="0"/>
              <a:t>2016 Google’s Deep Mind’s AlphaGo defeats Lee Sedol</a:t>
            </a:r>
          </a:p>
          <a:p>
            <a:r>
              <a:rPr lang="en-GB" dirty="0"/>
              <a:t>1950’s Discovery of DNA’s structure </a:t>
            </a:r>
          </a:p>
          <a:p>
            <a:pPr lvl="1"/>
            <a:r>
              <a:rPr lang="en-GB" dirty="0"/>
              <a:t>1990’s Decoding human genome </a:t>
            </a:r>
          </a:p>
          <a:p>
            <a:pPr lvl="2"/>
            <a:r>
              <a:rPr lang="en-GB" dirty="0"/>
              <a:t>2010’s editing the genome with CRISPR/Cas9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51695-661A-420E-8144-1267882DA28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7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1983-EF6B-48D6-B407-80FA7429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My personal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93D5B-FB43-428E-9E7A-F8942521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 17-year old BMW will probably be the last car I ever own</a:t>
            </a:r>
          </a:p>
          <a:p>
            <a:r>
              <a:rPr lang="en-GB" dirty="0"/>
              <a:t>When I am doddery, my carer will probably be a robot</a:t>
            </a:r>
          </a:p>
          <a:p>
            <a:r>
              <a:rPr lang="en-GB" dirty="0"/>
              <a:t>Material cornucopia awaits</a:t>
            </a:r>
          </a:p>
          <a:p>
            <a:pPr lvl="1"/>
            <a:r>
              <a:rPr lang="en-GB" dirty="0"/>
              <a:t>Robots making other robots</a:t>
            </a:r>
          </a:p>
          <a:p>
            <a:pPr lvl="1"/>
            <a:r>
              <a:rPr lang="en-GB" dirty="0"/>
              <a:t>Elimination of most genetic diseases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99D3B-C3C3-4747-A1DA-EE7EE2C345C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885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AEC92-488B-4143-AF9B-EED74179D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36" y="656692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Some saw it coming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34B606-76A1-478B-B9A1-9C9629174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1484784"/>
            <a:ext cx="2988099" cy="48245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EB162DD-D4D8-4943-A1CA-8882A9467DBD}"/>
              </a:ext>
            </a:extLst>
          </p:cNvPr>
          <p:cNvSpPr txBox="1"/>
          <p:nvPr/>
        </p:nvSpPr>
        <p:spPr>
          <a:xfrm>
            <a:off x="5807968" y="1844824"/>
            <a:ext cx="52925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“The Naked Sun” </a:t>
            </a:r>
          </a:p>
          <a:p>
            <a:r>
              <a:rPr lang="en-GB" sz="4400" dirty="0"/>
              <a:t>by Isaac Asimov</a:t>
            </a:r>
          </a:p>
          <a:p>
            <a:endParaRPr lang="en-GB" sz="4400" dirty="0"/>
          </a:p>
          <a:p>
            <a:r>
              <a:rPr lang="en-GB" sz="4400" dirty="0"/>
              <a:t>Written 1957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7BF39C-60B1-427C-8BC5-C29416124AC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26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5C023-1983-4A6A-8600-31BBC405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672916"/>
            <a:ext cx="10363200" cy="894404"/>
          </a:xfrm>
        </p:spPr>
        <p:txBody>
          <a:bodyPr/>
          <a:lstStyle/>
          <a:p>
            <a:r>
              <a:rPr lang="en-GB" dirty="0"/>
              <a:t>Your real personal challenge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6AA008-CED8-43E9-8E6A-D6F2EDE72C9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977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D745-6E2C-424C-93B2-2C56F331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do we value ourselves?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B4E01-6578-4BD0-81A7-F213F6CA1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am a ……………….[insert job title of your choice]</a:t>
            </a:r>
          </a:p>
          <a:p>
            <a:r>
              <a:rPr lang="en-GB" dirty="0"/>
              <a:t>What happens when you have no job, but plenty of spending power?</a:t>
            </a:r>
          </a:p>
          <a:p>
            <a:pPr lvl="1"/>
            <a:r>
              <a:rPr lang="en-GB" dirty="0"/>
              <a:t>Universal Basic Income</a:t>
            </a:r>
          </a:p>
          <a:p>
            <a:r>
              <a:rPr lang="en-GB" dirty="0"/>
              <a:t>What gives your life meaning?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CB229-4B40-4EC6-8DA5-CAFA8A2438A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32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195" y="855038"/>
            <a:ext cx="10972800" cy="810736"/>
          </a:xfrm>
        </p:spPr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195" y="1665774"/>
            <a:ext cx="10972800" cy="4389120"/>
          </a:xfrm>
        </p:spPr>
        <p:txBody>
          <a:bodyPr/>
          <a:lstStyle/>
          <a:p>
            <a:r>
              <a:rPr lang="en-GB" baseline="0" dirty="0"/>
              <a:t>My life history</a:t>
            </a:r>
          </a:p>
          <a:p>
            <a:r>
              <a:rPr lang="en-GB" dirty="0"/>
              <a:t>Some of what I do now</a:t>
            </a:r>
          </a:p>
          <a:p>
            <a:r>
              <a:rPr lang="en-GB" dirty="0"/>
              <a:t>Will you be poorer than your parents?</a:t>
            </a:r>
          </a:p>
          <a:p>
            <a:pPr lvl="1"/>
            <a:r>
              <a:rPr lang="en-GB" dirty="0"/>
              <a:t>Some interesting facts</a:t>
            </a:r>
          </a:p>
          <a:p>
            <a:pPr lvl="1"/>
            <a:r>
              <a:rPr lang="en-GB" dirty="0"/>
              <a:t>Richer than Pharaoh?</a:t>
            </a:r>
          </a:p>
          <a:p>
            <a:pPr lvl="1"/>
            <a:r>
              <a:rPr lang="en-GB" dirty="0"/>
              <a:t>Projecting the future</a:t>
            </a:r>
          </a:p>
          <a:p>
            <a:pPr lvl="1"/>
            <a:r>
              <a:rPr lang="en-GB" dirty="0"/>
              <a:t>Your real personal challenge</a:t>
            </a:r>
          </a:p>
          <a:p>
            <a:r>
              <a:rPr lang="en-GB" dirty="0"/>
              <a:t>Things to worry about</a:t>
            </a:r>
          </a:p>
          <a:p>
            <a:r>
              <a:rPr lang="en-GB" dirty="0"/>
              <a:t>Q&amp;A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965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9F0A-3D1A-4ADB-959B-98C6FDC6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73200"/>
            <a:ext cx="10972800" cy="614332"/>
          </a:xfrm>
        </p:spPr>
        <p:txBody>
          <a:bodyPr>
            <a:normAutofit fontScale="90000"/>
          </a:bodyPr>
          <a:lstStyle/>
          <a:p>
            <a:r>
              <a:rPr lang="en-GB" dirty="0"/>
              <a:t>Some have always had this problem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76B54B-FD0F-409E-987A-FE25FA11EA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1484783"/>
            <a:ext cx="6516724" cy="47998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B5714-E95D-45AB-B0AE-36AE5446CBB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37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B0819-DDAA-4B1D-A617-756D6142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There are still things to worry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7299-23E1-41B8-9B4B-C05F9D9E6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 warming</a:t>
            </a:r>
          </a:p>
          <a:p>
            <a:r>
              <a:rPr lang="en-GB" dirty="0"/>
              <a:t>Thermonuclear war</a:t>
            </a:r>
          </a:p>
          <a:p>
            <a:r>
              <a:rPr lang="en-GB" dirty="0"/>
              <a:t>Man made plagues</a:t>
            </a:r>
          </a:p>
          <a:p>
            <a:pPr lvl="1"/>
            <a:r>
              <a:rPr lang="en-GB" dirty="0"/>
              <a:t>Like everything, CRISPR/Cas9 can be misused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C8BEE9-6281-43CF-9592-776DBEC8711A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498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844" y="2780928"/>
            <a:ext cx="2628292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C8033-5E6A-4594-996A-CBF17F799DB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/>
            <a:r>
              <a:rPr lang="en-GB" dirty="0"/>
              <a:t>A short life history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F721D-6908-4FC7-A498-D2A473BA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Born remote village in Punjab, Pakistan</a:t>
            </a:r>
          </a:p>
          <a:p>
            <a:r>
              <a:rPr lang="en-GB" dirty="0"/>
              <a:t>Grew up in Manchester slums: Chorlton on Medlock, Moss Side</a:t>
            </a:r>
          </a:p>
          <a:p>
            <a:r>
              <a:rPr lang="en-GB" dirty="0"/>
              <a:t>State grammar school + Clare College, Cambridge</a:t>
            </a:r>
          </a:p>
          <a:p>
            <a:r>
              <a:rPr lang="en-GB" dirty="0"/>
              <a:t>Chartered accountant, chartered tax advisor</a:t>
            </a:r>
          </a:p>
          <a:p>
            <a:r>
              <a:rPr lang="en-GB" dirty="0"/>
              <a:t>Second ethnic minority partner in Price Waterhouse, now PricewaterhouseCoopers LLP (“PwC”)</a:t>
            </a:r>
          </a:p>
          <a:p>
            <a:r>
              <a:rPr lang="en-GB" dirty="0"/>
              <a:t>Retired end 2009</a:t>
            </a:r>
          </a:p>
          <a:p>
            <a:r>
              <a:rPr lang="en-GB" dirty="0"/>
              <a:t>Much more at </a:t>
            </a:r>
            <a:r>
              <a:rPr lang="en-GB" b="1" dirty="0">
                <a:solidFill>
                  <a:srgbClr val="FF0000"/>
                </a:solidFill>
              </a:rPr>
              <a:t>www.mohammedamin.com</a:t>
            </a:r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EC68A-EC74-461F-9B83-08D9779CFBB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D610-F43B-40CE-840C-1CB2BF30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549892"/>
            <a:ext cx="10363200" cy="894404"/>
          </a:xfrm>
        </p:spPr>
        <p:txBody>
          <a:bodyPr/>
          <a:lstStyle/>
          <a:p>
            <a:r>
              <a:rPr lang="en-GB" dirty="0"/>
              <a:t>Some of what I do now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B8B251-CE04-4E72-A4AB-93EC9FADF92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1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AEFC2-CFBC-4656-B08D-1AF7E901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Pro-bono 1-1 mentoring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7EFEC-CBD4-47B3-8588-FA17C79F2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Arises randomly</a:t>
            </a:r>
          </a:p>
          <a:p>
            <a:r>
              <a:rPr lang="en-GB" dirty="0"/>
              <a:t>Single encounter v decade long relationship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8E1BCD-0DD5-49A1-B3C9-C644AB12ACD0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15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B64E-D8DB-4F71-BF78-D383A18B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Leadership role in organisations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8285C-DBF7-4405-9ABC-11FEF28E6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Chairman of Conservative Muslim Forum, part of the Conservative Party</a:t>
            </a:r>
          </a:p>
          <a:p>
            <a:r>
              <a:rPr lang="en-GB" dirty="0"/>
              <a:t>Co-Chair of The Muslim Jewish Forum of Greater Manchester</a:t>
            </a:r>
          </a:p>
          <a:p>
            <a:r>
              <a:rPr lang="en-GB" dirty="0"/>
              <a:t>Trustee of charity Curriculum for Cohesion</a:t>
            </a:r>
          </a:p>
          <a:p>
            <a:r>
              <a:rPr lang="en-GB" dirty="0"/>
              <a:t>Council Member of the Istanbul Network for Liberty</a:t>
            </a:r>
          </a:p>
          <a:p>
            <a:r>
              <a:rPr lang="en-GB" dirty="0"/>
              <a:t>Member of Clare College’s Alumni Council</a:t>
            </a:r>
          </a:p>
          <a:p>
            <a:r>
              <a:rPr lang="en-GB" dirty="0"/>
              <a:t>Member of Policy Team at UK Shareholders Association</a:t>
            </a:r>
          </a:p>
          <a:p>
            <a:pPr lvl="1"/>
            <a:r>
              <a:rPr lang="en-GB" dirty="0"/>
              <a:t>Grassroots member of many organisations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23C9B-B352-490B-897A-CD62A6F1923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42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7888-16BB-48AE-A480-477E1ED20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Sharing my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70D7-7D92-477B-B569-E59C18563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Speaking to schools and other audiences</a:t>
            </a:r>
          </a:p>
          <a:p>
            <a:r>
              <a:rPr lang="en-GB" dirty="0"/>
              <a:t>BBC Radio Manchester appearances</a:t>
            </a:r>
          </a:p>
          <a:p>
            <a:r>
              <a:rPr lang="en-GB" dirty="0"/>
              <a:t>Other radio and TV (usually satellite) appearances</a:t>
            </a:r>
          </a:p>
          <a:p>
            <a:r>
              <a:rPr lang="en-GB" dirty="0"/>
              <a:t>Writing on Conservative Home, Islamic Finance News, + elsewhere</a:t>
            </a:r>
          </a:p>
          <a:p>
            <a:r>
              <a:rPr lang="en-GB" dirty="0"/>
              <a:t>My website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84E655-AD64-4FFC-9B58-BC246EE14A5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451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50D7-F472-4CDF-90DA-063990056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3176972"/>
            <a:ext cx="10363200" cy="894404"/>
          </a:xfrm>
        </p:spPr>
        <p:txBody>
          <a:bodyPr/>
          <a:lstStyle/>
          <a:p>
            <a:r>
              <a:rPr lang="en-GB" dirty="0"/>
              <a:t>Will you be poorer than your parents?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6D5A5-E7BE-4EEC-A98C-173495C6932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09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FAF1-ACE1-4EA9-A380-DC44EF35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555999"/>
            <a:ext cx="10972800" cy="614332"/>
          </a:xfrm>
        </p:spPr>
        <p:txBody>
          <a:bodyPr>
            <a:normAutofit fontScale="90000"/>
          </a:bodyPr>
          <a:lstStyle/>
          <a:p>
            <a:r>
              <a:rPr lang="en-GB" dirty="0"/>
              <a:t>UK Real average salary per capita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CD9E3A-EABE-432F-9B92-F9B1BF233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184096"/>
            <a:ext cx="8784976" cy="53600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635919-9922-483A-8552-6F44E2D6B7CD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9411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568</Words>
  <Application>Microsoft Office PowerPoint</Application>
  <PresentationFormat>Widescreen</PresentationFormat>
  <Paragraphs>119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 2</vt:lpstr>
      <vt:lpstr>Flow</vt:lpstr>
      <vt:lpstr>Will you be poorer than your parents?</vt:lpstr>
      <vt:lpstr>Outline</vt:lpstr>
      <vt:lpstr>A short life history</vt:lpstr>
      <vt:lpstr>Some of what I do now</vt:lpstr>
      <vt:lpstr>Pro-bono 1-1 mentoring</vt:lpstr>
      <vt:lpstr>Leadership role in organisations</vt:lpstr>
      <vt:lpstr>Sharing my thoughts</vt:lpstr>
      <vt:lpstr>Will you be poorer than your parents?</vt:lpstr>
      <vt:lpstr>UK Real average salary per capita</vt:lpstr>
      <vt:lpstr>My television</vt:lpstr>
      <vt:lpstr>What I wanted as a teenager</vt:lpstr>
      <vt:lpstr>Richer than Pharaoh?</vt:lpstr>
      <vt:lpstr>Projecting the future</vt:lpstr>
      <vt:lpstr>Yogi Berra</vt:lpstr>
      <vt:lpstr>Some trends</vt:lpstr>
      <vt:lpstr>My personal expectations</vt:lpstr>
      <vt:lpstr>Some saw it coming</vt:lpstr>
      <vt:lpstr>Your real personal challenge</vt:lpstr>
      <vt:lpstr>How do we value ourselves?</vt:lpstr>
      <vt:lpstr>Some have always had this problem</vt:lpstr>
      <vt:lpstr>There are still things to worry about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191</cp:revision>
  <cp:lastPrinted>2016-04-10T19:58:50Z</cp:lastPrinted>
  <dcterms:created xsi:type="dcterms:W3CDTF">2013-01-29T13:10:06Z</dcterms:created>
  <dcterms:modified xsi:type="dcterms:W3CDTF">2017-11-12T22:24:05Z</dcterms:modified>
</cp:coreProperties>
</file>