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0" r:id="rId3"/>
    <p:sldId id="278" r:id="rId4"/>
    <p:sldId id="338" r:id="rId5"/>
    <p:sldId id="333" r:id="rId6"/>
    <p:sldId id="329" r:id="rId7"/>
    <p:sldId id="334" r:id="rId8"/>
    <p:sldId id="330" r:id="rId9"/>
    <p:sldId id="335" r:id="rId10"/>
    <p:sldId id="331" r:id="rId11"/>
    <p:sldId id="336" r:id="rId12"/>
    <p:sldId id="332" r:id="rId13"/>
    <p:sldId id="337" r:id="rId14"/>
    <p:sldId id="289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16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92" d="100"/>
          <a:sy n="92" d="100"/>
        </p:scale>
        <p:origin x="432" y="126"/>
      </p:cViewPr>
      <p:guideLst>
        <p:guide orient="horz" pos="2183"/>
        <p:guide pos="1632"/>
      </p:guideLst>
    </p:cSldViewPr>
  </p:slideViewPr>
  <p:outlineViewPr>
    <p:cViewPr>
      <p:scale>
        <a:sx n="33" d="100"/>
        <a:sy n="33" d="100"/>
      </p:scale>
      <p:origin x="0" y="-83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F36D0-D698-455C-AA50-924427002D4D}" type="datetimeFigureOut">
              <a:rPr lang="en-GB" smtClean="0"/>
              <a:t>19/08/2019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ADC93-DAB0-4B2E-BB32-E504B07D85B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759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C5267-5C11-4C45-BAE5-CCB596448AE1}" type="datetimeFigureOut">
              <a:rPr lang="en-GB" smtClean="0"/>
              <a:t>19/08/2019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42EB0-A846-45C6-8FD9-7B3FFC6963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753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01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5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dirty="0"/>
              <a:t>Date</a:t>
            </a:r>
          </a:p>
        </p:txBody>
      </p:sp>
      <p:sp>
        <p:nvSpPr>
          <p:cNvPr id="808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A0FF7-33CA-4C78-8D32-DDB614B1B5FF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4538"/>
            <a:ext cx="6618288" cy="3724275"/>
          </a:xfrm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342" y="4715153"/>
            <a:ext cx="5434993" cy="4466987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082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968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19/08/2019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19/08/2019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19/08/2019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800708"/>
            <a:ext cx="10972800" cy="7943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0" y="1808820"/>
            <a:ext cx="10166920" cy="412181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19/08/2019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1016732"/>
            <a:ext cx="10363200" cy="894404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5440" y="22048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19/08/2019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19/08/2019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19/08/2019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19/08/2019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19/08/2019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19/08/2019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19/08/2019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32973C-BC0E-499B-8DDE-2AA734AC9C48}" type="datetimeFigureOut">
              <a:rPr lang="en-GB" smtClean="0"/>
              <a:t>19/08/2019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440" y="2132856"/>
            <a:ext cx="10117124" cy="1283568"/>
          </a:xfrm>
        </p:spPr>
        <p:txBody>
          <a:bodyPr>
            <a:normAutofit fontScale="90000"/>
          </a:bodyPr>
          <a:lstStyle/>
          <a:p>
            <a:pPr algn="l"/>
            <a:r>
              <a:rPr lang="en-GB" sz="5400" dirty="0"/>
              <a:t>Does the Quran support Zionism?</a:t>
            </a:r>
            <a:br>
              <a:rPr lang="en-GB" sz="5400" dirty="0"/>
            </a:br>
            <a:r>
              <a:rPr lang="en-GB" sz="5400" dirty="0"/>
              <a:t>- For the proposition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7448" y="3897052"/>
            <a:ext cx="7854696" cy="1080120"/>
          </a:xfrm>
        </p:spPr>
        <p:txBody>
          <a:bodyPr/>
          <a:lstStyle/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Mohammed Amin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MBE</a:t>
            </a:r>
          </a:p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30 June 2019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55440" y="908720"/>
            <a:ext cx="7854696" cy="1080120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Manchester Limmud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513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A233-AE7A-484E-92AB-E0F34DDED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Holy 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AA7E2-D69F-43C3-AF2B-C65691A83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600" dirty="0"/>
              <a:t>O my people! </a:t>
            </a:r>
            <a:r>
              <a:rPr lang="en-GB" sz="3600" dirty="0">
                <a:solidFill>
                  <a:srgbClr val="FF0000"/>
                </a:solidFill>
              </a:rPr>
              <a:t>Enter the holy land which God has promised you; </a:t>
            </a:r>
            <a:r>
              <a:rPr lang="en-GB" sz="3600" dirty="0"/>
              <a:t>but do not turn back [on your faith], for then you will be lost!“ They answered: “O Moses! Behold, ferocious people dwell in that land,” and we will surely not enter it unless they depart therefrom; but if they depart therefrom, then, behold, we will enter it.”</a:t>
            </a:r>
          </a:p>
          <a:p>
            <a:pPr marL="0" indent="0" algn="r">
              <a:buNone/>
            </a:pPr>
            <a:r>
              <a:rPr lang="en-GB" dirty="0">
                <a:solidFill>
                  <a:srgbClr val="7030A0"/>
                </a:solidFill>
              </a:rPr>
              <a:t>Quran 5:21-22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283AE0-B2A8-4D80-A627-3C5CE5AC8E42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315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D0E89-DB2F-437A-A20D-12E64611C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Commentary on 5:21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4EA7D-644A-4463-863C-AAE72768C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Various locations suggested:</a:t>
            </a:r>
          </a:p>
          <a:p>
            <a:pPr lvl="1"/>
            <a:r>
              <a:rPr lang="en-GB" dirty="0"/>
              <a:t>Sinai</a:t>
            </a:r>
          </a:p>
          <a:p>
            <a:pPr lvl="1"/>
            <a:r>
              <a:rPr lang="en-GB" dirty="0"/>
              <a:t>Syria</a:t>
            </a:r>
          </a:p>
          <a:p>
            <a:pPr lvl="1"/>
            <a:r>
              <a:rPr lang="en-GB" dirty="0"/>
              <a:t>Jericho</a:t>
            </a:r>
          </a:p>
          <a:p>
            <a:pPr lvl="1"/>
            <a:r>
              <a:rPr lang="en-GB" dirty="0"/>
              <a:t>Parts of Syria, Palestine &amp; Jordan</a:t>
            </a:r>
          </a:p>
          <a:p>
            <a:pPr lvl="1"/>
            <a:r>
              <a:rPr lang="en-GB" dirty="0"/>
              <a:t>Sanctuary of Jerusalem</a:t>
            </a:r>
          </a:p>
          <a:p>
            <a:pPr lvl="1"/>
            <a:r>
              <a:rPr lang="en-GB"/>
              <a:t>Unknowable, </a:t>
            </a:r>
            <a:r>
              <a:rPr lang="en-GB" dirty="0"/>
              <a:t>somewhere between Nile and Euphrates, but not all of it!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36F10F-C57F-4492-9265-165D2C40377B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758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28089-8E0C-46F7-81ED-AC2D540C2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Until the Last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70E85-6EF1-4AF9-A80F-2CE3FB266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dirty="0"/>
              <a:t>And then Pharaoh resolved to wipe them off [the face of] the earth - whereupon We caused him and all who were with him to drown [in the sea]. And after that We said unto the children of Israel: </a:t>
            </a:r>
            <a:r>
              <a:rPr lang="en-GB" sz="3200" dirty="0">
                <a:solidFill>
                  <a:srgbClr val="FF0000"/>
                </a:solidFill>
              </a:rPr>
              <a:t>"Dwell now securely on earth - but [remember that] when the promise of the Last Day shall come to pass, </a:t>
            </a:r>
            <a:r>
              <a:rPr lang="en-GB" sz="3200" dirty="0"/>
              <a:t>We will bring you forth as [parts of] a motley crowd!"</a:t>
            </a:r>
          </a:p>
          <a:p>
            <a:pPr marL="0" indent="0" algn="r">
              <a:buNone/>
            </a:pPr>
            <a:r>
              <a:rPr lang="en-GB" dirty="0">
                <a:solidFill>
                  <a:srgbClr val="7030A0"/>
                </a:solidFill>
              </a:rPr>
              <a:t>Quran 17:103-104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966E05-1BDE-48C9-9C5B-9588AECDA6E6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6122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490B5-3041-4F15-B3F5-97C85C3E9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Commentary on 17:104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6CB52-3A1E-46DE-B448-6CD12F5AB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Various locations suggested:</a:t>
            </a:r>
          </a:p>
          <a:p>
            <a:pPr lvl="1"/>
            <a:r>
              <a:rPr lang="en-GB" dirty="0"/>
              <a:t>Egypt</a:t>
            </a:r>
          </a:p>
          <a:p>
            <a:pPr lvl="1"/>
            <a:r>
              <a:rPr lang="en-GB" dirty="0"/>
              <a:t>Palestine (Canaan)</a:t>
            </a:r>
          </a:p>
          <a:p>
            <a:pPr lvl="1"/>
            <a:r>
              <a:rPr lang="en-GB" dirty="0"/>
              <a:t>Both</a:t>
            </a:r>
          </a:p>
          <a:p>
            <a:r>
              <a:rPr lang="en-GB" dirty="0"/>
              <a:t>Motley crowd, either:</a:t>
            </a:r>
          </a:p>
          <a:p>
            <a:pPr lvl="1"/>
            <a:r>
              <a:rPr lang="en-GB" dirty="0"/>
              <a:t>Israelites both good and bad or</a:t>
            </a:r>
          </a:p>
          <a:p>
            <a:pPr lvl="1"/>
            <a:r>
              <a:rPr lang="en-GB" dirty="0"/>
              <a:t>Israelites + their enemies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4354A1-33C0-412A-95F2-C4C39224A386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190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1844" y="2780928"/>
            <a:ext cx="2628292" cy="1362456"/>
          </a:xfrm>
        </p:spPr>
        <p:txBody>
          <a:bodyPr/>
          <a:lstStyle/>
          <a:p>
            <a:r>
              <a:rPr lang="en-GB" dirty="0"/>
              <a:t>Q &amp;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4C8033-5E6A-4594-996A-CBF17F799DB2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5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195" y="855038"/>
            <a:ext cx="10972800" cy="810736"/>
          </a:xfrm>
        </p:spPr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195" y="1665774"/>
            <a:ext cx="10972800" cy="4389120"/>
          </a:xfrm>
        </p:spPr>
        <p:txBody>
          <a:bodyPr/>
          <a:lstStyle/>
          <a:p>
            <a:r>
              <a:rPr lang="en-GB" baseline="0" dirty="0"/>
              <a:t>The speaker</a:t>
            </a:r>
          </a:p>
          <a:p>
            <a:r>
              <a:rPr lang="en-GB" dirty="0"/>
              <a:t>Some Quranic texts</a:t>
            </a:r>
          </a:p>
          <a:p>
            <a:pPr lvl="1"/>
            <a:r>
              <a:rPr lang="en-GB" baseline="0" dirty="0"/>
              <a:t>All translations from Muhammad Asad “The Message of the Quran”</a:t>
            </a:r>
            <a:endParaRPr lang="en-GB" dirty="0"/>
          </a:p>
          <a:p>
            <a:r>
              <a:rPr lang="en-GB" baseline="0" dirty="0"/>
              <a:t>Commentators on the Quran</a:t>
            </a:r>
          </a:p>
          <a:p>
            <a:pPr lvl="1"/>
            <a:r>
              <a:rPr lang="en-GB" dirty="0"/>
              <a:t>Sourced from “The Study Quran” by Syed Hossein Nasr + 3 colleagues</a:t>
            </a:r>
          </a:p>
          <a:p>
            <a:pPr lvl="1"/>
            <a:r>
              <a:rPr lang="en-GB" baseline="0" dirty="0"/>
              <a:t>They in turn reference many </a:t>
            </a:r>
            <a:r>
              <a:rPr lang="en-GB" baseline="0"/>
              <a:t>classical commentaries</a:t>
            </a:r>
            <a:endParaRPr lang="en-GB" baseline="0" dirty="0"/>
          </a:p>
        </p:txBody>
      </p:sp>
      <p:sp>
        <p:nvSpPr>
          <p:cNvPr id="4" name="TextBox 3"/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96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019436" y="888885"/>
            <a:ext cx="8456641" cy="595312"/>
          </a:xfrm>
        </p:spPr>
        <p:txBody>
          <a:bodyPr>
            <a:noAutofit/>
          </a:bodyPr>
          <a:lstStyle/>
          <a:p>
            <a:pPr algn="l" eaLnBrk="1" hangingPunct="1"/>
            <a:r>
              <a:rPr lang="en-GB" dirty="0"/>
              <a:t>Mohammed Amin </a:t>
            </a:r>
            <a:r>
              <a:rPr lang="en-GB" sz="3600" dirty="0"/>
              <a:t>MBE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755740" y="1583534"/>
            <a:ext cx="7452828" cy="4257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695325"/>
            <a:r>
              <a:rPr lang="en-GB" sz="1600" dirty="0"/>
              <a:t>Mohammed Amin has lived in the UK since the age of 2. He graduated in mathematics from Cambridge University and before retirement was a tax partner in PricewaterhouseCoopers.</a:t>
            </a:r>
          </a:p>
          <a:p>
            <a:pPr defTabSz="695325"/>
            <a:endParaRPr lang="en-GB" sz="1600" dirty="0"/>
          </a:p>
          <a:p>
            <a:pPr defTabSz="695325"/>
            <a:r>
              <a:rPr lang="en-GB" sz="1600" dirty="0"/>
              <a:t>Amongst other things, he is:</a:t>
            </a:r>
          </a:p>
          <a:p>
            <a:pPr defTabSz="695325"/>
            <a:endParaRPr lang="en-GB" sz="1600" dirty="0"/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sz="1600" dirty="0"/>
              <a:t>Co-Chair of the Muslim Jewish Forum of Greater Manchester</a:t>
            </a:r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sz="1600" dirty="0"/>
              <a:t>Chairman of the Islam &amp; Liberty Network</a:t>
            </a:r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sz="1600" dirty="0"/>
              <a:t>Former Chairman of the Conservative Muslim Forum, part of the Conservative Party</a:t>
            </a:r>
          </a:p>
          <a:p>
            <a:pPr marL="1587" lvl="1" defTabSz="695325">
              <a:spcBef>
                <a:spcPct val="0"/>
              </a:spcBef>
            </a:pPr>
            <a:endParaRPr lang="en-GB" sz="1600" dirty="0"/>
          </a:p>
          <a:p>
            <a:pPr marL="1587" lvl="1" defTabSz="695325">
              <a:spcBef>
                <a:spcPct val="0"/>
              </a:spcBef>
            </a:pPr>
            <a:r>
              <a:rPr lang="en-GB" sz="1600" dirty="0"/>
              <a:t>In 2016 he was awarded an MBE for services to Community Cohesion and Inter-faith Relations in Greater Manchester.</a:t>
            </a:r>
          </a:p>
          <a:p>
            <a:pPr marL="1587" lvl="1" defTabSz="695325">
              <a:spcBef>
                <a:spcPct val="0"/>
              </a:spcBef>
            </a:pPr>
            <a:endParaRPr lang="en-US" sz="1600" dirty="0"/>
          </a:p>
          <a:p>
            <a:pPr marL="1587" lvl="1" defTabSz="695325">
              <a:spcBef>
                <a:spcPct val="0"/>
              </a:spcBef>
            </a:pPr>
            <a:r>
              <a:rPr lang="en-US" sz="1600" dirty="0"/>
              <a:t>His 2016 lecture to </a:t>
            </a:r>
            <a:r>
              <a:rPr lang="en-US" sz="1600" dirty="0" err="1"/>
              <a:t>Finchley</a:t>
            </a:r>
            <a:r>
              <a:rPr lang="en-US" sz="1600" dirty="0"/>
              <a:t> Progressive Synagogue “</a:t>
            </a:r>
            <a:r>
              <a:rPr lang="en-GB" sz="1600" dirty="0"/>
              <a:t>Muslim-Jewish relations in the UK” and </a:t>
            </a:r>
            <a:r>
              <a:rPr lang="en-US" sz="1600" dirty="0"/>
              <a:t>other writings and presentations on the role of religion in society are on his website </a:t>
            </a:r>
            <a:r>
              <a:rPr lang="en-US" sz="1600" b="1" dirty="0">
                <a:solidFill>
                  <a:srgbClr val="FF0000"/>
                </a:solidFill>
              </a:rPr>
              <a:t>www.</a:t>
            </a:r>
            <a:r>
              <a:rPr lang="en-GB" sz="1600" b="1" dirty="0">
                <a:solidFill>
                  <a:srgbClr val="FF0000"/>
                </a:solidFill>
              </a:rPr>
              <a:t>mohammedamin.com</a:t>
            </a:r>
            <a:endParaRPr lang="en-GB" sz="1600" dirty="0"/>
          </a:p>
          <a:p>
            <a:pPr marL="1587" lvl="1" defTabSz="695325">
              <a:spcBef>
                <a:spcPct val="0"/>
              </a:spcBef>
            </a:pPr>
            <a:endParaRPr lang="en-GB" sz="1600" dirty="0"/>
          </a:p>
          <a:p>
            <a:pPr marL="358775" lvl="1" indent="-357188" defTabSz="695325">
              <a:spcBef>
                <a:spcPct val="0"/>
              </a:spcBef>
            </a:pPr>
            <a:endParaRPr lang="en-GB" sz="1600" dirty="0"/>
          </a:p>
        </p:txBody>
      </p:sp>
      <p:sp>
        <p:nvSpPr>
          <p:cNvPr id="7175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1535114" y="12701"/>
            <a:ext cx="12858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3500" tIns="0" rIns="64800" bIns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76" y="1609234"/>
            <a:ext cx="2438400" cy="3657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0CEC68A-EC74-461F-9B83-08D9779CFBB6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827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B50E6-B684-4569-8B2D-9B7EE4941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9596" y="1988840"/>
            <a:ext cx="6444716" cy="894404"/>
          </a:xfrm>
        </p:spPr>
        <p:txBody>
          <a:bodyPr/>
          <a:lstStyle/>
          <a:p>
            <a:r>
              <a:rPr lang="en-GB" dirty="0"/>
              <a:t>Key Quranic texts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B7278D-33B1-4813-978F-D21BEF237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35660" y="3176972"/>
            <a:ext cx="5040560" cy="1509712"/>
          </a:xfrm>
        </p:spPr>
        <p:txBody>
          <a:bodyPr>
            <a:normAutofit/>
          </a:bodyPr>
          <a:lstStyle/>
          <a:p>
            <a:r>
              <a:rPr lang="en-GB" sz="4400" dirty="0"/>
              <a:t>With commentaries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518906-28D7-4820-B1D0-5617CABB547B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960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18F95-D222-426B-9037-4580B9B79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Chosen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3EC21-935E-4400-867F-587D31A0D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dirty="0"/>
              <a:t>O children of Israel! Remember those blessings of Mine with which I graced you, </a:t>
            </a:r>
            <a:r>
              <a:rPr lang="en-GB" sz="3200" dirty="0">
                <a:solidFill>
                  <a:srgbClr val="FF0000"/>
                </a:solidFill>
              </a:rPr>
              <a:t>and how I favoured you above all other people</a:t>
            </a:r>
            <a:r>
              <a:rPr lang="en-GB" sz="3200" dirty="0"/>
              <a:t>; and remain conscious of [the coming of] a Day when no human being shall in the least avail another, nor shall intercession be accepted from any of them, nor ransom taken from them, and none shall be succoured.</a:t>
            </a:r>
          </a:p>
          <a:p>
            <a:pPr marL="0" indent="0" algn="r">
              <a:buNone/>
            </a:pPr>
            <a:r>
              <a:rPr lang="en-GB" dirty="0">
                <a:solidFill>
                  <a:srgbClr val="7030A0"/>
                </a:solidFill>
              </a:rPr>
              <a:t>Quran 2:47-48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08B8C5-BD90-49DF-A86B-FEC89201F040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9474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9E115-E38D-42DB-904C-E7D63311F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Israelites given some land somewhere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C2A50-2507-42A9-84BF-B5181295B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dirty="0">
                <a:solidFill>
                  <a:srgbClr val="FF0000"/>
                </a:solidFill>
              </a:rPr>
              <a:t>And [thereafter], indeed, We assigned unto the children of Israel a most goodly abode, and provided for them sustenance out of the good things of life</a:t>
            </a:r>
            <a:r>
              <a:rPr lang="en-GB" sz="3200" dirty="0"/>
              <a:t>. And it was not until knowledge [of God's revelation] was vouchsafed to them that they began to hold divergent views: [but,] verily, thy </a:t>
            </a:r>
            <a:r>
              <a:rPr lang="en-GB" sz="3200" dirty="0" err="1"/>
              <a:t>Sustainer</a:t>
            </a:r>
            <a:r>
              <a:rPr lang="en-GB" sz="3200" dirty="0"/>
              <a:t> will judge between them on Resurrection Day regarding all on which they were wont to differ.</a:t>
            </a:r>
          </a:p>
          <a:p>
            <a:pPr marL="0" indent="0" algn="r">
              <a:buNone/>
            </a:pPr>
            <a:r>
              <a:rPr lang="en-GB" dirty="0">
                <a:solidFill>
                  <a:srgbClr val="7030A0"/>
                </a:solidFill>
              </a:rPr>
              <a:t>Quran 10:93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5134A6-89CD-4B39-859C-99D9BF3C2D83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724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16C14-016C-47CA-8819-A1BB0D460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Commentary on 10:93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D7128-0052-454C-B52A-0384F4B84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Location considered to be in Palestine or Syria. Referenced to:</a:t>
            </a:r>
          </a:p>
          <a:p>
            <a:pPr lvl="1"/>
            <a:r>
              <a:rPr lang="en-GB" dirty="0"/>
              <a:t>Abd Allah ibn Umar ibn Muhammad al-</a:t>
            </a:r>
            <a:r>
              <a:rPr lang="en-GB" dirty="0" err="1"/>
              <a:t>Baydawi</a:t>
            </a:r>
            <a:r>
              <a:rPr lang="en-GB" dirty="0"/>
              <a:t> (d.685/1286), “Anwar al-</a:t>
            </a:r>
            <a:r>
              <a:rPr lang="en-GB" dirty="0" err="1"/>
              <a:t>tanzil</a:t>
            </a:r>
            <a:r>
              <a:rPr lang="en-GB" dirty="0"/>
              <a:t> </a:t>
            </a:r>
            <a:r>
              <a:rPr lang="en-GB" dirty="0" err="1"/>
              <a:t>wa</a:t>
            </a:r>
            <a:r>
              <a:rPr lang="en-GB" dirty="0"/>
              <a:t> </a:t>
            </a:r>
            <a:r>
              <a:rPr lang="en-GB" dirty="0" err="1"/>
              <a:t>asrar</a:t>
            </a:r>
            <a:r>
              <a:rPr lang="en-GB" dirty="0"/>
              <a:t> al-</a:t>
            </a:r>
            <a:r>
              <a:rPr lang="en-GB" dirty="0" err="1"/>
              <a:t>tawil</a:t>
            </a:r>
            <a:r>
              <a:rPr lang="en-GB" dirty="0"/>
              <a:t>” and</a:t>
            </a:r>
          </a:p>
          <a:p>
            <a:pPr lvl="1"/>
            <a:r>
              <a:rPr lang="en-GB" dirty="0"/>
              <a:t>Abu Ali al-</a:t>
            </a:r>
            <a:r>
              <a:rPr lang="en-GB" dirty="0" err="1"/>
              <a:t>Fadl</a:t>
            </a:r>
            <a:r>
              <a:rPr lang="en-GB" dirty="0"/>
              <a:t> ibn al-</a:t>
            </a:r>
            <a:r>
              <a:rPr lang="en-GB" dirty="0" err="1"/>
              <a:t>Hasn</a:t>
            </a:r>
            <a:r>
              <a:rPr lang="en-GB" dirty="0"/>
              <a:t> al-</a:t>
            </a:r>
            <a:r>
              <a:rPr lang="en-GB" dirty="0" err="1"/>
              <a:t>Tabrisi</a:t>
            </a:r>
            <a:r>
              <a:rPr lang="en-GB" dirty="0"/>
              <a:t> (d.548/1153-54), “</a:t>
            </a:r>
            <a:r>
              <a:rPr lang="en-GB" dirty="0" err="1"/>
              <a:t>Majma</a:t>
            </a:r>
            <a:r>
              <a:rPr lang="en-GB" dirty="0"/>
              <a:t> al-bayan fi tafsir al-Quran”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35CABC-2D71-4315-9647-47D5941CD49A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865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CB735-D5D0-4A42-9EEC-F3A539FEE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364FB-2A6C-4FF9-84E5-A33B6494F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whereas unto the people who [in the past] had been deemed</a:t>
            </a:r>
          </a:p>
          <a:p>
            <a:pPr marL="0" indent="0">
              <a:buNone/>
            </a:pPr>
            <a:r>
              <a:rPr lang="en-GB" sz="2800" dirty="0"/>
              <a:t>utterly low, </a:t>
            </a:r>
            <a:r>
              <a:rPr lang="en-GB" sz="2800" dirty="0">
                <a:solidFill>
                  <a:srgbClr val="FF0000"/>
                </a:solidFill>
              </a:rPr>
              <a:t>We gave as their heritage the eastern and western parts of the land that We had blessed. </a:t>
            </a:r>
            <a:r>
              <a:rPr lang="en-GB" sz="2800" dirty="0"/>
              <a:t>And [thus] thy </a:t>
            </a:r>
            <a:r>
              <a:rPr lang="en-GB" sz="2800" dirty="0" err="1"/>
              <a:t>Sustainer's</a:t>
            </a:r>
            <a:r>
              <a:rPr lang="en-GB" sz="2800" dirty="0"/>
              <a:t> good promise unto the children of Israel was fulfilled in result of their patience in adversity; whereas We utterly destroyed all that Pharaoh and his people had wrought, and all that they had built.</a:t>
            </a:r>
          </a:p>
          <a:p>
            <a:pPr marL="0" indent="0" algn="r">
              <a:buNone/>
            </a:pPr>
            <a:r>
              <a:rPr lang="en-GB" dirty="0">
                <a:solidFill>
                  <a:srgbClr val="7030A0"/>
                </a:solidFill>
              </a:rPr>
              <a:t>Quran 7:137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1AAA66-5ABA-4B77-9BE5-801360ADE36D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4643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22B0F-BDC3-40CE-94DA-2328B1006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Commentary on 7:137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348F3-9DCA-407A-BDAC-93020CED4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Various locations suggested by commentators:</a:t>
            </a:r>
          </a:p>
          <a:p>
            <a:pPr lvl="1"/>
            <a:r>
              <a:rPr lang="en-GB" dirty="0"/>
              <a:t>Syria &amp; Palestine</a:t>
            </a:r>
          </a:p>
          <a:p>
            <a:pPr lvl="1"/>
            <a:r>
              <a:rPr lang="en-GB" dirty="0"/>
              <a:t>Egypt</a:t>
            </a:r>
          </a:p>
          <a:p>
            <a:pPr lvl="1"/>
            <a:r>
              <a:rPr lang="en-GB" dirty="0"/>
              <a:t>Egypt &amp; Syria/Palestine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016F76-6D64-485E-BD9F-9C9461F7AA3B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69762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2081</TotalTime>
  <Words>759</Words>
  <Application>Microsoft Office PowerPoint</Application>
  <PresentationFormat>Widescreen</PresentationFormat>
  <Paragraphs>85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 2</vt:lpstr>
      <vt:lpstr>Flow</vt:lpstr>
      <vt:lpstr>Does the Quran support Zionism? - For the proposition</vt:lpstr>
      <vt:lpstr>Outline</vt:lpstr>
      <vt:lpstr>Mohammed Amin MBE</vt:lpstr>
      <vt:lpstr>Key Quranic texts</vt:lpstr>
      <vt:lpstr>Chosen people</vt:lpstr>
      <vt:lpstr>Israelites given some land somewhere</vt:lpstr>
      <vt:lpstr>Commentary on 10:93</vt:lpstr>
      <vt:lpstr>Where?</vt:lpstr>
      <vt:lpstr>Commentary on 7:137</vt:lpstr>
      <vt:lpstr>The Holy Land</vt:lpstr>
      <vt:lpstr>Commentary on 5:21</vt:lpstr>
      <vt:lpstr>Until the Last Day</vt:lpstr>
      <vt:lpstr>Commentary on 17:104</vt:lpstr>
      <vt:lpstr>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Muslim’s Perspective on Religious Freedom</dc:title>
  <dc:creator>Mohammed Amin</dc:creator>
  <cp:lastModifiedBy>Mohammed Amin</cp:lastModifiedBy>
  <cp:revision>198</cp:revision>
  <cp:lastPrinted>2016-04-10T19:58:50Z</cp:lastPrinted>
  <dcterms:created xsi:type="dcterms:W3CDTF">2013-01-29T13:10:06Z</dcterms:created>
  <dcterms:modified xsi:type="dcterms:W3CDTF">2019-08-19T20:17:13Z</dcterms:modified>
</cp:coreProperties>
</file>