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73" r:id="rId2"/>
    <p:sldId id="257" r:id="rId3"/>
    <p:sldId id="375" r:id="rId4"/>
    <p:sldId id="278" r:id="rId5"/>
    <p:sldId id="374" r:id="rId6"/>
    <p:sldId id="333" r:id="rId7"/>
    <p:sldId id="346" r:id="rId8"/>
    <p:sldId id="344" r:id="rId9"/>
    <p:sldId id="345" r:id="rId10"/>
    <p:sldId id="368" r:id="rId11"/>
    <p:sldId id="376" r:id="rId12"/>
    <p:sldId id="377" r:id="rId13"/>
    <p:sldId id="378" r:id="rId14"/>
    <p:sldId id="379" r:id="rId15"/>
    <p:sldId id="380" r:id="rId16"/>
    <p:sldId id="383" r:id="rId17"/>
    <p:sldId id="384" r:id="rId18"/>
    <p:sldId id="385" r:id="rId19"/>
    <p:sldId id="386" r:id="rId20"/>
    <p:sldId id="387" r:id="rId21"/>
    <p:sldId id="388" r:id="rId22"/>
    <p:sldId id="392" r:id="rId23"/>
    <p:sldId id="393" r:id="rId24"/>
    <p:sldId id="394" r:id="rId25"/>
    <p:sldId id="395" r:id="rId26"/>
    <p:sldId id="390" r:id="rId27"/>
    <p:sldId id="391" r:id="rId28"/>
  </p:sldIdLst>
  <p:sldSz cx="12192000" cy="6858000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97" d="100"/>
          <a:sy n="97" d="100"/>
        </p:scale>
        <p:origin x="258" y="90"/>
      </p:cViewPr>
      <p:guideLst>
        <p:guide orient="horz" pos="2183"/>
        <p:guide pos="1632"/>
      </p:guideLst>
    </p:cSldViewPr>
  </p:slideViewPr>
  <p:outlineViewPr>
    <p:cViewPr>
      <p:scale>
        <a:sx n="33" d="100"/>
        <a:sy n="33" d="100"/>
      </p:scale>
      <p:origin x="0" y="-83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16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F68F36D0-D698-455C-AA50-924427002D4D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006ADC93-DAB0-4B2E-BB32-E504B07D85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7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6A5C5267-5C11-4C45-BAE5-CCB596448AE1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18442EB0-A846-45C6-8FD9-7B3FFC6963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7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2EB0-A846-45C6-8FD9-7B3FFC6963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73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0721" indent="-284893">
              <a:defRPr>
                <a:solidFill>
                  <a:schemeClr val="tx1"/>
                </a:solidFill>
                <a:latin typeface="Arial" charset="0"/>
              </a:defRPr>
            </a:lvl2pPr>
            <a:lvl3pPr marL="1139571" indent="-227914">
              <a:defRPr>
                <a:solidFill>
                  <a:schemeClr val="tx1"/>
                </a:solidFill>
                <a:latin typeface="Arial" charset="0"/>
              </a:defRPr>
            </a:lvl3pPr>
            <a:lvl4pPr marL="1595399" indent="-227914">
              <a:defRPr>
                <a:solidFill>
                  <a:schemeClr val="tx1"/>
                </a:solidFill>
                <a:latin typeface="Arial" charset="0"/>
              </a:defRPr>
            </a:lvl4pPr>
            <a:lvl5pPr marL="2051228" indent="-227914">
              <a:defRPr>
                <a:solidFill>
                  <a:schemeClr val="tx1"/>
                </a:solidFill>
                <a:latin typeface="Arial" charset="0"/>
              </a:defRPr>
            </a:lvl5pPr>
            <a:lvl6pPr marL="2507056" indent="-227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2885" indent="-227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8713" indent="-227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4541" indent="-2279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C1ECA-5BC7-47D9-A30D-B42269AFE5B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2EB0-A846-45C6-8FD9-7B3FFC69638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05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dirty="0"/>
              <a:t>Date</a:t>
            </a: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A0FF7-33CA-4C78-8D32-DDB614B1B5F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05587" cy="3716338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478" y="4705350"/>
            <a:ext cx="5412146" cy="44577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2EB0-A846-45C6-8FD9-7B3FFC69638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52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2EB0-A846-45C6-8FD9-7B3FFC69638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14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42EB0-A846-45C6-8FD9-7B3FFC69638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42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760729"/>
            <a:ext cx="100811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967231"/>
            <a:ext cx="10081120" cy="4389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32973C-BC0E-499B-8DDE-2AA734AC9C48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62EF06-CAC3-4510-96AD-091B6CC62CFB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35D7A7E2-13BC-4BC9-A79C-F7CCC8CD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6" y="1052736"/>
            <a:ext cx="8995308" cy="50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50" y="872716"/>
            <a:ext cx="10081120" cy="670973"/>
          </a:xfrm>
        </p:spPr>
        <p:txBody>
          <a:bodyPr>
            <a:normAutofit fontScale="90000"/>
          </a:bodyPr>
          <a:lstStyle/>
          <a:p>
            <a:r>
              <a:rPr lang="en-GB" dirty="0"/>
              <a:t>Purpose – domestic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800" y="1543689"/>
            <a:ext cx="10081120" cy="4513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“The objects for which the Forum is established are to develop the cultural and social ties between the </a:t>
            </a:r>
            <a:r>
              <a:rPr lang="en-GB" sz="3200" dirty="0">
                <a:solidFill>
                  <a:srgbClr val="FF0000"/>
                </a:solidFill>
              </a:rPr>
              <a:t>Muslim and Jewish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FF0000"/>
                </a:solidFill>
              </a:rPr>
              <a:t>Communities of Greater Manchester</a:t>
            </a:r>
            <a:r>
              <a:rPr lang="en-GB" sz="3200" dirty="0"/>
              <a:t>; to educate members of the </a:t>
            </a:r>
            <a:r>
              <a:rPr lang="en-GB" sz="3200" dirty="0">
                <a:solidFill>
                  <a:srgbClr val="FF0000"/>
                </a:solidFill>
              </a:rPr>
              <a:t>Muslim and Jewish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FF0000"/>
                </a:solidFill>
              </a:rPr>
              <a:t>Communities</a:t>
            </a:r>
            <a:r>
              <a:rPr lang="en-GB" sz="3200" dirty="0"/>
              <a:t> in relation to their shared values and common Abrahamic tradition, heritage, history and culture; and to promote better understanding within the </a:t>
            </a:r>
            <a:r>
              <a:rPr lang="en-GB" sz="3200" dirty="0">
                <a:solidFill>
                  <a:srgbClr val="FF0000"/>
                </a:solidFill>
              </a:rPr>
              <a:t>wider community</a:t>
            </a:r>
            <a:r>
              <a:rPr lang="en-GB" sz="3200" dirty="0"/>
              <a:t> of the interests and values that are common to the </a:t>
            </a:r>
            <a:r>
              <a:rPr lang="en-GB" sz="3200" dirty="0">
                <a:solidFill>
                  <a:srgbClr val="FF0000"/>
                </a:solidFill>
              </a:rPr>
              <a:t>Muslim and Jewish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FF0000"/>
                </a:solidFill>
              </a:rPr>
              <a:t>Communities</a:t>
            </a:r>
            <a:r>
              <a:rPr lang="en-GB" sz="3200" dirty="0"/>
              <a:t>.”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00B0F0"/>
                </a:solidFill>
              </a:rPr>
              <a:t>MJF’s Memorandum of Association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E7E00-7D8B-4E6A-A2FA-45F57C4A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7234"/>
            <a:ext cx="11074400" cy="686340"/>
          </a:xfrm>
        </p:spPr>
        <p:txBody>
          <a:bodyPr>
            <a:normAutofit fontScale="90000"/>
          </a:bodyPr>
          <a:lstStyle/>
          <a:p>
            <a:r>
              <a:rPr lang="en-GB" dirty="0"/>
              <a:t>National impact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xmlns="" id="{BA163DED-CD22-4C4A-B077-35AD7BAB0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44421"/>
              </p:ext>
            </p:extLst>
          </p:nvPr>
        </p:nvGraphicFramePr>
        <p:xfrm>
          <a:off x="1024252" y="1232756"/>
          <a:ext cx="9572248" cy="464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orelPhotoPaint.Image.7" r:id="rId4" imgW="0" imgH="0" progId="CorelPhotoPaint.Image.7">
                  <p:embed/>
                </p:oleObj>
              </mc:Choice>
              <mc:Fallback>
                <p:oleObj name="CorelPhotoPaint.Image.7" r:id="rId4" imgW="0" imgH="0" progId="CorelPhotoPaint.Image.7">
                  <p:embed/>
                  <p:pic>
                    <p:nvPicPr>
                      <p:cNvPr id="14338" name="Object 1">
                        <a:extLst>
                          <a:ext uri="{FF2B5EF4-FFF2-40B4-BE49-F238E27FC236}">
                            <a16:creationId xmlns:a16="http://schemas.microsoft.com/office/drawing/2014/main" xmlns="" id="{BFBFDBE2-0FEE-42AF-B534-C944BD37D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52" y="1232756"/>
                        <a:ext cx="9572248" cy="464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930237-0807-42AF-AF14-CF08C98C4200}"/>
              </a:ext>
            </a:extLst>
          </p:cNvPr>
          <p:cNvSpPr/>
          <p:nvPr/>
        </p:nvSpPr>
        <p:spPr>
          <a:xfrm>
            <a:off x="1343472" y="4437112"/>
            <a:ext cx="694877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5E8C08-E03F-44A9-B016-67BEFF10F76C}"/>
              </a:ext>
            </a:extLst>
          </p:cNvPr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99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9559E-2071-4CC1-8C6C-0B896C53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880828"/>
            <a:ext cx="10468864" cy="1828800"/>
          </a:xfrm>
        </p:spPr>
        <p:txBody>
          <a:bodyPr/>
          <a:lstStyle/>
          <a:p>
            <a:pPr algn="ctr"/>
            <a:r>
              <a:rPr lang="en-GB" dirty="0"/>
              <a:t>Who is getting COVID-19?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E4EC82-C913-4C59-9B22-8434BC780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3897052"/>
            <a:ext cx="10472928" cy="907504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 impact is very unequal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BB20E-CF81-48BE-BE9D-A515A1E1F1BF}"/>
              </a:ext>
            </a:extLst>
          </p:cNvPr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3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7858E-2437-453D-A9BB-F522D618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and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D99E0-6B5A-430A-9288-9EBB4F74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Reliable UK data</a:t>
            </a:r>
          </a:p>
          <a:p>
            <a:pPr lvl="1"/>
            <a:r>
              <a:rPr lang="en-GB" dirty="0"/>
              <a:t>Age, sex, ethnicity, previous health status</a:t>
            </a:r>
          </a:p>
          <a:p>
            <a:r>
              <a:rPr lang="en-GB" dirty="0"/>
              <a:t>Newspaper data</a:t>
            </a:r>
          </a:p>
          <a:p>
            <a:pPr lvl="1"/>
            <a:r>
              <a:rPr lang="en-GB" dirty="0"/>
              <a:t>Jews</a:t>
            </a:r>
          </a:p>
          <a:p>
            <a:pPr lvl="1"/>
            <a:r>
              <a:rPr lang="en-GB" dirty="0"/>
              <a:t>Muslims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371737-23F6-4A5E-BE17-B26086405445}"/>
              </a:ext>
            </a:extLst>
          </p:cNvPr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7D6CB-880E-4B35-90EC-8E1B5B3B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Reliable UK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027A0-3D00-49A4-B169-E98B8F4A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ICNARC – Intensive Care National Audit and Research Centre</a:t>
            </a:r>
          </a:p>
          <a:p>
            <a:r>
              <a:rPr lang="en-GB" dirty="0"/>
              <a:t>ICNARC report on COVID-19 in critical care 10 April 2020</a:t>
            </a:r>
          </a:p>
          <a:p>
            <a:pPr lvl="1"/>
            <a:r>
              <a:rPr lang="en-GB" dirty="0"/>
              <a:t>Download from:</a:t>
            </a:r>
          </a:p>
          <a:p>
            <a:pPr lvl="1"/>
            <a:r>
              <a:rPr lang="en-GB" dirty="0"/>
              <a:t>https://www.icnarc.org/Our-Audit/Audits/Cmp/Reports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9A4BB5-6A4C-488C-B3B7-9059F58BF44A}"/>
              </a:ext>
            </a:extLst>
          </p:cNvPr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47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D5DB6-4148-4B5C-9DED-C6FA3A3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7" y="576072"/>
            <a:ext cx="10972800" cy="938368"/>
          </a:xfrm>
        </p:spPr>
        <p:txBody>
          <a:bodyPr/>
          <a:lstStyle/>
          <a:p>
            <a:r>
              <a:rPr lang="en-GB" dirty="0"/>
              <a:t>ICNARC - summary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D13C94F-9086-4AC4-BF6D-48D7EA5F8A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2" y="908720"/>
            <a:ext cx="3924436" cy="554894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4FB0BD-9FB6-4A83-813C-0F98D22E1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968" y="1514440"/>
            <a:ext cx="6367155" cy="4434840"/>
          </a:xfrm>
        </p:spPr>
        <p:txBody>
          <a:bodyPr/>
          <a:lstStyle/>
          <a:p>
            <a:r>
              <a:rPr lang="en-GB" dirty="0"/>
              <a:t>Data on 3,883 intensive care COVID-19 patients</a:t>
            </a:r>
          </a:p>
          <a:p>
            <a:r>
              <a:rPr lang="en-GB" dirty="0"/>
              <a:t>Compared with 5,782 intensive care viral pneumonia patients 2017-2019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D92A2-0124-4FC0-BB6F-4514D1ADA808}"/>
              </a:ext>
            </a:extLst>
          </p:cNvPr>
          <p:cNvSpPr txBox="1"/>
          <p:nvPr/>
        </p:nvSpPr>
        <p:spPr>
          <a:xfrm>
            <a:off x="94742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4FAD1-B97C-43BF-A43E-E71E4AB8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584684"/>
            <a:ext cx="11074400" cy="830356"/>
          </a:xfrm>
        </p:spPr>
        <p:txBody>
          <a:bodyPr>
            <a:normAutofit/>
          </a:bodyPr>
          <a:lstStyle/>
          <a:p>
            <a:r>
              <a:rPr lang="en-GB" dirty="0"/>
              <a:t>ICNARC - ethnicity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2FE6BEE-5018-4B65-B65F-285BB68A1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3" y="1556792"/>
            <a:ext cx="9685076" cy="4932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C8C654-F52B-4AB1-A153-3D2A8C7D0FCA}"/>
              </a:ext>
            </a:extLst>
          </p:cNvPr>
          <p:cNvSpPr txBox="1"/>
          <p:nvPr/>
        </p:nvSpPr>
        <p:spPr>
          <a:xfrm>
            <a:off x="555885" y="60572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35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9845A-CCF2-4429-99EF-055F0CB0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36" y="296652"/>
            <a:ext cx="11074400" cy="1143000"/>
          </a:xfrm>
        </p:spPr>
        <p:txBody>
          <a:bodyPr/>
          <a:lstStyle/>
          <a:p>
            <a:r>
              <a:rPr lang="en-GB" dirty="0"/>
              <a:t>ICNARC – ethnicity table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F0EA60C2-26F1-477A-B183-8744B943A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39592"/>
              </p:ext>
            </p:extLst>
          </p:nvPr>
        </p:nvGraphicFramePr>
        <p:xfrm>
          <a:off x="1811523" y="1567667"/>
          <a:ext cx="9253029" cy="452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orksheet" r:id="rId4" imgW="3000519" imgH="1914423" progId="Excel.Sheet.12">
                  <p:embed/>
                </p:oleObj>
              </mc:Choice>
              <mc:Fallback>
                <p:oleObj name="Worksheet" r:id="rId4" imgW="3000519" imgH="19144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1523" y="1567667"/>
                        <a:ext cx="9253029" cy="452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A71253-C978-4A05-8CBF-38157179BC11}"/>
              </a:ext>
            </a:extLst>
          </p:cNvPr>
          <p:cNvSpPr txBox="1"/>
          <p:nvPr/>
        </p:nvSpPr>
        <p:spPr>
          <a:xfrm>
            <a:off x="947428" y="60366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81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5F6CF-928E-4BBC-8941-CA2F00D5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36" y="656692"/>
            <a:ext cx="11074400" cy="758348"/>
          </a:xfrm>
        </p:spPr>
        <p:txBody>
          <a:bodyPr>
            <a:normAutofit fontScale="90000"/>
          </a:bodyPr>
          <a:lstStyle/>
          <a:p>
            <a:r>
              <a:rPr lang="en-GB" dirty="0"/>
              <a:t>ICNARC – previous health status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80482C1E-E9EE-443C-86AC-0817D7857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92293"/>
              </p:ext>
            </p:extLst>
          </p:nvPr>
        </p:nvGraphicFramePr>
        <p:xfrm>
          <a:off x="1091444" y="1592796"/>
          <a:ext cx="9973108" cy="399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4" imgW="4905289" imgH="2295593" progId="Excel.Sheet.12">
                  <p:embed/>
                </p:oleObj>
              </mc:Choice>
              <mc:Fallback>
                <p:oleObj name="Worksheet" r:id="rId4" imgW="4905289" imgH="2295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444" y="1592796"/>
                        <a:ext cx="9973108" cy="399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D0C894-F611-47EE-911E-386B18AE4F0D}"/>
              </a:ext>
            </a:extLst>
          </p:cNvPr>
          <p:cNvSpPr txBox="1"/>
          <p:nvPr/>
        </p:nvSpPr>
        <p:spPr>
          <a:xfrm>
            <a:off x="4115780" y="57669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COVID-19 were healthier before than viral pneumonia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E64D1-E480-4D69-8837-1178E21A342B}"/>
              </a:ext>
            </a:extLst>
          </p:cNvPr>
          <p:cNvSpPr txBox="1"/>
          <p:nvPr/>
        </p:nvSpPr>
        <p:spPr>
          <a:xfrm>
            <a:off x="1019436" y="60166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808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336E6-3A14-4A06-99AD-501027C0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Newspaper data - Jews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1C018-0031-45D2-8A6D-BD5C4DD3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Jewish Chronicle 27 March</a:t>
            </a:r>
          </a:p>
          <a:p>
            <a:pPr lvl="1"/>
            <a:r>
              <a:rPr lang="en-GB" dirty="0"/>
              <a:t>34 deaths / 759 national = 4.5%. Jews ~0.5% population.</a:t>
            </a:r>
          </a:p>
          <a:p>
            <a:pPr lvl="1"/>
            <a:r>
              <a:rPr lang="en-GB" dirty="0"/>
              <a:t>Relative age? London concentration?</a:t>
            </a:r>
          </a:p>
          <a:p>
            <a:r>
              <a:rPr lang="en-GB" dirty="0"/>
              <a:t>Jewish Chronicle 8 April</a:t>
            </a:r>
          </a:p>
          <a:p>
            <a:pPr lvl="1"/>
            <a:r>
              <a:rPr lang="en-GB" dirty="0"/>
              <a:t>152 deaths / 8,958 UK deaths (9 April, UK Gov website) = 1.6%</a:t>
            </a:r>
          </a:p>
          <a:p>
            <a:pPr lvl="1"/>
            <a:r>
              <a:rPr lang="en-GB" dirty="0"/>
              <a:t>Jewish figure includes non-hospital deaths, UK Gov only hospital deaths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9E0BE4-97CB-4097-B5A4-56975CA3C1C0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1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436" y="27555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Synopsis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91444" y="1520788"/>
            <a:ext cx="10261140" cy="43564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About the presenters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Brief introduction to The Muslim Jewish Forum of Greater Manchester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Who is getting COVID-19?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Immediate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Sharing experiences of helping those self-isolating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Brainstorming new ideas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0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3A45E-C18A-427D-9F64-9696D848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Newspaper data - Muslims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88A71-D337-4DBB-BF6A-6ADB7031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Unable to find equivalent data</a:t>
            </a:r>
          </a:p>
          <a:p>
            <a:r>
              <a:rPr lang="en-GB" dirty="0"/>
              <a:t>Muslims heavily over-represented in early NHS medical staff deaths</a:t>
            </a:r>
          </a:p>
          <a:p>
            <a:pPr lvl="1"/>
            <a:r>
              <a:rPr lang="en-GB" dirty="0"/>
              <a:t>Guardian 10 April, first 10 named doctors to die, &amp; 3/6 named nurses, BAME backgrounds</a:t>
            </a:r>
          </a:p>
          <a:p>
            <a:r>
              <a:rPr lang="en-GB" dirty="0"/>
              <a:t>Social media suggests Muslim deaths &gt;&gt; population share, but not seen hard facts</a:t>
            </a:r>
          </a:p>
          <a:p>
            <a:r>
              <a:rPr lang="en-GB" dirty="0"/>
              <a:t>Asian % in ICNARC data implies greater Muslim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04330E-6AC0-4881-A725-55DA5F18C2FC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78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20881-1955-43CC-8AA0-9FD474F9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Multigenerational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46CB4B-96C8-4C0A-AA8E-50CEF5B6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67231"/>
            <a:ext cx="10081120" cy="3910041"/>
          </a:xfrm>
        </p:spPr>
        <p:txBody>
          <a:bodyPr>
            <a:normAutofit/>
          </a:bodyPr>
          <a:lstStyle/>
          <a:p>
            <a:r>
              <a:rPr lang="en-GB" dirty="0"/>
              <a:t>Children + parents + grandparents in one house</a:t>
            </a:r>
          </a:p>
          <a:p>
            <a:r>
              <a:rPr lang="en-GB" dirty="0"/>
              <a:t>Very common with Muslims and with Haredi Jews</a:t>
            </a:r>
          </a:p>
          <a:p>
            <a:r>
              <a:rPr lang="en-GB" dirty="0"/>
              <a:t>Do they increase the risk?</a:t>
            </a:r>
          </a:p>
          <a:p>
            <a:pPr lvl="1"/>
            <a:r>
              <a:rPr lang="en-GB" dirty="0"/>
              <a:t>Intuitively obvious, but hard evidence not yet in.</a:t>
            </a:r>
          </a:p>
          <a:p>
            <a:pPr lvl="1"/>
            <a:r>
              <a:rPr lang="en-GB" dirty="0"/>
              <a:t>Two competing research papers, will provide on MJF website.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67261-91DF-48A0-982D-F6391E0A4022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77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B9461-C482-4EE5-B9CA-87D5F804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0828"/>
            <a:ext cx="10468864" cy="1828800"/>
          </a:xfrm>
        </p:spPr>
        <p:txBody>
          <a:bodyPr/>
          <a:lstStyle/>
          <a:p>
            <a:pPr algn="ctr"/>
            <a:r>
              <a:rPr lang="en-GB" dirty="0"/>
              <a:t>Immediate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137D3D-E89F-4F77-B259-15A31278F967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058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9A857-F6DD-41B1-9291-C796046C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33537-CBF6-4817-B470-734FDAC6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67231"/>
            <a:ext cx="10081120" cy="4666125"/>
          </a:xfrm>
        </p:spPr>
        <p:txBody>
          <a:bodyPr/>
          <a:lstStyle/>
          <a:p>
            <a:r>
              <a:rPr lang="en-GB" dirty="0"/>
              <a:t>Possibly many deaths in short period</a:t>
            </a:r>
          </a:p>
          <a:p>
            <a:pPr lvl="1"/>
            <a:r>
              <a:rPr lang="en-GB" dirty="0"/>
              <a:t>Concerns about forced cremation</a:t>
            </a:r>
          </a:p>
          <a:p>
            <a:pPr lvl="2"/>
            <a:r>
              <a:rPr lang="en-GB" dirty="0"/>
              <a:t>Muslim &amp; Jewish concerted lobbying achieved changes to Coronavirus Act 2020 Schedule 28 para 13. (See next slide)</a:t>
            </a:r>
          </a:p>
          <a:p>
            <a:r>
              <a:rPr lang="en-GB" dirty="0"/>
              <a:t>Cemeteries are responding</a:t>
            </a:r>
          </a:p>
          <a:p>
            <a:pPr lvl="1"/>
            <a:r>
              <a:rPr lang="en-GB" dirty="0"/>
              <a:t>Multiple burials on same day etc.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F12A8-ED72-47E7-9EEC-D06141D80BB8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6F957-95AF-4424-A097-67746EC0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Coronavirus Act 2020 </a:t>
            </a:r>
            <a:r>
              <a:rPr lang="en-GB" dirty="0" err="1"/>
              <a:t>Sch</a:t>
            </a:r>
            <a:r>
              <a:rPr lang="en-GB" dirty="0"/>
              <a:t> 20 para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5BD7D9-D7DC-4B80-BA53-85B34F14672F}"/>
              </a:ext>
            </a:extLst>
          </p:cNvPr>
          <p:cNvSpPr txBox="1"/>
          <p:nvPr/>
        </p:nvSpPr>
        <p:spPr>
          <a:xfrm>
            <a:off x="609600" y="1895852"/>
            <a:ext cx="105629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13 (1) In carrying out functions under this Schedule, local authorities and the appropriate national authorities must have regard to the desirability of disposing of a dead person’s body or other remains—</a:t>
            </a:r>
          </a:p>
          <a:p>
            <a:r>
              <a:rPr lang="en-GB" sz="2000" dirty="0"/>
              <a:t>(a) in accordance with the person’s wishes, if known, or</a:t>
            </a:r>
          </a:p>
          <a:p>
            <a:r>
              <a:rPr lang="en-GB" sz="2000" dirty="0"/>
              <a:t>(b) otherwise in a way that appears consistent with the person’s religion or beliefs, if known.</a:t>
            </a:r>
          </a:p>
          <a:p>
            <a:endParaRPr lang="en-GB" sz="2000" dirty="0"/>
          </a:p>
          <a:p>
            <a:r>
              <a:rPr lang="en-GB" sz="2000" dirty="0"/>
              <a:t>(2) In carrying out functions under the legislation listed in sub-paragraph (3), designated local authorities must have regard to the desirability of disposing of a dead person’s body or other remains—</a:t>
            </a:r>
          </a:p>
          <a:p>
            <a:r>
              <a:rPr lang="en-GB" sz="2000" dirty="0"/>
              <a:t>(a) in accordance with the person’s wishes, if known, or (b) otherwise in a way that appears consistent with the person’s religion or beliefs, if known.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6C7A14-3910-4C17-AF2F-6DE2F17DEF5C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797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7F7CF-AFB5-474C-B59B-DF7C2CA5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Passover and Ramadan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E57B2-A74B-4ABF-A384-94C31D49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Passover</a:t>
            </a:r>
          </a:p>
          <a:p>
            <a:pPr lvl="1"/>
            <a:r>
              <a:rPr lang="en-GB" dirty="0"/>
              <a:t>Much electronic sharing of Passover Seders</a:t>
            </a:r>
          </a:p>
          <a:p>
            <a:r>
              <a:rPr lang="en-GB" dirty="0"/>
              <a:t>Ramadan</a:t>
            </a:r>
          </a:p>
          <a:p>
            <a:pPr lvl="1"/>
            <a:r>
              <a:rPr lang="en-GB" dirty="0"/>
              <a:t>Most mosques have recognised communal prayers will not be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7519E8-AD3B-4613-9724-464BEE5EC7F9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7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7EBFA-9169-45EC-9F20-A0650BB5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08" y="1636713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Sharing experiences of helping those self-isolating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659E99-BE44-4BD4-B7B1-D4558069D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For participants’ contributions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69167B-51FC-4177-B25F-3382663BCAF8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5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7EBFA-9169-45EC-9F20-A0650BB56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709" y="1700808"/>
            <a:ext cx="10468864" cy="122464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Brainstorming new ideas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659E99-BE44-4BD4-B7B1-D4558069D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For participants’ contributions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E4DBBE-2B62-4671-B8CB-ADC2111446FE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8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B9461-C482-4EE5-B9CA-87D5F804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0828"/>
            <a:ext cx="10468864" cy="1828800"/>
          </a:xfrm>
        </p:spPr>
        <p:txBody>
          <a:bodyPr/>
          <a:lstStyle/>
          <a:p>
            <a:pPr algn="ctr"/>
            <a:r>
              <a:rPr lang="en-GB" dirty="0"/>
              <a:t>The Presenters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137D3D-E89F-4F77-B259-15A31278F967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72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444" y="951022"/>
            <a:ext cx="8456641" cy="595312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dirty="0"/>
              <a:t>Mohammed Amin MBE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935760" y="1710350"/>
            <a:ext cx="7200800" cy="34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95325"/>
            <a:r>
              <a:rPr lang="en-GB" sz="2400" dirty="0"/>
              <a:t>Mohammed Amin has lived in Manchester since the age of 2. He graduated in mathematics from Cambridge University and before retirement was a tax partner in PricewaterhouseCoopers.</a:t>
            </a:r>
          </a:p>
          <a:p>
            <a:pPr defTabSz="695325"/>
            <a:endParaRPr lang="en-GB" sz="2400" dirty="0"/>
          </a:p>
          <a:p>
            <a:pPr defTabSz="695325"/>
            <a:r>
              <a:rPr lang="en-GB" sz="2400" dirty="0"/>
              <a:t>Amongst other things, he is:</a:t>
            </a:r>
          </a:p>
          <a:p>
            <a:pPr defTabSz="695325"/>
            <a:endParaRPr lang="en-GB" sz="2400" dirty="0"/>
          </a:p>
          <a:p>
            <a:pPr marL="358775" lvl="1" indent="-357188" defTabSz="695325">
              <a:spcBef>
                <a:spcPct val="0"/>
              </a:spcBef>
              <a:buFontTx/>
              <a:buChar char="•"/>
            </a:pPr>
            <a:r>
              <a:rPr lang="en-GB" sz="2400" dirty="0"/>
              <a:t>Co-Chair of the Muslim Jewish Forum of Greater Manchester</a:t>
            </a:r>
          </a:p>
          <a:p>
            <a:pPr marL="358775" lvl="1" indent="-357188" defTabSz="695325">
              <a:spcBef>
                <a:spcPct val="0"/>
              </a:spcBef>
              <a:buFontTx/>
              <a:buChar char="•"/>
            </a:pPr>
            <a:r>
              <a:rPr lang="en-GB" sz="2400" dirty="0"/>
              <a:t>Chairman of the Islam &amp; Liberty Network, based in Kuala Lumpur</a:t>
            </a:r>
          </a:p>
          <a:p>
            <a:pPr marL="1587" lvl="1" defTabSz="695325">
              <a:spcBef>
                <a:spcPct val="0"/>
              </a:spcBef>
            </a:pPr>
            <a:endParaRPr lang="en-GB" sz="2400" dirty="0"/>
          </a:p>
          <a:p>
            <a:pPr marL="1587" lvl="1" defTabSz="695325">
              <a:spcBef>
                <a:spcPct val="0"/>
              </a:spcBef>
            </a:pPr>
            <a:endParaRPr lang="en-GB" dirty="0"/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535114" y="12701"/>
            <a:ext cx="1285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500" tIns="0" rIns="64800" bIns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5760" y="568691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www.mohammedamin.com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95054" y="6010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1682872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16742-1C8F-4DE8-B63C-01FF75BB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36" y="753922"/>
            <a:ext cx="10081120" cy="766538"/>
          </a:xfrm>
        </p:spPr>
        <p:txBody>
          <a:bodyPr>
            <a:normAutofit fontScale="90000"/>
          </a:bodyPr>
          <a:lstStyle/>
          <a:p>
            <a:r>
              <a:rPr lang="en-GB" dirty="0"/>
              <a:t>Jonny Wineberg</a:t>
            </a:r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5BF73FCB-0A65-4F9C-BA80-F03E2B958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1628800"/>
            <a:ext cx="2482095" cy="32763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2F83EF-93A9-4A30-BBB2-4631F243A88A}"/>
              </a:ext>
            </a:extLst>
          </p:cNvPr>
          <p:cNvSpPr txBox="1"/>
          <p:nvPr/>
        </p:nvSpPr>
        <p:spPr>
          <a:xfrm>
            <a:off x="1019436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89E7DE-FFAD-4A33-8789-137145E1341F}"/>
              </a:ext>
            </a:extLst>
          </p:cNvPr>
          <p:cNvSpPr txBox="1"/>
          <p:nvPr/>
        </p:nvSpPr>
        <p:spPr>
          <a:xfrm>
            <a:off x="3755740" y="1628800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</a:rPr>
              <a:t>Jonny Wineberg is a community and interfaith activist and has worked at a senior management level in the public, private and voluntary sector. Since 2006 he has been a Consultant for Not-for-profit Organisations and Visiting Lecturer in Youth Work and Management at Nazarene Theological College.</a:t>
            </a:r>
          </a:p>
          <a:p>
            <a:pPr algn="just"/>
            <a:endParaRPr lang="en-GB" sz="2400" dirty="0">
              <a:latin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</a:rPr>
              <a:t>Amongst other things he: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Is </a:t>
            </a:r>
            <a:r>
              <a:rPr lang="en-GB" sz="2400" dirty="0">
                <a:latin typeface="Arial" panose="020B0604020202020204" pitchFamily="34" charset="0"/>
              </a:rPr>
              <a:t>the Founder and Director of Community Futures Trust CIC supporting over 100 organisations since 2012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Is </a:t>
            </a:r>
            <a:r>
              <a:rPr lang="en-GB" sz="2400" dirty="0">
                <a:latin typeface="Arial" panose="020B0604020202020204" pitchFamily="34" charset="0"/>
              </a:rPr>
              <a:t>Director of Operations for We Stand Together</a:t>
            </a:r>
            <a:r>
              <a:rPr lang="en-GB" sz="2400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</a:rPr>
              <a:t>Was </a:t>
            </a:r>
            <a:r>
              <a:rPr lang="en-GB" sz="2400" dirty="0">
                <a:latin typeface="Arial" panose="020B0604020202020204" pitchFamily="34" charset="0"/>
              </a:rPr>
              <a:t>Co-Chair of the Muslim Jewish Forum from 2007-15</a:t>
            </a:r>
            <a:endParaRPr lang="en-GB" sz="2400" dirty="0">
              <a:latin typeface="Times New Roman" panose="02020603050405020304" pitchFamily="18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70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04" y="3681028"/>
            <a:ext cx="10585176" cy="1038420"/>
          </a:xfrm>
        </p:spPr>
        <p:txBody>
          <a:bodyPr/>
          <a:lstStyle/>
          <a:p>
            <a:pPr algn="ctr"/>
            <a:r>
              <a:rPr lang="en-GB" dirty="0"/>
              <a:t>Brief introduction to </a:t>
            </a:r>
            <a:br>
              <a:rPr lang="en-GB" dirty="0"/>
            </a:br>
            <a:r>
              <a:rPr lang="en-GB" dirty="0"/>
              <a:t>The Muslim Jewish Forum </a:t>
            </a:r>
            <a:br>
              <a:rPr lang="en-GB" dirty="0"/>
            </a:br>
            <a:r>
              <a:rPr lang="en-GB" dirty="0"/>
              <a:t>of Greater Manchester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436" y="60572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5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442" y="719409"/>
            <a:ext cx="10081120" cy="814988"/>
          </a:xfrm>
        </p:spPr>
        <p:txBody>
          <a:bodyPr>
            <a:normAutofit fontScale="90000"/>
          </a:bodyPr>
          <a:lstStyle/>
          <a:p>
            <a:r>
              <a:rPr lang="en-GB" dirty="0"/>
              <a:t>Some facts about UK Muslims &amp; Jews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274723"/>
              </p:ext>
            </p:extLst>
          </p:nvPr>
        </p:nvGraphicFramePr>
        <p:xfrm>
          <a:off x="1055688" y="1966915"/>
          <a:ext cx="10080624" cy="380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8">
                  <a:extLst>
                    <a:ext uri="{9D8B030D-6E8A-4147-A177-3AD203B41FA5}">
                      <a16:colId xmlns:a16="http://schemas.microsoft.com/office/drawing/2014/main" xmlns="" val="87164237"/>
                    </a:ext>
                  </a:extLst>
                </a:gridCol>
                <a:gridCol w="3480304">
                  <a:extLst>
                    <a:ext uri="{9D8B030D-6E8A-4147-A177-3AD203B41FA5}">
                      <a16:colId xmlns:a16="http://schemas.microsoft.com/office/drawing/2014/main" xmlns="" val="3527650655"/>
                    </a:ext>
                  </a:extLst>
                </a:gridCol>
                <a:gridCol w="3240112">
                  <a:extLst>
                    <a:ext uri="{9D8B030D-6E8A-4147-A177-3AD203B41FA5}">
                      <a16:colId xmlns:a16="http://schemas.microsoft.com/office/drawing/2014/main" xmlns="" val="3119208369"/>
                    </a:ext>
                  </a:extLst>
                </a:gridCol>
              </a:tblGrid>
              <a:tr h="5431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Jews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Muslims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1050935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Census 2011 England</a:t>
                      </a:r>
                      <a:r>
                        <a:rPr lang="en-GB" baseline="0" dirty="0"/>
                        <a:t> &amp; Wales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2,700,000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830602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Main period of immigration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1880 - 1920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1960 - 2016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231124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Conversions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Significant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7584185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Parliamentary representation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Proportionately</a:t>
                      </a:r>
                      <a:r>
                        <a:rPr lang="en-GB" baseline="0" dirty="0"/>
                        <a:t> high. Static?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Proportionately</a:t>
                      </a:r>
                      <a:r>
                        <a:rPr lang="en-GB" baseline="0" dirty="0"/>
                        <a:t> low. Growing.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90537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Average educational standards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Low. Rising.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9772000"/>
                  </a:ext>
                </a:extLst>
              </a:tr>
              <a:tr h="543192">
                <a:tc>
                  <a:txBody>
                    <a:bodyPr/>
                    <a:lstStyle/>
                    <a:p>
                      <a:r>
                        <a:rPr lang="en-GB" dirty="0"/>
                        <a:t>Ethnic diversity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</a:t>
                      </a:r>
                      <a:r>
                        <a:rPr lang="en-GB" baseline="0" dirty="0"/>
                        <a:t> high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68822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9436" y="60572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48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44" y="692696"/>
            <a:ext cx="10972800" cy="1143000"/>
          </a:xfrm>
        </p:spPr>
        <p:txBody>
          <a:bodyPr/>
          <a:lstStyle/>
          <a:p>
            <a:r>
              <a:rPr lang="en-GB" dirty="0"/>
              <a:t>Common interests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44" y="1988840"/>
            <a:ext cx="10045116" cy="383378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right to hold religious beliefs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right to manifest religious practices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retention of religious humane methods of animal slaughter for food in the United Kingdom and Europe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right for young people to be educated in faith schools and to have their religion respected in mainstream schools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436" y="60572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53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44" y="728700"/>
            <a:ext cx="10972800" cy="1143000"/>
          </a:xfrm>
        </p:spPr>
        <p:txBody>
          <a:bodyPr/>
          <a:lstStyle/>
          <a:p>
            <a:r>
              <a:rPr lang="en-GB" dirty="0"/>
              <a:t>Common interests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44" y="2024844"/>
            <a:ext cx="10045116" cy="29163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sz="3000" dirty="0"/>
              <a:t>The retention of male circumcision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3000" dirty="0"/>
              <a:t>The right to have religious observances respected by public bodies and the wider community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3000" dirty="0"/>
              <a:t>The provision of acceptable methods of post mortem examinations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444" y="4909646"/>
            <a:ext cx="105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Reproduced from Muslim Jewish Forum declaration of 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436" y="60572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</a:t>
            </a:r>
            <a:fld id="{B8D4D8F1-594F-4164-A7A5-512E320BA361}" type="slidenum">
              <a:rPr lang="en-GB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2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886</Words>
  <Application>Microsoft Office PowerPoint</Application>
  <PresentationFormat>Widescreen</PresentationFormat>
  <Paragraphs>156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Wingdings 2</vt:lpstr>
      <vt:lpstr>Flow</vt:lpstr>
      <vt:lpstr>CorelPhotoPaint.Image.7</vt:lpstr>
      <vt:lpstr>Worksheet</vt:lpstr>
      <vt:lpstr>PowerPoint Presentation</vt:lpstr>
      <vt:lpstr>Synopsis</vt:lpstr>
      <vt:lpstr>The Presenters</vt:lpstr>
      <vt:lpstr>Mohammed Amin MBE</vt:lpstr>
      <vt:lpstr>Jonny Wineberg</vt:lpstr>
      <vt:lpstr>Brief introduction to  The Muslim Jewish Forum  of Greater Manchester</vt:lpstr>
      <vt:lpstr>Some facts about UK Muslims &amp; Jews</vt:lpstr>
      <vt:lpstr>Common interests (1)</vt:lpstr>
      <vt:lpstr>Common interests (2)</vt:lpstr>
      <vt:lpstr>Purpose – domestic mission</vt:lpstr>
      <vt:lpstr>National impact</vt:lpstr>
      <vt:lpstr>Who is getting COVID-19?</vt:lpstr>
      <vt:lpstr>Sources and groups</vt:lpstr>
      <vt:lpstr>Reliable UK data</vt:lpstr>
      <vt:lpstr>ICNARC - summary</vt:lpstr>
      <vt:lpstr>ICNARC - ethnicity</vt:lpstr>
      <vt:lpstr>ICNARC – ethnicity table</vt:lpstr>
      <vt:lpstr>ICNARC – previous health status</vt:lpstr>
      <vt:lpstr>Newspaper data - Jews</vt:lpstr>
      <vt:lpstr>Newspaper data - Muslims</vt:lpstr>
      <vt:lpstr>Multigenerational households</vt:lpstr>
      <vt:lpstr>Immediate challenges</vt:lpstr>
      <vt:lpstr>Burials</vt:lpstr>
      <vt:lpstr>Coronavirus Act 2020 Sch 20 para 13</vt:lpstr>
      <vt:lpstr>Passover and Ramadan</vt:lpstr>
      <vt:lpstr>Sharing experiences of helping those self-isolating </vt:lpstr>
      <vt:lpstr>Brainstorming new ideas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Muslim’s Perspective on Religious Freedom</dc:title>
  <dc:creator>Mohammed Amin</dc:creator>
  <cp:lastModifiedBy>Jonny Wineberg</cp:lastModifiedBy>
  <cp:revision>196</cp:revision>
  <cp:lastPrinted>2020-03-10T20:16:29Z</cp:lastPrinted>
  <dcterms:created xsi:type="dcterms:W3CDTF">2013-01-29T13:10:06Z</dcterms:created>
  <dcterms:modified xsi:type="dcterms:W3CDTF">2020-04-12T12:10:59Z</dcterms:modified>
</cp:coreProperties>
</file>