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534" r:id="rId2"/>
    <p:sldId id="257" r:id="rId3"/>
    <p:sldId id="582" r:id="rId4"/>
    <p:sldId id="616" r:id="rId5"/>
    <p:sldId id="617" r:id="rId6"/>
    <p:sldId id="588" r:id="rId7"/>
    <p:sldId id="583" r:id="rId8"/>
    <p:sldId id="607" r:id="rId9"/>
    <p:sldId id="631" r:id="rId10"/>
    <p:sldId id="592" r:id="rId11"/>
    <p:sldId id="611" r:id="rId12"/>
    <p:sldId id="608" r:id="rId13"/>
    <p:sldId id="594" r:id="rId14"/>
    <p:sldId id="609" r:id="rId15"/>
    <p:sldId id="610" r:id="rId16"/>
    <p:sldId id="596" r:id="rId17"/>
    <p:sldId id="621" r:id="rId18"/>
    <p:sldId id="622" r:id="rId19"/>
    <p:sldId id="595" r:id="rId20"/>
    <p:sldId id="623" r:id="rId21"/>
    <p:sldId id="604" r:id="rId22"/>
    <p:sldId id="632" r:id="rId23"/>
    <p:sldId id="599" r:id="rId24"/>
    <p:sldId id="629" r:id="rId25"/>
    <p:sldId id="626" r:id="rId26"/>
    <p:sldId id="627" r:id="rId27"/>
    <p:sldId id="628" r:id="rId28"/>
    <p:sldId id="600" r:id="rId29"/>
    <p:sldId id="601" r:id="rId30"/>
    <p:sldId id="602" r:id="rId31"/>
    <p:sldId id="407" r:id="rId32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598" autoAdjust="0"/>
  </p:normalViewPr>
  <p:slideViewPr>
    <p:cSldViewPr>
      <p:cViewPr varScale="1">
        <p:scale>
          <a:sx n="101" d="100"/>
          <a:sy n="101" d="100"/>
        </p:scale>
        <p:origin x="54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C3B8D2-B55D-420E-8DA7-6D35915D5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0201-5FDF-40D2-858A-1CBE0128A1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33506" y="1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D0D6112-9DB3-45CF-8449-C7485561704F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74784-80B3-4CD8-B4BF-FB3E11CFB6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10146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DA9A0-A6B1-448E-9539-5956CCFFF0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33506" y="9410146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5E65A412-D57C-490E-A565-45C77914C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989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8" y="2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/>
          <a:lstStyle>
            <a:lvl1pPr algn="r">
              <a:defRPr sz="1300"/>
            </a:lvl1pPr>
          </a:lstStyle>
          <a:p>
            <a:fld id="{C89B0AB8-3F60-4EF1-B932-F961F95F794B}" type="datetimeFigureOut">
              <a:rPr lang="en-US" smtClean="0"/>
              <a:pPr/>
              <a:t>5/23/2019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6125"/>
            <a:ext cx="6597650" cy="3711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71" tIns="47637" rIns="95271" bIns="4763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1" y="4705351"/>
            <a:ext cx="5415280" cy="4457700"/>
          </a:xfrm>
          <a:prstGeom prst="rect">
            <a:avLst/>
          </a:prstGeom>
        </p:spPr>
        <p:txBody>
          <a:bodyPr vert="horz" lIns="95271" tIns="47637" rIns="95271" bIns="476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8" y="9408981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 anchor="b"/>
          <a:lstStyle>
            <a:lvl1pPr algn="r">
              <a:defRPr sz="1300"/>
            </a:lvl1pPr>
          </a:lstStyle>
          <a:p>
            <a:fld id="{26416A4B-906D-4CC9-BAEE-FE38323E0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" y="746125"/>
            <a:ext cx="659765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8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" y="746125"/>
            <a:ext cx="659765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5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22313"/>
            <a:ext cx="6403975" cy="360362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362" y="4564468"/>
            <a:ext cx="5179885" cy="4324232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3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224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303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dleeasteye.net/news/hamas-charter-1637794876" TargetMode="External"/><Relationship Id="rId2" Type="http://schemas.openxmlformats.org/officeDocument/2006/relationships/hyperlink" Target="http://avalon.law.yale.edu/20th_century/hamas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390" y="2085964"/>
            <a:ext cx="10754246" cy="1343036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Israel &amp; Palestine</a:t>
            </a:r>
            <a:br>
              <a:rPr lang="en-US" sz="4000" dirty="0"/>
            </a:br>
            <a:r>
              <a:rPr lang="en-US" sz="4000" dirty="0"/>
              <a:t>One British Muslim’s perspective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575" y="3876719"/>
            <a:ext cx="9386093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Mohammed Amin </a:t>
            </a:r>
            <a:r>
              <a:rPr lang="it-IT" sz="1800" dirty="0"/>
              <a:t>MBE FRSA MA FCA AMCT CTA(Fellow)</a:t>
            </a:r>
            <a:endParaRPr lang="en-GB" sz="1800" dirty="0"/>
          </a:p>
          <a:p>
            <a:pPr algn="l"/>
            <a:r>
              <a:rPr lang="en-GB" dirty="0"/>
              <a:t>25 May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1424" y="980728"/>
            <a:ext cx="8340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r>
              <a:rPr lang="en-GB" sz="2000" baseline="30000" dirty="0"/>
              <a:t>st</a:t>
            </a:r>
            <a:r>
              <a:rPr lang="en-GB" sz="2000" dirty="0"/>
              <a:t> Annual Rashid Hasan Khan Seminar</a:t>
            </a:r>
          </a:p>
          <a:p>
            <a:r>
              <a:rPr lang="en-GB" sz="2000" dirty="0"/>
              <a:t>This Land is Mine</a:t>
            </a:r>
          </a:p>
        </p:txBody>
      </p:sp>
    </p:spTree>
    <p:extLst>
      <p:ext uri="{BB962C8B-B14F-4D97-AF65-F5344CB8AC3E}">
        <p14:creationId xmlns:p14="http://schemas.microsoft.com/office/powerpoint/2010/main" val="35435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89718-8E66-48D2-802B-FC9DC1F4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54354-B771-49FA-B2EF-0375020F9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1882 – Jewish immigration to Palestine picks up</a:t>
            </a:r>
          </a:p>
          <a:p>
            <a:r>
              <a:rPr lang="en-GB" sz="4800" dirty="0"/>
              <a:t>1917 – British conquer Palestine from Ottoman Empire</a:t>
            </a:r>
          </a:p>
          <a:p>
            <a:r>
              <a:rPr lang="en-GB" sz="4800" dirty="0"/>
              <a:t>1917 – Balfour Declaration. 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97ABF0BC-3D58-49C6-8B92-A10C513282A6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10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0369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5CBC6-EE5C-4E76-9ADF-1A8BA017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21633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The Balfour Declaration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4C09BF-0016-4308-9C98-FB0BE34567FC}"/>
              </a:ext>
            </a:extLst>
          </p:cNvPr>
          <p:cNvSpPr txBox="1"/>
          <p:nvPr/>
        </p:nvSpPr>
        <p:spPr>
          <a:xfrm>
            <a:off x="609600" y="1503965"/>
            <a:ext cx="10598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“His Majesty's government view with </a:t>
            </a:r>
            <a:r>
              <a:rPr lang="en-US" sz="3200" dirty="0" err="1"/>
              <a:t>favour</a:t>
            </a:r>
            <a:r>
              <a:rPr lang="en-US" sz="3200" dirty="0"/>
              <a:t> the establishment in Palestine of </a:t>
            </a:r>
            <a:r>
              <a:rPr lang="en-US" sz="3200" dirty="0">
                <a:solidFill>
                  <a:srgbClr val="FF0000"/>
                </a:solidFill>
              </a:rPr>
              <a:t>a national home for the Jewish people</a:t>
            </a:r>
            <a:r>
              <a:rPr lang="en-US" sz="3200" dirty="0"/>
              <a:t>, and will use their best </a:t>
            </a:r>
            <a:r>
              <a:rPr lang="en-US" sz="3200" dirty="0" err="1"/>
              <a:t>endeavours</a:t>
            </a:r>
            <a:r>
              <a:rPr lang="en-US" sz="3200" dirty="0"/>
              <a:t> to facilitate the achievement of this object, it being clearly understood that </a:t>
            </a:r>
            <a:r>
              <a:rPr lang="en-US" sz="3200" dirty="0">
                <a:solidFill>
                  <a:srgbClr val="FF0000"/>
                </a:solidFill>
              </a:rPr>
              <a:t>nothing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shall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be done which may prejudice the civil and religious rights of existing non-Jewish communities in Palestine</a:t>
            </a:r>
            <a:r>
              <a:rPr lang="en-US" sz="3200" dirty="0"/>
              <a:t>, or the rights and political status enjoyed by Jews in any other country.”</a:t>
            </a:r>
          </a:p>
          <a:p>
            <a:pPr algn="r"/>
            <a:r>
              <a:rPr lang="en-GB" sz="2000" dirty="0">
                <a:solidFill>
                  <a:srgbClr val="0070C0"/>
                </a:solidFill>
              </a:rPr>
              <a:t>Letter 2 November 1917 from </a:t>
            </a:r>
            <a:r>
              <a:rPr lang="en-US" sz="2000" dirty="0">
                <a:solidFill>
                  <a:srgbClr val="0070C0"/>
                </a:solidFill>
              </a:rPr>
              <a:t>UK Foreign Secretary Arthur Balfour to Lord Rothschild</a:t>
            </a:r>
          </a:p>
          <a:p>
            <a:endParaRPr lang="en-GB" sz="2400" dirty="0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93B75C68-82D7-496F-8171-083A874C9296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11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44242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4E19-F1B5-45B4-9F80-214E809C5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56819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/>
              <a:t>History </a:t>
            </a:r>
            <a:r>
              <a:rPr lang="en-GB" dirty="0"/>
              <a:t>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5EF49-3460-4540-8EC1-88F15E6B0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0808"/>
            <a:ext cx="11391056" cy="4623792"/>
          </a:xfrm>
        </p:spPr>
        <p:txBody>
          <a:bodyPr>
            <a:noAutofit/>
          </a:bodyPr>
          <a:lstStyle/>
          <a:p>
            <a:r>
              <a:rPr lang="en-US" sz="4400" dirty="0"/>
              <a:t>1929 – Hebron massacre</a:t>
            </a:r>
          </a:p>
          <a:p>
            <a:r>
              <a:rPr lang="en-US" sz="4400" dirty="0"/>
              <a:t>1936-1939 – Arab revolt</a:t>
            </a:r>
          </a:p>
          <a:p>
            <a:r>
              <a:rPr lang="en-US" sz="4400" dirty="0"/>
              <a:t>1937 – British partition plan (map follows)</a:t>
            </a:r>
          </a:p>
          <a:p>
            <a:r>
              <a:rPr lang="en-US" sz="4400" dirty="0"/>
              <a:t>1947 – UN partition plan (map follows)</a:t>
            </a:r>
          </a:p>
          <a:p>
            <a:r>
              <a:rPr lang="en-US" sz="4400" dirty="0"/>
              <a:t>1948 – War of Independence (map follows)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C36CE3B4-C5F2-4EBE-8FB0-EC16010703EF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12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3467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FC491-D084-4CBA-A961-D7CDE0726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4704"/>
            <a:ext cx="110744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Three maps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44A763-CA28-46B1-9E6A-0569D2FD6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87048"/>
            <a:ext cx="3274762" cy="48015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7ADFEC-04D4-4185-92BE-ABDC093F4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1487048"/>
            <a:ext cx="3282065" cy="48015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F69E69-DC05-4F4B-A107-422FD0EF81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1487047"/>
            <a:ext cx="3312368" cy="4834741"/>
          </a:xfrm>
          <a:prstGeom prst="rect">
            <a:avLst/>
          </a:prstGeom>
        </p:spPr>
      </p:pic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76798343-B886-4943-B2FF-3689EB1C822B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13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73454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C36E-92DD-4E5E-AEEE-6841A8F0E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91283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History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BF39-5972-4A5F-A3D4-23719A745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85635"/>
            <a:ext cx="10972800" cy="4738965"/>
          </a:xfrm>
        </p:spPr>
        <p:txBody>
          <a:bodyPr>
            <a:normAutofit/>
          </a:bodyPr>
          <a:lstStyle/>
          <a:p>
            <a:r>
              <a:rPr lang="en-US" sz="3600" dirty="0"/>
              <a:t>1967 – Six Day War</a:t>
            </a:r>
          </a:p>
          <a:p>
            <a:pPr lvl="0"/>
            <a:r>
              <a:rPr lang="en-GB" sz="3600" dirty="0"/>
              <a:t>1973 – Yom Kippur war</a:t>
            </a:r>
          </a:p>
          <a:p>
            <a:r>
              <a:rPr lang="en-GB" sz="3600" dirty="0"/>
              <a:t>1979</a:t>
            </a:r>
            <a:r>
              <a:rPr lang="en-GB" sz="3600" baseline="0" dirty="0"/>
              <a:t> – Egypt / Israel peace treaty</a:t>
            </a:r>
          </a:p>
          <a:p>
            <a:r>
              <a:rPr lang="en-GB" sz="3600" baseline="0" dirty="0"/>
              <a:t>1982 – First Israel / Lebanon war</a:t>
            </a:r>
          </a:p>
          <a:p>
            <a:r>
              <a:rPr lang="en-GB" sz="3600" baseline="0" dirty="0"/>
              <a:t>1987 – Founding of Hamas</a:t>
            </a:r>
          </a:p>
          <a:p>
            <a:r>
              <a:rPr lang="en-GB" sz="3600" baseline="0" dirty="0"/>
              <a:t>1993 – Oslo accords</a:t>
            </a:r>
          </a:p>
          <a:p>
            <a:r>
              <a:rPr lang="en-GB" sz="3600" baseline="0" dirty="0"/>
              <a:t>1994 – Jordan / Israel peace treaty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81EBD6AA-5233-4F92-ADA6-11ECB6A523DC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14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47006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5D0F-224D-4FFA-9461-DB4B37C3D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91283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History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3A060-17D3-4812-9AB8-D1D79ADBC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85635"/>
            <a:ext cx="10972800" cy="4738965"/>
          </a:xfrm>
        </p:spPr>
        <p:txBody>
          <a:bodyPr>
            <a:normAutofit/>
          </a:bodyPr>
          <a:lstStyle/>
          <a:p>
            <a:r>
              <a:rPr lang="en-GB" sz="3200" baseline="0" dirty="0"/>
              <a:t>2000 – Start of second Intifada (Uprising)</a:t>
            </a:r>
          </a:p>
          <a:p>
            <a:r>
              <a:rPr lang="en-GB" sz="3200" baseline="0" dirty="0"/>
              <a:t>2005 – Israel evacuates Gaza</a:t>
            </a:r>
          </a:p>
          <a:p>
            <a:r>
              <a:rPr lang="en-GB" sz="3200" baseline="0" dirty="0"/>
              <a:t>2006 – Second Israel / Lebanon War</a:t>
            </a:r>
          </a:p>
          <a:p>
            <a:r>
              <a:rPr lang="en-GB" sz="3200" baseline="0" dirty="0"/>
              <a:t>2007 – Hamas wins Palestinian elections,  frozen out</a:t>
            </a:r>
          </a:p>
          <a:p>
            <a:r>
              <a:rPr lang="en-GB" sz="3200" baseline="0" dirty="0"/>
              <a:t>2008 – First Gaza conflict v Hamas</a:t>
            </a:r>
          </a:p>
          <a:p>
            <a:r>
              <a:rPr lang="en-GB" sz="3200" baseline="0" dirty="0"/>
              <a:t>2012 – </a:t>
            </a:r>
            <a:r>
              <a:rPr lang="en-GB" sz="3200" dirty="0"/>
              <a:t>Second Gaza conflict v Hamas</a:t>
            </a:r>
            <a:endParaRPr lang="en-GB" sz="3200" baseline="0" dirty="0"/>
          </a:p>
          <a:p>
            <a:r>
              <a:rPr lang="en-GB" sz="3200" baseline="0" dirty="0"/>
              <a:t>2014 – </a:t>
            </a:r>
            <a:r>
              <a:rPr lang="en-GB" sz="3200" dirty="0"/>
              <a:t>Third Gaza conflict v Hamas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D0009CC5-B4B2-403A-B661-8A766D32C1EF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15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87437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4D88-9B3A-4D2F-9C00-35BA95430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77" y="875672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Approximate population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929D0-A273-4DE0-8FCE-9D1223D43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623792"/>
          </a:xfrm>
        </p:spPr>
        <p:txBody>
          <a:bodyPr>
            <a:normAutofit/>
          </a:bodyPr>
          <a:lstStyle/>
          <a:p>
            <a:r>
              <a:rPr lang="en-GB" sz="4000" dirty="0"/>
              <a:t>Israel, population ~ 8.5m</a:t>
            </a:r>
          </a:p>
          <a:p>
            <a:pPr lvl="1"/>
            <a:r>
              <a:rPr lang="en-GB" sz="3800" dirty="0"/>
              <a:t>75% Jewish, 20% Muslim, 5% other.</a:t>
            </a:r>
          </a:p>
          <a:p>
            <a:r>
              <a:rPr lang="en-GB" sz="4000" dirty="0"/>
              <a:t>Palestinians:</a:t>
            </a:r>
          </a:p>
          <a:p>
            <a:pPr lvl="1"/>
            <a:r>
              <a:rPr lang="en-GB" sz="4000" dirty="0"/>
              <a:t>West Bank 2.8m</a:t>
            </a:r>
          </a:p>
          <a:p>
            <a:pPr lvl="1"/>
            <a:r>
              <a:rPr lang="en-GB" sz="4000" dirty="0"/>
              <a:t>Gaza 1.8m</a:t>
            </a:r>
          </a:p>
          <a:p>
            <a:pPr lvl="1"/>
            <a:r>
              <a:rPr lang="en-GB" sz="4000" dirty="0"/>
              <a:t>Diaspora ~6m, mainly in Arab states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E3CBA773-CBD8-456D-8630-1EF7ACB183C8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16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20445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639F-4836-4B88-939B-361D0C79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650336"/>
          </a:xfrm>
        </p:spPr>
        <p:txBody>
          <a:bodyPr>
            <a:noAutofit/>
          </a:bodyPr>
          <a:lstStyle/>
          <a:p>
            <a:r>
              <a:rPr lang="en-GB" sz="4000" dirty="0"/>
              <a:t>Palestine Liberation Organisation’s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ACE0B-21AC-4D8E-BF14-CD7B1EDD3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752528"/>
          </a:xfrm>
        </p:spPr>
        <p:txBody>
          <a:bodyPr>
            <a:normAutofit/>
          </a:bodyPr>
          <a:lstStyle/>
          <a:p>
            <a:r>
              <a:rPr lang="en-GB" sz="4400" dirty="0"/>
              <a:t>End the occupation</a:t>
            </a:r>
          </a:p>
          <a:p>
            <a:r>
              <a:rPr lang="en-GB" sz="4400" dirty="0"/>
              <a:t>A state comprising West Bank and Gaza</a:t>
            </a:r>
          </a:p>
          <a:p>
            <a:pPr lvl="1"/>
            <a:r>
              <a:rPr lang="en-GB" sz="4400" dirty="0"/>
              <a:t>Demilitarisation?</a:t>
            </a:r>
          </a:p>
          <a:p>
            <a:pPr lvl="1"/>
            <a:r>
              <a:rPr lang="en-GB" sz="4400" dirty="0"/>
              <a:t>Jerusalem?</a:t>
            </a:r>
          </a:p>
          <a:p>
            <a:r>
              <a:rPr lang="en-GB" sz="4400" dirty="0"/>
              <a:t>Preserve the demand for the right of return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C529EA45-8894-4B67-8486-9FF0D4617259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17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39242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FEC5C-7713-4EA5-BCB8-620837751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09" y="836712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Palestinian acts of self-harm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EE2B8-5475-4DE0-A45E-28DC75DAC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7048"/>
            <a:ext cx="10972800" cy="4837552"/>
          </a:xfrm>
        </p:spPr>
        <p:txBody>
          <a:bodyPr>
            <a:normAutofit/>
          </a:bodyPr>
          <a:lstStyle/>
          <a:p>
            <a:r>
              <a:rPr lang="en-GB" sz="4400" dirty="0"/>
              <a:t>Promoting hatred of Israel</a:t>
            </a:r>
          </a:p>
          <a:p>
            <a:r>
              <a:rPr lang="en-GB" sz="4400" dirty="0"/>
              <a:t>Honouring terrorists</a:t>
            </a:r>
          </a:p>
          <a:p>
            <a:r>
              <a:rPr lang="en-GB" sz="4400" dirty="0"/>
              <a:t>Paying stipends to families of terrorists</a:t>
            </a:r>
          </a:p>
          <a:p>
            <a:r>
              <a:rPr lang="en-GB" sz="4400" dirty="0"/>
              <a:t>Clinging to the myth of return</a:t>
            </a:r>
          </a:p>
          <a:p>
            <a:r>
              <a:rPr lang="en-GB" sz="4400" dirty="0"/>
              <a:t>Despite Oslo Accords, unwillingness to accept permanence of Israel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9655F7F2-DBDE-4590-AA79-B71F91624A41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18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72794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63C3-3AED-495F-94C5-BB1F8BFE1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15993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Hamas (Islamic Resistance Movement)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32E2-62C3-4621-AA57-ABD8724F4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Covenant of the Islamic Resistance Movement 18 August 1988 on Yale Law School website </a:t>
            </a:r>
            <a:r>
              <a:rPr lang="en-US" sz="3600" dirty="0">
                <a:hlinkClick r:id="rId2"/>
              </a:rPr>
              <a:t>http://avalon.law.yale.edu/20th_century/hamas.asp</a:t>
            </a:r>
            <a:r>
              <a:rPr lang="en-US" sz="3600" dirty="0"/>
              <a:t> </a:t>
            </a:r>
          </a:p>
          <a:p>
            <a:r>
              <a:rPr lang="en-GB" sz="3600" dirty="0"/>
              <a:t>May 2017 update  on Middle East Eye website </a:t>
            </a:r>
            <a:r>
              <a:rPr lang="en-GB" sz="3600" dirty="0">
                <a:hlinkClick r:id="rId3"/>
              </a:rPr>
              <a:t>http://www.middleeasteye.net/news/hamas-charter-1637794876</a:t>
            </a:r>
            <a:r>
              <a:rPr lang="en-GB" sz="3600" dirty="0"/>
              <a:t> 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114239EE-F018-4853-818F-2E3B97C565EB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19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2628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861" y="871987"/>
            <a:ext cx="10972800" cy="666719"/>
          </a:xfrm>
        </p:spPr>
        <p:txBody>
          <a:bodyPr>
            <a:normAutofit fontScale="90000"/>
          </a:bodyPr>
          <a:lstStyle/>
          <a:p>
            <a:r>
              <a:rPr lang="en-GB" dirty="0"/>
              <a:t>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861" y="1538706"/>
            <a:ext cx="8229600" cy="4626598"/>
          </a:xfrm>
        </p:spPr>
        <p:txBody>
          <a:bodyPr>
            <a:normAutofit/>
          </a:bodyPr>
          <a:lstStyle/>
          <a:p>
            <a:r>
              <a:rPr lang="en-GB" sz="4800" dirty="0"/>
              <a:t>The speaker</a:t>
            </a:r>
          </a:p>
          <a:p>
            <a:r>
              <a:rPr lang="en-GB" sz="4800" dirty="0"/>
              <a:t>Why do I care?</a:t>
            </a:r>
          </a:p>
          <a:p>
            <a:r>
              <a:rPr lang="en-GB" sz="4800" dirty="0"/>
              <a:t>What do I think?</a:t>
            </a:r>
          </a:p>
          <a:p>
            <a:r>
              <a:rPr lang="en-GB" sz="4800" dirty="0"/>
              <a:t>What do I do?</a:t>
            </a:r>
          </a:p>
          <a:p>
            <a:r>
              <a:rPr lang="en-GB" sz="4800" dirty="0"/>
              <a:t>Bibliography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079129" y="6292129"/>
            <a:ext cx="2133600" cy="365125"/>
          </a:xfrm>
          <a:noFill/>
        </p:spPr>
        <p:txBody>
          <a:bodyPr/>
          <a:lstStyle/>
          <a:p>
            <a:r>
              <a:rPr lang="en-GB" sz="1200" dirty="0"/>
              <a:t>Slide </a:t>
            </a:r>
            <a:fld id="{AB4C2BE7-968E-4327-862E-832216ADE95F}" type="slidenum">
              <a:rPr lang="en-GB" sz="1200"/>
              <a:t>2</a:t>
            </a:fld>
            <a:endParaRPr lang="en-GB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46E26-6F80-4D8C-9719-1B9D0ADD4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56819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What Hamas says itself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C7B3F-905E-42A3-9D30-384679F68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3893"/>
            <a:ext cx="10972800" cy="4389120"/>
          </a:xfrm>
        </p:spPr>
        <p:txBody>
          <a:bodyPr>
            <a:normAutofit/>
          </a:bodyPr>
          <a:lstStyle/>
          <a:p>
            <a:r>
              <a:rPr lang="en-GB" sz="4800" dirty="0"/>
              <a:t>Every cm</a:t>
            </a:r>
            <a:r>
              <a:rPr lang="en-GB" sz="4800" baseline="30000" dirty="0"/>
              <a:t>2 </a:t>
            </a:r>
            <a:r>
              <a:rPr lang="en-GB" sz="4800" dirty="0"/>
              <a:t>of Palestine must be Muslim controlled</a:t>
            </a:r>
          </a:p>
          <a:p>
            <a:r>
              <a:rPr lang="en-GB" sz="4800" dirty="0"/>
              <a:t>Has only ever offered time-limited truce</a:t>
            </a:r>
          </a:p>
          <a:p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E7018678-1E2A-4407-914D-1F1B84C603AD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20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37286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261B6-191D-4C88-88C3-0FE5E659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75672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The West Bank today, simplified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2411-A456-4420-A5B3-6822F83A0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8016"/>
            <a:ext cx="8078688" cy="4726584"/>
          </a:xfrm>
        </p:spPr>
        <p:txBody>
          <a:bodyPr>
            <a:normAutofit/>
          </a:bodyPr>
          <a:lstStyle/>
          <a:p>
            <a:r>
              <a:rPr lang="en-GB" sz="4400" dirty="0"/>
              <a:t>Red = areas under Israeli control</a:t>
            </a:r>
          </a:p>
          <a:p>
            <a:r>
              <a:rPr lang="en-GB" sz="4400" dirty="0"/>
              <a:t>From “The Palestine Teaching Trunk” - </a:t>
            </a:r>
            <a:r>
              <a:rPr lang="en-US" sz="4400" dirty="0"/>
              <a:t>teaching materials for in western Washington State high schools</a:t>
            </a:r>
            <a:endParaRPr lang="en-GB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AD2793-AC81-4E97-9705-2114D47126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568" y="1467666"/>
            <a:ext cx="2434008" cy="4869232"/>
          </a:xfrm>
          <a:prstGeom prst="rect">
            <a:avLst/>
          </a:prstGeom>
        </p:spPr>
      </p:pic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FAFD55B2-367B-4CB6-B44F-52E60D6ADB60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21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69279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F2E37-3FA6-4CE1-9742-EA5B0A548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479" y="706388"/>
            <a:ext cx="11074400" cy="1143000"/>
          </a:xfrm>
        </p:spPr>
        <p:txBody>
          <a:bodyPr/>
          <a:lstStyle/>
          <a:p>
            <a:r>
              <a:rPr lang="en-GB" dirty="0"/>
              <a:t>Israel’s trilemma</a:t>
            </a:r>
          </a:p>
        </p:txBody>
      </p:sp>
      <p:sp>
        <p:nvSpPr>
          <p:cNvPr id="26" name="Slide Number Placeholder 8">
            <a:extLst>
              <a:ext uri="{FF2B5EF4-FFF2-40B4-BE49-F238E27FC236}">
                <a16:creationId xmlns:a16="http://schemas.microsoft.com/office/drawing/2014/main" id="{E5816D0B-92E6-45E4-894D-041D2F9B64F7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22</a:t>
            </a:fld>
            <a:endParaRPr lang="en-GB" sz="1200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B35DA9-F74B-40F2-8043-E754C041D025}"/>
              </a:ext>
            </a:extLst>
          </p:cNvPr>
          <p:cNvGrpSpPr/>
          <p:nvPr/>
        </p:nvGrpSpPr>
        <p:grpSpPr>
          <a:xfrm>
            <a:off x="1631504" y="2068646"/>
            <a:ext cx="7848872" cy="4021415"/>
            <a:chOff x="1055440" y="2059107"/>
            <a:chExt cx="7848872" cy="4021415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02D692F6-5806-44F5-9A00-42192FE1D7F3}"/>
                </a:ext>
              </a:extLst>
            </p:cNvPr>
            <p:cNvSpPr/>
            <p:nvPr/>
          </p:nvSpPr>
          <p:spPr>
            <a:xfrm>
              <a:off x="2783632" y="2564904"/>
              <a:ext cx="4248472" cy="2592288"/>
            </a:xfrm>
            <a:prstGeom prst="triangle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FF30C76-EA96-450D-BC68-944D026ADD8D}"/>
                </a:ext>
              </a:extLst>
            </p:cNvPr>
            <p:cNvSpPr txBox="1"/>
            <p:nvPr/>
          </p:nvSpPr>
          <p:spPr>
            <a:xfrm>
              <a:off x="4151784" y="4005064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Choose one side of triangle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947C830-BF92-4627-BE12-E98B98F6EE89}"/>
                </a:ext>
              </a:extLst>
            </p:cNvPr>
            <p:cNvSpPr txBox="1"/>
            <p:nvPr/>
          </p:nvSpPr>
          <p:spPr>
            <a:xfrm>
              <a:off x="3629726" y="2059107"/>
              <a:ext cx="2844316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Majority of Jewish voters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98ED12B-CE1A-4756-B61C-9E6941C216F6}"/>
                </a:ext>
              </a:extLst>
            </p:cNvPr>
            <p:cNvSpPr txBox="1"/>
            <p:nvPr/>
          </p:nvSpPr>
          <p:spPr>
            <a:xfrm>
              <a:off x="1055440" y="5157192"/>
              <a:ext cx="1656184" cy="9233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Keep all occupied lands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85C0677-16DC-4960-AF6D-A8A2519D6499}"/>
                </a:ext>
              </a:extLst>
            </p:cNvPr>
            <p:cNvSpPr txBox="1"/>
            <p:nvPr/>
          </p:nvSpPr>
          <p:spPr>
            <a:xfrm>
              <a:off x="7248128" y="5156264"/>
              <a:ext cx="1656184" cy="9233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Fully democratic state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D9B9882-BC28-441F-9DDA-040D8A9A1AE4}"/>
                </a:ext>
              </a:extLst>
            </p:cNvPr>
            <p:cNvSpPr txBox="1"/>
            <p:nvPr/>
          </p:nvSpPr>
          <p:spPr>
            <a:xfrm>
              <a:off x="5996672" y="3491716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Two state solution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5E9DDAD-478E-42FF-AF60-28DB1AF776C6}"/>
                </a:ext>
              </a:extLst>
            </p:cNvPr>
            <p:cNvSpPr txBox="1"/>
            <p:nvPr/>
          </p:nvSpPr>
          <p:spPr>
            <a:xfrm>
              <a:off x="2133153" y="3464773"/>
              <a:ext cx="19262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Apartheid state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C968E5B-B502-4A33-B02B-A015D8F58041}"/>
                </a:ext>
              </a:extLst>
            </p:cNvPr>
            <p:cNvCxnSpPr/>
            <p:nvPr/>
          </p:nvCxnSpPr>
          <p:spPr>
            <a:xfrm flipH="1">
              <a:off x="3989766" y="2564904"/>
              <a:ext cx="666074" cy="86409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5E3AD65-37E4-4A5C-849E-C4A0D2AF2D31}"/>
                </a:ext>
              </a:extLst>
            </p:cNvPr>
            <p:cNvCxnSpPr>
              <a:cxnSpLocks/>
            </p:cNvCxnSpPr>
            <p:nvPr/>
          </p:nvCxnSpPr>
          <p:spPr>
            <a:xfrm>
              <a:off x="5254248" y="2616793"/>
              <a:ext cx="841752" cy="88247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78811A4-51E5-4460-8F00-41F9D577BC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53276" y="4005064"/>
              <a:ext cx="850436" cy="100811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AC31485-079B-4E21-B881-3AEEE6C8A6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60414" y="3987729"/>
              <a:ext cx="774086" cy="104278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7F85901-64C7-44FA-A562-65C6A8FA42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96672" y="5445224"/>
              <a:ext cx="104571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3FC5978-6C13-4938-AC62-448C864F9264}"/>
                </a:ext>
              </a:extLst>
            </p:cNvPr>
            <p:cNvCxnSpPr>
              <a:cxnSpLocks/>
            </p:cNvCxnSpPr>
            <p:nvPr/>
          </p:nvCxnSpPr>
          <p:spPr>
            <a:xfrm>
              <a:off x="2783632" y="5517232"/>
              <a:ext cx="10801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9593BCC-13A2-4922-BFCA-5DA3FEA8E244}"/>
                </a:ext>
              </a:extLst>
            </p:cNvPr>
            <p:cNvSpPr txBox="1"/>
            <p:nvPr/>
          </p:nvSpPr>
          <p:spPr>
            <a:xfrm>
              <a:off x="3935760" y="5293657"/>
              <a:ext cx="2016224" cy="64633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Jewish &amp; Arab</a:t>
              </a:r>
            </a:p>
            <a:p>
              <a:r>
                <a:rPr lang="en-GB" dirty="0"/>
                <a:t>Bi-national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526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2636912"/>
            <a:ext cx="6264696" cy="1152128"/>
          </a:xfrm>
        </p:spPr>
        <p:txBody>
          <a:bodyPr/>
          <a:lstStyle/>
          <a:p>
            <a:r>
              <a:rPr lang="en-US" dirty="0"/>
              <a:t>What do I do?</a:t>
            </a:r>
            <a:endParaRPr lang="en-GB" dirty="0"/>
          </a:p>
        </p:txBody>
      </p:sp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BC264585-B409-48F0-8BD8-C5D1C94ABE06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23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93707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3B50E-7EA7-4979-83FC-6F44392CA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63291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Be precise with my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411B1-F398-4999-B0EF-80755A37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623792"/>
          </a:xfrm>
        </p:spPr>
        <p:txBody>
          <a:bodyPr>
            <a:normAutofit/>
          </a:bodyPr>
          <a:lstStyle/>
          <a:p>
            <a:r>
              <a:rPr lang="en-GB" sz="3600" dirty="0"/>
              <a:t>25% of Israeli citizens are </a:t>
            </a:r>
            <a:r>
              <a:rPr lang="en-GB" sz="3600" b="1" dirty="0">
                <a:solidFill>
                  <a:srgbClr val="FF0000"/>
                </a:solidFill>
              </a:rPr>
              <a:t>not</a:t>
            </a:r>
            <a:r>
              <a:rPr lang="en-GB" sz="3600" dirty="0"/>
              <a:t> Jewish</a:t>
            </a:r>
          </a:p>
          <a:p>
            <a:r>
              <a:rPr lang="en-GB" sz="3600" dirty="0"/>
              <a:t>20% are Muslim</a:t>
            </a:r>
          </a:p>
          <a:p>
            <a:pPr lvl="1"/>
            <a:r>
              <a:rPr lang="en-GB" sz="3600" dirty="0"/>
              <a:t>I call them “the forgotten Israelis”</a:t>
            </a:r>
          </a:p>
          <a:p>
            <a:r>
              <a:rPr lang="en-GB" sz="3600" dirty="0"/>
              <a:t>My vocabulary</a:t>
            </a:r>
          </a:p>
          <a:p>
            <a:pPr lvl="1"/>
            <a:r>
              <a:rPr lang="en-GB" sz="3600" dirty="0"/>
              <a:t>Israeli = any citizen of Israel</a:t>
            </a:r>
          </a:p>
          <a:p>
            <a:pPr lvl="1"/>
            <a:r>
              <a:rPr lang="en-GB" sz="3600" dirty="0"/>
              <a:t>Otherwise, Israeli Jews / Israeli Arabs</a:t>
            </a:r>
          </a:p>
          <a:p>
            <a:pPr lvl="1"/>
            <a:r>
              <a:rPr lang="en-GB" sz="3600" dirty="0"/>
              <a:t>“West Bank Palestinians” / “Gazan Palestinians”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B158ED3E-DA83-4299-842F-FF6E6E4DB06C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24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78428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3468-BB68-4B85-B37D-ECF84C8E2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75672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Support shared citizenship in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34501-2C7A-46B1-BD92-B08B7B731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623792"/>
          </a:xfrm>
        </p:spPr>
        <p:txBody>
          <a:bodyPr>
            <a:normAutofit/>
          </a:bodyPr>
          <a:lstStyle/>
          <a:p>
            <a:r>
              <a:rPr lang="en-GB" sz="2400" dirty="0"/>
              <a:t>Israeli Arabs nominally almost equal citizens</a:t>
            </a:r>
          </a:p>
          <a:p>
            <a:r>
              <a:rPr lang="en-GB" sz="2400" dirty="0"/>
              <a:t>Private sector discrimination + some state discrimination</a:t>
            </a:r>
          </a:p>
          <a:p>
            <a:r>
              <a:rPr lang="en-GB" sz="2400" dirty="0"/>
              <a:t>I support several Israeli NGOs including:</a:t>
            </a:r>
          </a:p>
          <a:p>
            <a:pPr lvl="1"/>
            <a:r>
              <a:rPr lang="en-GB" dirty="0"/>
              <a:t>The New Israel Fund</a:t>
            </a:r>
          </a:p>
          <a:p>
            <a:pPr lvl="1"/>
            <a:r>
              <a:rPr lang="en-GB" dirty="0"/>
              <a:t>The Abraham Initiatives</a:t>
            </a:r>
          </a:p>
          <a:p>
            <a:pPr lvl="1"/>
            <a:r>
              <a:rPr lang="en-GB" dirty="0"/>
              <a:t>Merchavim - </a:t>
            </a:r>
            <a:r>
              <a:rPr lang="en-US" dirty="0"/>
              <a:t>the Institute for the Advancement of Shared Citizenship in Israel</a:t>
            </a:r>
          </a:p>
          <a:p>
            <a:pPr lvl="1"/>
            <a:r>
              <a:rPr lang="en-US" dirty="0"/>
              <a:t>Oasis of Peace UK: British Friends of Neve Shalom / </a:t>
            </a:r>
            <a:r>
              <a:rPr lang="en-US" dirty="0" err="1"/>
              <a:t>Wahat</a:t>
            </a:r>
            <a:r>
              <a:rPr lang="en-US" dirty="0"/>
              <a:t> al-Salam</a:t>
            </a:r>
          </a:p>
          <a:p>
            <a:pPr lvl="1"/>
            <a:r>
              <a:rPr lang="en-GB" dirty="0"/>
              <a:t>Rabbis for Human Rights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6180A440-DF68-4631-B061-0D2107A3A18D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25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9744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3407-7D01-4D34-B0EE-BE727E3D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Support work for Israeli / Palestinian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C40F9-DC68-483C-A8FD-98EF57B44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Many NGOs working to bridge the Green Line (Israel / West Bank) divide. E.g.</a:t>
            </a:r>
          </a:p>
          <a:p>
            <a:pPr lvl="1"/>
            <a:r>
              <a:rPr lang="en-GB" sz="4000" dirty="0"/>
              <a:t>Children of Peace</a:t>
            </a:r>
          </a:p>
          <a:p>
            <a:pPr lvl="1"/>
            <a:r>
              <a:rPr lang="en-GB" sz="4000" dirty="0"/>
              <a:t>OneVoice Europe</a:t>
            </a:r>
          </a:p>
          <a:p>
            <a:pPr lvl="1"/>
            <a:r>
              <a:rPr lang="en-US" sz="4000" dirty="0"/>
              <a:t>The Bereaved Families Forum</a:t>
            </a:r>
          </a:p>
          <a:p>
            <a:pPr lvl="1"/>
            <a:r>
              <a:rPr lang="en-GB" sz="4000" dirty="0"/>
              <a:t>Windows for Peace</a:t>
            </a:r>
          </a:p>
          <a:p>
            <a:pPr lvl="1"/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5C2715CD-885E-4E25-BDBB-642D8CFE15A2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26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56762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A1004-5B1D-4E71-9E6D-E63F2DCA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94526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Support balanced debate in 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890DB-19F3-43B4-B17F-24D3B3E6D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CAABU = Council for the Advancement of Arab-British Understanding</a:t>
            </a:r>
          </a:p>
          <a:p>
            <a:r>
              <a:rPr lang="en-US" sz="4800" dirty="0"/>
              <a:t>FODIP = The Forum for Discussion of Israel and Palestine</a:t>
            </a:r>
          </a:p>
          <a:p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B6B46BAD-679E-4A6D-8B2B-B92954AE367D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27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58975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2636912"/>
            <a:ext cx="4968552" cy="1152128"/>
          </a:xfrm>
        </p:spPr>
        <p:txBody>
          <a:bodyPr/>
          <a:lstStyle/>
          <a:p>
            <a:r>
              <a:rPr lang="en-GB" dirty="0"/>
              <a:t>Bibliography</a:t>
            </a:r>
          </a:p>
        </p:txBody>
      </p:sp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BC264585-B409-48F0-8BD8-C5D1C94ABE06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28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09081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8D86-10B9-4D45-9DDD-448B4677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63291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Books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90DBA-AF0F-4A38-A1B2-7938BC460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85635"/>
            <a:ext cx="10972800" cy="4738965"/>
          </a:xfrm>
        </p:spPr>
        <p:txBody>
          <a:bodyPr>
            <a:normAutofit/>
          </a:bodyPr>
          <a:lstStyle/>
          <a:p>
            <a:r>
              <a:rPr lang="en-US" sz="3200" dirty="0"/>
              <a:t>"In Ishmael’s House – A History of Jews in Muslim Lands" by Martin Gilbert</a:t>
            </a:r>
          </a:p>
          <a:p>
            <a:r>
              <a:rPr lang="en-GB" sz="3200" dirty="0"/>
              <a:t>“</a:t>
            </a:r>
            <a:r>
              <a:rPr lang="en-US" sz="3200" dirty="0"/>
              <a:t>The Invention of the Jewish People” by </a:t>
            </a:r>
            <a:r>
              <a:rPr lang="en-US" sz="3200" dirty="0" err="1"/>
              <a:t>Shlomo</a:t>
            </a:r>
            <a:r>
              <a:rPr lang="en-US" sz="3200" dirty="0"/>
              <a:t> Sand</a:t>
            </a:r>
          </a:p>
          <a:p>
            <a:r>
              <a:rPr lang="en-US" sz="3200" dirty="0"/>
              <a:t>"The Jewish State" by Theodor Herzl</a:t>
            </a:r>
          </a:p>
          <a:p>
            <a:r>
              <a:rPr lang="en-US" sz="3200" dirty="0"/>
              <a:t>"Old New Land (</a:t>
            </a:r>
            <a:r>
              <a:rPr lang="en-US" sz="3200" dirty="0" err="1"/>
              <a:t>Altneuland</a:t>
            </a:r>
            <a:r>
              <a:rPr lang="en-US" sz="3200" dirty="0"/>
              <a:t>)" by Theodor Herzl</a:t>
            </a:r>
          </a:p>
          <a:p>
            <a:r>
              <a:rPr lang="en-US" sz="3200" dirty="0"/>
              <a:t>“The Balfour Declaration: The Origins of the Arab-Israeli Conflict” by Jonathan </a:t>
            </a:r>
            <a:r>
              <a:rPr lang="en-US" sz="3200" dirty="0" err="1"/>
              <a:t>Schneer</a:t>
            </a:r>
            <a:r>
              <a:rPr lang="en-US" sz="3200" dirty="0"/>
              <a:t> 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200" dirty="0"/>
              <a:t>"The Road to Mecca" by Muhammad Asad</a:t>
            </a:r>
          </a:p>
          <a:p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010BC5B5-2230-4F66-B615-96DB25E0FDEC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29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3389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444" y="951022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935760" y="1710350"/>
            <a:ext cx="7200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dirty="0"/>
              <a:t>Mohammed Amin has lived in the UK since the age of 2. He graduated in mathematics from Cambridge University and before retirement was a tax partner in PricewaterhouseCoopers.</a:t>
            </a:r>
          </a:p>
          <a:p>
            <a:pPr defTabSz="695325"/>
            <a:endParaRPr lang="en-GB" dirty="0"/>
          </a:p>
          <a:p>
            <a:pPr defTabSz="695325"/>
            <a:r>
              <a:rPr lang="en-GB" dirty="0"/>
              <a:t>Amongst other things, he is:</a:t>
            </a:r>
          </a:p>
          <a:p>
            <a:pPr defTabSz="695325"/>
            <a:endParaRPr lang="en-GB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Chairman of the Conservative Muslim Forum, part of the Conservative Party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Chairman of the Istanbul Network for Liberty</a:t>
            </a:r>
          </a:p>
          <a:p>
            <a:pPr marL="1587" lvl="1" defTabSz="695325">
              <a:spcBef>
                <a:spcPct val="0"/>
              </a:spcBef>
            </a:pPr>
            <a:endParaRPr lang="en-GB" dirty="0"/>
          </a:p>
          <a:p>
            <a:pPr marL="1587" lvl="1" defTabSz="695325">
              <a:spcBef>
                <a:spcPct val="0"/>
              </a:spcBef>
            </a:pPr>
            <a:r>
              <a:rPr lang="en-GB" dirty="0"/>
              <a:t>He has visited Israel and Palestine twice.</a:t>
            </a:r>
            <a:endParaRPr lang="en-GB" sz="1600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63752" y="531799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www.mohammedamin.com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682872"/>
            <a:ext cx="2438400" cy="3657600"/>
          </a:xfrm>
          <a:prstGeom prst="rect">
            <a:avLst/>
          </a:prstGeom>
        </p:spPr>
      </p:pic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3EA1692D-04E6-4716-B454-1C49473A8EF7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3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C2A3-6C29-48F9-A55B-D118A4292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Books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17643-EAFF-4C95-AD52-9DB94FCFF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7048"/>
            <a:ext cx="10972800" cy="483755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"1948: A History of the First Arab-Israeli War" by Benny Morris</a:t>
            </a:r>
          </a:p>
          <a:p>
            <a:r>
              <a:rPr lang="en-US" sz="2800" dirty="0"/>
              <a:t>“The Ethnic Cleansing of Palestine” by </a:t>
            </a:r>
            <a:r>
              <a:rPr lang="en-US" sz="2800" dirty="0" err="1"/>
              <a:t>Ilan</a:t>
            </a:r>
            <a:r>
              <a:rPr lang="en-US" sz="2800" dirty="0"/>
              <a:t> </a:t>
            </a:r>
            <a:r>
              <a:rPr lang="en-US" sz="2800" dirty="0" err="1"/>
              <a:t>Pappe</a:t>
            </a:r>
            <a:endParaRPr lang="en-US" sz="2800" dirty="0"/>
          </a:p>
          <a:p>
            <a:r>
              <a:rPr lang="en-US" sz="2800" dirty="0"/>
              <a:t>“Once Upon a Country: A Palestinian Life” by Sari </a:t>
            </a:r>
            <a:r>
              <a:rPr lang="en-US" sz="2800" dirty="0" err="1"/>
              <a:t>Nusseibeh</a:t>
            </a:r>
            <a:endParaRPr lang="en-US" sz="2800" dirty="0"/>
          </a:p>
          <a:p>
            <a:r>
              <a:rPr lang="en-US" sz="2800" dirty="0"/>
              <a:t>"The Israel lobby and US foreign policy" by John J. Mearsheimer and Stephen M. Walt </a:t>
            </a:r>
          </a:p>
          <a:p>
            <a:r>
              <a:rPr lang="en-US" sz="2800" dirty="0"/>
              <a:t>“Israel and Palestine: Why They Fight and Can They Stop?” by Bernard Wasserstein</a:t>
            </a:r>
          </a:p>
          <a:p>
            <a:r>
              <a:rPr lang="en-US" sz="2800" dirty="0"/>
              <a:t>"How to Cure a Fanatic – Israel and Palestine: Between Right and Right" by Amos Oz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800" dirty="0"/>
              <a:t>"Palestinian Walks: Notes on a Vanishing Landscape" by Raja </a:t>
            </a:r>
            <a:r>
              <a:rPr lang="en-US" sz="2800" dirty="0" err="1"/>
              <a:t>Shehadeh</a:t>
            </a:r>
            <a:endParaRPr lang="en-US" sz="2800" dirty="0"/>
          </a:p>
          <a:p>
            <a:endParaRPr lang="en-GB" dirty="0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6E154CE8-4FDB-4587-994E-A973B8C11D5E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30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75209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816" y="2636912"/>
            <a:ext cx="2160240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055440" y="6309320"/>
            <a:ext cx="2133600" cy="365125"/>
          </a:xfrm>
          <a:noFill/>
        </p:spPr>
        <p:txBody>
          <a:bodyPr/>
          <a:lstStyle/>
          <a:p>
            <a:r>
              <a:rPr lang="en-GB" sz="1200" dirty="0"/>
              <a:t>Slide </a:t>
            </a:r>
            <a:fld id="{546D7DC8-501D-48DE-A57B-6D366F0C1FCE}" type="slidenum">
              <a:rPr lang="en-GB" sz="1200"/>
              <a:pPr/>
              <a:t>31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6447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3068960"/>
            <a:ext cx="6768752" cy="1152128"/>
          </a:xfrm>
        </p:spPr>
        <p:txBody>
          <a:bodyPr/>
          <a:lstStyle/>
          <a:p>
            <a:r>
              <a:rPr lang="en-US" dirty="0"/>
              <a:t>Why do I care?</a:t>
            </a:r>
            <a:endParaRPr lang="en-GB" dirty="0"/>
          </a:p>
        </p:txBody>
      </p:sp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BC264585-B409-48F0-8BD8-C5D1C94ABE06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4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7870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968E4-6B02-4B9B-8C83-4368FE7FE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Should I care?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534DF2-4878-45D5-885B-DF12CCBFC0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026231"/>
              </p:ext>
            </p:extLst>
          </p:nvPr>
        </p:nvGraphicFramePr>
        <p:xfrm>
          <a:off x="609600" y="1668744"/>
          <a:ext cx="10972800" cy="2759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08162408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578688041"/>
                    </a:ext>
                  </a:extLst>
                </a:gridCol>
              </a:tblGrid>
              <a:tr h="551874">
                <a:tc>
                  <a:txBody>
                    <a:bodyPr/>
                    <a:lstStyle/>
                    <a:p>
                      <a:r>
                        <a:rPr lang="en-GB" dirty="0"/>
                        <a:t>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675973"/>
                  </a:ext>
                </a:extLst>
              </a:tr>
              <a:tr h="551874">
                <a:tc>
                  <a:txBody>
                    <a:bodyPr/>
                    <a:lstStyle/>
                    <a:p>
                      <a:r>
                        <a:rPr lang="en-GB" sz="2400" dirty="0"/>
                        <a:t>Israel = 150’th country by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Holiest city for 2.3 </a:t>
                      </a:r>
                      <a:r>
                        <a:rPr lang="en-GB" sz="2400" dirty="0" err="1"/>
                        <a:t>bn</a:t>
                      </a:r>
                      <a:r>
                        <a:rPr lang="en-GB" sz="2400" dirty="0"/>
                        <a:t> Christians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863813"/>
                  </a:ext>
                </a:extLst>
              </a:tr>
              <a:tr h="551874">
                <a:tc>
                  <a:txBody>
                    <a:bodyPr/>
                    <a:lstStyle/>
                    <a:p>
                      <a:r>
                        <a:rPr lang="en-GB" sz="2400" dirty="0"/>
                        <a:t>Israel = 100’th country by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3’rd holiest city for 1.8 </a:t>
                      </a:r>
                      <a:r>
                        <a:rPr lang="en-GB" sz="2400" dirty="0" err="1"/>
                        <a:t>bn</a:t>
                      </a:r>
                      <a:r>
                        <a:rPr lang="en-GB" sz="2400" dirty="0"/>
                        <a:t> Muslims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292174"/>
                  </a:ext>
                </a:extLst>
              </a:tr>
              <a:tr h="551874">
                <a:tc>
                  <a:txBody>
                    <a:bodyPr/>
                    <a:lstStyle/>
                    <a:p>
                      <a:r>
                        <a:rPr lang="en-GB" sz="2400" dirty="0"/>
                        <a:t>Israel = 33’rd country by GDP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Holiest city for 0.014 </a:t>
                      </a:r>
                      <a:r>
                        <a:rPr lang="en-GB" sz="2400" dirty="0" err="1"/>
                        <a:t>bn</a:t>
                      </a:r>
                      <a:r>
                        <a:rPr lang="en-GB" sz="2400" dirty="0"/>
                        <a:t> Jews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349159"/>
                  </a:ext>
                </a:extLst>
              </a:tr>
              <a:tr h="551874">
                <a:tc>
                  <a:txBody>
                    <a:bodyPr/>
                    <a:lstStyle/>
                    <a:p>
                      <a:r>
                        <a:rPr lang="en-GB" sz="2400" dirty="0"/>
                        <a:t>Other conflicts have killed many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Close to Suez Canal &amp; oil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7779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AAA4D21-51F4-4785-8F7C-E4EBFD698C02}"/>
              </a:ext>
            </a:extLst>
          </p:cNvPr>
          <p:cNvSpPr txBox="1"/>
          <p:nvPr/>
        </p:nvSpPr>
        <p:spPr>
          <a:xfrm>
            <a:off x="609600" y="4428115"/>
            <a:ext cx="9721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care passionately about this conflict for many reasons.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436C8AAD-20A5-4EEB-8094-C802780155AD}"/>
              </a:ext>
            </a:extLst>
          </p:cNvPr>
          <p:cNvSpPr txBox="1">
            <a:spLocks/>
          </p:cNvSpPr>
          <p:nvPr/>
        </p:nvSpPr>
        <p:spPr>
          <a:xfrm>
            <a:off x="1079129" y="6292129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AB4C2BE7-968E-4327-862E-832216ADE95F}" type="slidenum">
              <a:rPr lang="en-GB" sz="1200" smtClean="0"/>
              <a:pPr/>
              <a:t>5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0891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240B-3519-4C33-9CFD-D1F0B0F5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People take sides. In general: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958FE34-452F-4242-BEF6-A85D745E2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695086"/>
              </p:ext>
            </p:extLst>
          </p:nvPr>
        </p:nvGraphicFramePr>
        <p:xfrm>
          <a:off x="609600" y="2132856"/>
          <a:ext cx="10526960" cy="345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6320">
                  <a:extLst>
                    <a:ext uri="{9D8B030D-6E8A-4147-A177-3AD203B41FA5}">
                      <a16:colId xmlns:a16="http://schemas.microsoft.com/office/drawing/2014/main" val="1007220476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3315696559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Pro - Israeli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Pro - Palestinian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47525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Jews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Muslims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31181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Christian Zionists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Many other Christian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428958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Political Left – in 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Political Left - 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898859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r>
                        <a:rPr lang="en-GB" sz="3200" dirty="0"/>
                        <a:t>Political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Former colonial subjects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409377"/>
                  </a:ext>
                </a:extLst>
              </a:tr>
            </a:tbl>
          </a:graphicData>
        </a:graphic>
      </p:graphicFrame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5DA222D1-BC01-4554-8677-BA6BAD69CAD2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546D7DC8-501D-48DE-A57B-6D366F0C1FCE}" type="slidenum">
              <a:rPr lang="en-GB" sz="1200" smtClean="0"/>
              <a:pPr/>
              <a:t>6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6999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2852936"/>
            <a:ext cx="6768752" cy="1152128"/>
          </a:xfrm>
        </p:spPr>
        <p:txBody>
          <a:bodyPr/>
          <a:lstStyle/>
          <a:p>
            <a:r>
              <a:rPr lang="en-GB" dirty="0"/>
              <a:t>What do I think?</a:t>
            </a:r>
          </a:p>
        </p:txBody>
      </p:sp>
      <p:sp>
        <p:nvSpPr>
          <p:cNvPr id="3" name="Slide Number Placeholder 8">
            <a:extLst>
              <a:ext uri="{FF2B5EF4-FFF2-40B4-BE49-F238E27FC236}">
                <a16:creationId xmlns:a16="http://schemas.microsoft.com/office/drawing/2014/main" id="{BC264585-B409-48F0-8BD8-C5D1C94ABE06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7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7044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5991-D562-48CC-BC6F-56C846A98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62240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For Jews, Israel is about survival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59ADE-B6DB-43F2-9E51-0CD7E1C7F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2576"/>
            <a:ext cx="10972800" cy="4624736"/>
          </a:xfrm>
        </p:spPr>
        <p:txBody>
          <a:bodyPr>
            <a:normAutofit/>
          </a:bodyPr>
          <a:lstStyle/>
          <a:p>
            <a:r>
              <a:rPr lang="en-GB" sz="3200" dirty="0"/>
              <a:t>Long European history of persecutions and expulsions</a:t>
            </a:r>
          </a:p>
          <a:p>
            <a:r>
              <a:rPr lang="en-US" sz="3200" dirty="0">
                <a:sym typeface="Wingdings" panose="05000000000000000000" pitchFamily="2" charset="2"/>
              </a:rPr>
              <a:t>European enlightenment  Equal citizenship</a:t>
            </a:r>
          </a:p>
          <a:p>
            <a:pPr lvl="1"/>
            <a:r>
              <a:rPr lang="en-US" sz="3200" dirty="0">
                <a:sym typeface="Wingdings" panose="05000000000000000000" pitchFamily="2" charset="2"/>
              </a:rPr>
              <a:t>Western European discrimination e.g. Dreyfus Affair</a:t>
            </a:r>
          </a:p>
          <a:p>
            <a:pPr lvl="1"/>
            <a:r>
              <a:rPr lang="en-US" sz="3200" dirty="0">
                <a:sym typeface="Wingdings" panose="05000000000000000000" pitchFamily="2" charset="2"/>
              </a:rPr>
              <a:t>Russia, major pogroms starting ~ 1880</a:t>
            </a:r>
            <a:endParaRPr lang="en-GB" sz="3200" dirty="0"/>
          </a:p>
          <a:p>
            <a:r>
              <a:rPr lang="en-GB" sz="3200" dirty="0"/>
              <a:t>When virtually nobody will take you in</a:t>
            </a:r>
          </a:p>
          <a:p>
            <a:pPr lvl="1"/>
            <a:r>
              <a:rPr lang="en-GB" sz="3200" dirty="0"/>
              <a:t>Evian Conference July 1938</a:t>
            </a:r>
          </a:p>
          <a:p>
            <a:pPr lvl="1"/>
            <a:r>
              <a:rPr lang="en-GB" sz="3200" dirty="0"/>
              <a:t>Voyage of the </a:t>
            </a:r>
            <a:r>
              <a:rPr lang="en-GB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 Louis</a:t>
            </a:r>
            <a:r>
              <a:rPr lang="en-GB" sz="3200" dirty="0"/>
              <a:t> May - June 1939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4E7D830C-4E88-4039-9FB3-05050DA05DA0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8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2453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A4EA-3A6E-457B-85F3-1BDE56D3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 Louis – May to June 1939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55998880-D1F7-4D9D-8817-1C3DC578B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8840"/>
            <a:ext cx="10526960" cy="4248472"/>
          </a:xfrm>
          <a:prstGeom prst="rect">
            <a:avLst/>
          </a:prstGeom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63403C2-626C-4334-919E-4D5204B0673D}"/>
              </a:ext>
            </a:extLst>
          </p:cNvPr>
          <p:cNvSpPr/>
          <p:nvPr/>
        </p:nvSpPr>
        <p:spPr>
          <a:xfrm>
            <a:off x="1123950" y="3771900"/>
            <a:ext cx="9010650" cy="1952676"/>
          </a:xfrm>
          <a:custGeom>
            <a:avLst/>
            <a:gdLst>
              <a:gd name="connsiteX0" fmla="*/ 9010650 w 9010650"/>
              <a:gd name="connsiteY0" fmla="*/ 28575 h 1952676"/>
              <a:gd name="connsiteX1" fmla="*/ 8953500 w 9010650"/>
              <a:gd name="connsiteY1" fmla="*/ 19050 h 1952676"/>
              <a:gd name="connsiteX2" fmla="*/ 8896350 w 9010650"/>
              <a:gd name="connsiteY2" fmla="*/ 0 h 1952676"/>
              <a:gd name="connsiteX3" fmla="*/ 8820150 w 9010650"/>
              <a:gd name="connsiteY3" fmla="*/ 9525 h 1952676"/>
              <a:gd name="connsiteX4" fmla="*/ 8801100 w 9010650"/>
              <a:gd name="connsiteY4" fmla="*/ 38100 h 1952676"/>
              <a:gd name="connsiteX5" fmla="*/ 8782050 w 9010650"/>
              <a:gd name="connsiteY5" fmla="*/ 95250 h 1952676"/>
              <a:gd name="connsiteX6" fmla="*/ 8753475 w 9010650"/>
              <a:gd name="connsiteY6" fmla="*/ 323850 h 1952676"/>
              <a:gd name="connsiteX7" fmla="*/ 8743950 w 9010650"/>
              <a:gd name="connsiteY7" fmla="*/ 352425 h 1952676"/>
              <a:gd name="connsiteX8" fmla="*/ 8696325 w 9010650"/>
              <a:gd name="connsiteY8" fmla="*/ 409575 h 1952676"/>
              <a:gd name="connsiteX9" fmla="*/ 8686800 w 9010650"/>
              <a:gd name="connsiteY9" fmla="*/ 438150 h 1952676"/>
              <a:gd name="connsiteX10" fmla="*/ 8658225 w 9010650"/>
              <a:gd name="connsiteY10" fmla="*/ 447675 h 1952676"/>
              <a:gd name="connsiteX11" fmla="*/ 8629650 w 9010650"/>
              <a:gd name="connsiteY11" fmla="*/ 466725 h 1952676"/>
              <a:gd name="connsiteX12" fmla="*/ 8582025 w 9010650"/>
              <a:gd name="connsiteY12" fmla="*/ 504825 h 1952676"/>
              <a:gd name="connsiteX13" fmla="*/ 8524875 w 9010650"/>
              <a:gd name="connsiteY13" fmla="*/ 542925 h 1952676"/>
              <a:gd name="connsiteX14" fmla="*/ 8353425 w 9010650"/>
              <a:gd name="connsiteY14" fmla="*/ 600075 h 1952676"/>
              <a:gd name="connsiteX15" fmla="*/ 8324850 w 9010650"/>
              <a:gd name="connsiteY15" fmla="*/ 609600 h 1952676"/>
              <a:gd name="connsiteX16" fmla="*/ 8296275 w 9010650"/>
              <a:gd name="connsiteY16" fmla="*/ 619125 h 1952676"/>
              <a:gd name="connsiteX17" fmla="*/ 8258175 w 9010650"/>
              <a:gd name="connsiteY17" fmla="*/ 628650 h 1952676"/>
              <a:gd name="connsiteX18" fmla="*/ 8229600 w 9010650"/>
              <a:gd name="connsiteY18" fmla="*/ 638175 h 1952676"/>
              <a:gd name="connsiteX19" fmla="*/ 8191500 w 9010650"/>
              <a:gd name="connsiteY19" fmla="*/ 647700 h 1952676"/>
              <a:gd name="connsiteX20" fmla="*/ 8134350 w 9010650"/>
              <a:gd name="connsiteY20" fmla="*/ 666750 h 1952676"/>
              <a:gd name="connsiteX21" fmla="*/ 8058150 w 9010650"/>
              <a:gd name="connsiteY21" fmla="*/ 685800 h 1952676"/>
              <a:gd name="connsiteX22" fmla="*/ 8020050 w 9010650"/>
              <a:gd name="connsiteY22" fmla="*/ 695325 h 1952676"/>
              <a:gd name="connsiteX23" fmla="*/ 7953375 w 9010650"/>
              <a:gd name="connsiteY23" fmla="*/ 714375 h 1952676"/>
              <a:gd name="connsiteX24" fmla="*/ 7924800 w 9010650"/>
              <a:gd name="connsiteY24" fmla="*/ 723900 h 1952676"/>
              <a:gd name="connsiteX25" fmla="*/ 7886700 w 9010650"/>
              <a:gd name="connsiteY25" fmla="*/ 733425 h 1952676"/>
              <a:gd name="connsiteX26" fmla="*/ 7858125 w 9010650"/>
              <a:gd name="connsiteY26" fmla="*/ 742950 h 1952676"/>
              <a:gd name="connsiteX27" fmla="*/ 7781925 w 9010650"/>
              <a:gd name="connsiteY27" fmla="*/ 762000 h 1952676"/>
              <a:gd name="connsiteX28" fmla="*/ 7743825 w 9010650"/>
              <a:gd name="connsiteY28" fmla="*/ 771525 h 1952676"/>
              <a:gd name="connsiteX29" fmla="*/ 7705725 w 9010650"/>
              <a:gd name="connsiteY29" fmla="*/ 781050 h 1952676"/>
              <a:gd name="connsiteX30" fmla="*/ 7658100 w 9010650"/>
              <a:gd name="connsiteY30" fmla="*/ 790575 h 1952676"/>
              <a:gd name="connsiteX31" fmla="*/ 7600950 w 9010650"/>
              <a:gd name="connsiteY31" fmla="*/ 800100 h 1952676"/>
              <a:gd name="connsiteX32" fmla="*/ 7572375 w 9010650"/>
              <a:gd name="connsiteY32" fmla="*/ 809625 h 1952676"/>
              <a:gd name="connsiteX33" fmla="*/ 7477125 w 9010650"/>
              <a:gd name="connsiteY33" fmla="*/ 819150 h 1952676"/>
              <a:gd name="connsiteX34" fmla="*/ 7372350 w 9010650"/>
              <a:gd name="connsiteY34" fmla="*/ 847725 h 1952676"/>
              <a:gd name="connsiteX35" fmla="*/ 7315200 w 9010650"/>
              <a:gd name="connsiteY35" fmla="*/ 866775 h 1952676"/>
              <a:gd name="connsiteX36" fmla="*/ 7277100 w 9010650"/>
              <a:gd name="connsiteY36" fmla="*/ 876300 h 1952676"/>
              <a:gd name="connsiteX37" fmla="*/ 7248525 w 9010650"/>
              <a:gd name="connsiteY37" fmla="*/ 885825 h 1952676"/>
              <a:gd name="connsiteX38" fmla="*/ 6981825 w 9010650"/>
              <a:gd name="connsiteY38" fmla="*/ 895350 h 1952676"/>
              <a:gd name="connsiteX39" fmla="*/ 6943725 w 9010650"/>
              <a:gd name="connsiteY39" fmla="*/ 904875 h 1952676"/>
              <a:gd name="connsiteX40" fmla="*/ 6858000 w 9010650"/>
              <a:gd name="connsiteY40" fmla="*/ 933450 h 1952676"/>
              <a:gd name="connsiteX41" fmla="*/ 6829425 w 9010650"/>
              <a:gd name="connsiteY41" fmla="*/ 942975 h 1952676"/>
              <a:gd name="connsiteX42" fmla="*/ 6800850 w 9010650"/>
              <a:gd name="connsiteY42" fmla="*/ 952500 h 1952676"/>
              <a:gd name="connsiteX43" fmla="*/ 6705600 w 9010650"/>
              <a:gd name="connsiteY43" fmla="*/ 971550 h 1952676"/>
              <a:gd name="connsiteX44" fmla="*/ 6638925 w 9010650"/>
              <a:gd name="connsiteY44" fmla="*/ 1000125 h 1952676"/>
              <a:gd name="connsiteX45" fmla="*/ 6591300 w 9010650"/>
              <a:gd name="connsiteY45" fmla="*/ 1009650 h 1952676"/>
              <a:gd name="connsiteX46" fmla="*/ 6562725 w 9010650"/>
              <a:gd name="connsiteY46" fmla="*/ 1019175 h 1952676"/>
              <a:gd name="connsiteX47" fmla="*/ 6524625 w 9010650"/>
              <a:gd name="connsiteY47" fmla="*/ 1028700 h 1952676"/>
              <a:gd name="connsiteX48" fmla="*/ 6467475 w 9010650"/>
              <a:gd name="connsiteY48" fmla="*/ 1047750 h 1952676"/>
              <a:gd name="connsiteX49" fmla="*/ 6372225 w 9010650"/>
              <a:gd name="connsiteY49" fmla="*/ 1066800 h 1952676"/>
              <a:gd name="connsiteX50" fmla="*/ 6343650 w 9010650"/>
              <a:gd name="connsiteY50" fmla="*/ 1076325 h 1952676"/>
              <a:gd name="connsiteX51" fmla="*/ 6257925 w 9010650"/>
              <a:gd name="connsiteY51" fmla="*/ 1095375 h 1952676"/>
              <a:gd name="connsiteX52" fmla="*/ 6191250 w 9010650"/>
              <a:gd name="connsiteY52" fmla="*/ 1123950 h 1952676"/>
              <a:gd name="connsiteX53" fmla="*/ 6096000 w 9010650"/>
              <a:gd name="connsiteY53" fmla="*/ 1133475 h 1952676"/>
              <a:gd name="connsiteX54" fmla="*/ 6057900 w 9010650"/>
              <a:gd name="connsiteY54" fmla="*/ 1143000 h 1952676"/>
              <a:gd name="connsiteX55" fmla="*/ 6000750 w 9010650"/>
              <a:gd name="connsiteY55" fmla="*/ 1152525 h 1952676"/>
              <a:gd name="connsiteX56" fmla="*/ 5934075 w 9010650"/>
              <a:gd name="connsiteY56" fmla="*/ 1181100 h 1952676"/>
              <a:gd name="connsiteX57" fmla="*/ 5895975 w 9010650"/>
              <a:gd name="connsiteY57" fmla="*/ 1190625 h 1952676"/>
              <a:gd name="connsiteX58" fmla="*/ 5867400 w 9010650"/>
              <a:gd name="connsiteY58" fmla="*/ 1200150 h 1952676"/>
              <a:gd name="connsiteX59" fmla="*/ 5819775 w 9010650"/>
              <a:gd name="connsiteY59" fmla="*/ 1209675 h 1952676"/>
              <a:gd name="connsiteX60" fmla="*/ 5762625 w 9010650"/>
              <a:gd name="connsiteY60" fmla="*/ 1228725 h 1952676"/>
              <a:gd name="connsiteX61" fmla="*/ 5686425 w 9010650"/>
              <a:gd name="connsiteY61" fmla="*/ 1247775 h 1952676"/>
              <a:gd name="connsiteX62" fmla="*/ 5657850 w 9010650"/>
              <a:gd name="connsiteY62" fmla="*/ 1266825 h 1952676"/>
              <a:gd name="connsiteX63" fmla="*/ 5591175 w 9010650"/>
              <a:gd name="connsiteY63" fmla="*/ 1285875 h 1952676"/>
              <a:gd name="connsiteX64" fmla="*/ 5457825 w 9010650"/>
              <a:gd name="connsiteY64" fmla="*/ 1304925 h 1952676"/>
              <a:gd name="connsiteX65" fmla="*/ 5343525 w 9010650"/>
              <a:gd name="connsiteY65" fmla="*/ 1323975 h 1952676"/>
              <a:gd name="connsiteX66" fmla="*/ 5276850 w 9010650"/>
              <a:gd name="connsiteY66" fmla="*/ 1343025 h 1952676"/>
              <a:gd name="connsiteX67" fmla="*/ 5219700 w 9010650"/>
              <a:gd name="connsiteY67" fmla="*/ 1362075 h 1952676"/>
              <a:gd name="connsiteX68" fmla="*/ 5143500 w 9010650"/>
              <a:gd name="connsiteY68" fmla="*/ 1381125 h 1952676"/>
              <a:gd name="connsiteX69" fmla="*/ 5114925 w 9010650"/>
              <a:gd name="connsiteY69" fmla="*/ 1390650 h 1952676"/>
              <a:gd name="connsiteX70" fmla="*/ 5048250 w 9010650"/>
              <a:gd name="connsiteY70" fmla="*/ 1400175 h 1952676"/>
              <a:gd name="connsiteX71" fmla="*/ 4962525 w 9010650"/>
              <a:gd name="connsiteY71" fmla="*/ 1428750 h 1952676"/>
              <a:gd name="connsiteX72" fmla="*/ 4933950 w 9010650"/>
              <a:gd name="connsiteY72" fmla="*/ 1438275 h 1952676"/>
              <a:gd name="connsiteX73" fmla="*/ 4905375 w 9010650"/>
              <a:gd name="connsiteY73" fmla="*/ 1447800 h 1952676"/>
              <a:gd name="connsiteX74" fmla="*/ 4791075 w 9010650"/>
              <a:gd name="connsiteY74" fmla="*/ 1476375 h 1952676"/>
              <a:gd name="connsiteX75" fmla="*/ 4752975 w 9010650"/>
              <a:gd name="connsiteY75" fmla="*/ 1485900 h 1952676"/>
              <a:gd name="connsiteX76" fmla="*/ 4705350 w 9010650"/>
              <a:gd name="connsiteY76" fmla="*/ 1504950 h 1952676"/>
              <a:gd name="connsiteX77" fmla="*/ 4629150 w 9010650"/>
              <a:gd name="connsiteY77" fmla="*/ 1524000 h 1952676"/>
              <a:gd name="connsiteX78" fmla="*/ 4591050 w 9010650"/>
              <a:gd name="connsiteY78" fmla="*/ 1533525 h 1952676"/>
              <a:gd name="connsiteX79" fmla="*/ 4543425 w 9010650"/>
              <a:gd name="connsiteY79" fmla="*/ 1543050 h 1952676"/>
              <a:gd name="connsiteX80" fmla="*/ 4514850 w 9010650"/>
              <a:gd name="connsiteY80" fmla="*/ 1552575 h 1952676"/>
              <a:gd name="connsiteX81" fmla="*/ 4391025 w 9010650"/>
              <a:gd name="connsiteY81" fmla="*/ 1581150 h 1952676"/>
              <a:gd name="connsiteX82" fmla="*/ 4248150 w 9010650"/>
              <a:gd name="connsiteY82" fmla="*/ 1600200 h 1952676"/>
              <a:gd name="connsiteX83" fmla="*/ 4210050 w 9010650"/>
              <a:gd name="connsiteY83" fmla="*/ 1609725 h 1952676"/>
              <a:gd name="connsiteX84" fmla="*/ 3990975 w 9010650"/>
              <a:gd name="connsiteY84" fmla="*/ 1628775 h 1952676"/>
              <a:gd name="connsiteX85" fmla="*/ 3838575 w 9010650"/>
              <a:gd name="connsiteY85" fmla="*/ 1647825 h 1952676"/>
              <a:gd name="connsiteX86" fmla="*/ 3800475 w 9010650"/>
              <a:gd name="connsiteY86" fmla="*/ 1657350 h 1952676"/>
              <a:gd name="connsiteX87" fmla="*/ 3705225 w 9010650"/>
              <a:gd name="connsiteY87" fmla="*/ 1666875 h 1952676"/>
              <a:gd name="connsiteX88" fmla="*/ 3638550 w 9010650"/>
              <a:gd name="connsiteY88" fmla="*/ 1676400 h 1952676"/>
              <a:gd name="connsiteX89" fmla="*/ 3448050 w 9010650"/>
              <a:gd name="connsiteY89" fmla="*/ 1704975 h 1952676"/>
              <a:gd name="connsiteX90" fmla="*/ 3343275 w 9010650"/>
              <a:gd name="connsiteY90" fmla="*/ 1714500 h 1952676"/>
              <a:gd name="connsiteX91" fmla="*/ 3162300 w 9010650"/>
              <a:gd name="connsiteY91" fmla="*/ 1704975 h 1952676"/>
              <a:gd name="connsiteX92" fmla="*/ 3105150 w 9010650"/>
              <a:gd name="connsiteY92" fmla="*/ 1695450 h 1952676"/>
              <a:gd name="connsiteX93" fmla="*/ 3000375 w 9010650"/>
              <a:gd name="connsiteY93" fmla="*/ 1685925 h 1952676"/>
              <a:gd name="connsiteX94" fmla="*/ 2876550 w 9010650"/>
              <a:gd name="connsiteY94" fmla="*/ 1657350 h 1952676"/>
              <a:gd name="connsiteX95" fmla="*/ 2838450 w 9010650"/>
              <a:gd name="connsiteY95" fmla="*/ 1638300 h 1952676"/>
              <a:gd name="connsiteX96" fmla="*/ 2590800 w 9010650"/>
              <a:gd name="connsiteY96" fmla="*/ 1619250 h 1952676"/>
              <a:gd name="connsiteX97" fmla="*/ 2457450 w 9010650"/>
              <a:gd name="connsiteY97" fmla="*/ 1600200 h 1952676"/>
              <a:gd name="connsiteX98" fmla="*/ 2324100 w 9010650"/>
              <a:gd name="connsiteY98" fmla="*/ 1581150 h 1952676"/>
              <a:gd name="connsiteX99" fmla="*/ 2247900 w 9010650"/>
              <a:gd name="connsiteY99" fmla="*/ 1571625 h 1952676"/>
              <a:gd name="connsiteX100" fmla="*/ 2171700 w 9010650"/>
              <a:gd name="connsiteY100" fmla="*/ 1552575 h 1952676"/>
              <a:gd name="connsiteX101" fmla="*/ 1933575 w 9010650"/>
              <a:gd name="connsiteY101" fmla="*/ 1524000 h 1952676"/>
              <a:gd name="connsiteX102" fmla="*/ 1866900 w 9010650"/>
              <a:gd name="connsiteY102" fmla="*/ 1514475 h 1952676"/>
              <a:gd name="connsiteX103" fmla="*/ 1704975 w 9010650"/>
              <a:gd name="connsiteY103" fmla="*/ 1495425 h 1952676"/>
              <a:gd name="connsiteX104" fmla="*/ 1428750 w 9010650"/>
              <a:gd name="connsiteY104" fmla="*/ 1504950 h 1952676"/>
              <a:gd name="connsiteX105" fmla="*/ 1295400 w 9010650"/>
              <a:gd name="connsiteY105" fmla="*/ 1543050 h 1952676"/>
              <a:gd name="connsiteX106" fmla="*/ 1247775 w 9010650"/>
              <a:gd name="connsiteY106" fmla="*/ 1552575 h 1952676"/>
              <a:gd name="connsiteX107" fmla="*/ 1095375 w 9010650"/>
              <a:gd name="connsiteY107" fmla="*/ 1600200 h 1952676"/>
              <a:gd name="connsiteX108" fmla="*/ 1028700 w 9010650"/>
              <a:gd name="connsiteY108" fmla="*/ 1619250 h 1952676"/>
              <a:gd name="connsiteX109" fmla="*/ 962025 w 9010650"/>
              <a:gd name="connsiteY109" fmla="*/ 1638300 h 1952676"/>
              <a:gd name="connsiteX110" fmla="*/ 904875 w 9010650"/>
              <a:gd name="connsiteY110" fmla="*/ 1657350 h 1952676"/>
              <a:gd name="connsiteX111" fmla="*/ 809625 w 9010650"/>
              <a:gd name="connsiteY111" fmla="*/ 1676400 h 1952676"/>
              <a:gd name="connsiteX112" fmla="*/ 704850 w 9010650"/>
              <a:gd name="connsiteY112" fmla="*/ 1714500 h 1952676"/>
              <a:gd name="connsiteX113" fmla="*/ 657225 w 9010650"/>
              <a:gd name="connsiteY113" fmla="*/ 1724025 h 1952676"/>
              <a:gd name="connsiteX114" fmla="*/ 581025 w 9010650"/>
              <a:gd name="connsiteY114" fmla="*/ 1762125 h 1952676"/>
              <a:gd name="connsiteX115" fmla="*/ 495300 w 9010650"/>
              <a:gd name="connsiteY115" fmla="*/ 1781175 h 1952676"/>
              <a:gd name="connsiteX116" fmla="*/ 438150 w 9010650"/>
              <a:gd name="connsiteY116" fmla="*/ 1809750 h 1952676"/>
              <a:gd name="connsiteX117" fmla="*/ 371475 w 9010650"/>
              <a:gd name="connsiteY117" fmla="*/ 1819275 h 1952676"/>
              <a:gd name="connsiteX118" fmla="*/ 314325 w 9010650"/>
              <a:gd name="connsiteY118" fmla="*/ 1838325 h 1952676"/>
              <a:gd name="connsiteX119" fmla="*/ 285750 w 9010650"/>
              <a:gd name="connsiteY119" fmla="*/ 1847850 h 1952676"/>
              <a:gd name="connsiteX120" fmla="*/ 238125 w 9010650"/>
              <a:gd name="connsiteY120" fmla="*/ 1866900 h 1952676"/>
              <a:gd name="connsiteX121" fmla="*/ 180975 w 9010650"/>
              <a:gd name="connsiteY121" fmla="*/ 1905000 h 1952676"/>
              <a:gd name="connsiteX122" fmla="*/ 152400 w 9010650"/>
              <a:gd name="connsiteY122" fmla="*/ 1914525 h 1952676"/>
              <a:gd name="connsiteX123" fmla="*/ 76200 w 9010650"/>
              <a:gd name="connsiteY123" fmla="*/ 1933575 h 1952676"/>
              <a:gd name="connsiteX124" fmla="*/ 0 w 9010650"/>
              <a:gd name="connsiteY124" fmla="*/ 1952625 h 195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9010650" h="1952676">
                <a:moveTo>
                  <a:pt x="9010650" y="28575"/>
                </a:moveTo>
                <a:cubicBezTo>
                  <a:pt x="8991600" y="25400"/>
                  <a:pt x="8972236" y="23734"/>
                  <a:pt x="8953500" y="19050"/>
                </a:cubicBezTo>
                <a:cubicBezTo>
                  <a:pt x="8934019" y="14180"/>
                  <a:pt x="8896350" y="0"/>
                  <a:pt x="8896350" y="0"/>
                </a:cubicBezTo>
                <a:cubicBezTo>
                  <a:pt x="8870950" y="3175"/>
                  <a:pt x="8843917" y="18"/>
                  <a:pt x="8820150" y="9525"/>
                </a:cubicBezTo>
                <a:cubicBezTo>
                  <a:pt x="8809521" y="13777"/>
                  <a:pt x="8805749" y="27639"/>
                  <a:pt x="8801100" y="38100"/>
                </a:cubicBezTo>
                <a:cubicBezTo>
                  <a:pt x="8792945" y="56450"/>
                  <a:pt x="8782050" y="95250"/>
                  <a:pt x="8782050" y="95250"/>
                </a:cubicBezTo>
                <a:cubicBezTo>
                  <a:pt x="8777676" y="147733"/>
                  <a:pt x="8770365" y="273179"/>
                  <a:pt x="8753475" y="323850"/>
                </a:cubicBezTo>
                <a:cubicBezTo>
                  <a:pt x="8750300" y="333375"/>
                  <a:pt x="8749519" y="344071"/>
                  <a:pt x="8743950" y="352425"/>
                </a:cubicBezTo>
                <a:cubicBezTo>
                  <a:pt x="8701819" y="415622"/>
                  <a:pt x="8727488" y="347249"/>
                  <a:pt x="8696325" y="409575"/>
                </a:cubicBezTo>
                <a:cubicBezTo>
                  <a:pt x="8691835" y="418555"/>
                  <a:pt x="8693900" y="431050"/>
                  <a:pt x="8686800" y="438150"/>
                </a:cubicBezTo>
                <a:cubicBezTo>
                  <a:pt x="8679700" y="445250"/>
                  <a:pt x="8667205" y="443185"/>
                  <a:pt x="8658225" y="447675"/>
                </a:cubicBezTo>
                <a:cubicBezTo>
                  <a:pt x="8647986" y="452795"/>
                  <a:pt x="8639175" y="460375"/>
                  <a:pt x="8629650" y="466725"/>
                </a:cubicBezTo>
                <a:cubicBezTo>
                  <a:pt x="8594451" y="519523"/>
                  <a:pt x="8630739" y="477762"/>
                  <a:pt x="8582025" y="504825"/>
                </a:cubicBezTo>
                <a:cubicBezTo>
                  <a:pt x="8562011" y="515944"/>
                  <a:pt x="8546595" y="535685"/>
                  <a:pt x="8524875" y="542925"/>
                </a:cubicBezTo>
                <a:lnTo>
                  <a:pt x="8353425" y="600075"/>
                </a:lnTo>
                <a:lnTo>
                  <a:pt x="8324850" y="609600"/>
                </a:lnTo>
                <a:cubicBezTo>
                  <a:pt x="8315325" y="612775"/>
                  <a:pt x="8306015" y="616690"/>
                  <a:pt x="8296275" y="619125"/>
                </a:cubicBezTo>
                <a:cubicBezTo>
                  <a:pt x="8283575" y="622300"/>
                  <a:pt x="8270762" y="625054"/>
                  <a:pt x="8258175" y="628650"/>
                </a:cubicBezTo>
                <a:cubicBezTo>
                  <a:pt x="8248521" y="631408"/>
                  <a:pt x="8239254" y="635417"/>
                  <a:pt x="8229600" y="638175"/>
                </a:cubicBezTo>
                <a:cubicBezTo>
                  <a:pt x="8217013" y="641771"/>
                  <a:pt x="8204039" y="643938"/>
                  <a:pt x="8191500" y="647700"/>
                </a:cubicBezTo>
                <a:cubicBezTo>
                  <a:pt x="8172266" y="653470"/>
                  <a:pt x="8153831" y="661880"/>
                  <a:pt x="8134350" y="666750"/>
                </a:cubicBezTo>
                <a:lnTo>
                  <a:pt x="8058150" y="685800"/>
                </a:lnTo>
                <a:cubicBezTo>
                  <a:pt x="8045450" y="688975"/>
                  <a:pt x="8032469" y="691185"/>
                  <a:pt x="8020050" y="695325"/>
                </a:cubicBezTo>
                <a:cubicBezTo>
                  <a:pt x="7951537" y="718163"/>
                  <a:pt x="8037096" y="690455"/>
                  <a:pt x="7953375" y="714375"/>
                </a:cubicBezTo>
                <a:cubicBezTo>
                  <a:pt x="7943721" y="717133"/>
                  <a:pt x="7934454" y="721142"/>
                  <a:pt x="7924800" y="723900"/>
                </a:cubicBezTo>
                <a:cubicBezTo>
                  <a:pt x="7912213" y="727496"/>
                  <a:pt x="7899287" y="729829"/>
                  <a:pt x="7886700" y="733425"/>
                </a:cubicBezTo>
                <a:cubicBezTo>
                  <a:pt x="7877046" y="736183"/>
                  <a:pt x="7867811" y="740308"/>
                  <a:pt x="7858125" y="742950"/>
                </a:cubicBezTo>
                <a:cubicBezTo>
                  <a:pt x="7832866" y="749839"/>
                  <a:pt x="7807325" y="755650"/>
                  <a:pt x="7781925" y="762000"/>
                </a:cubicBezTo>
                <a:lnTo>
                  <a:pt x="7743825" y="771525"/>
                </a:lnTo>
                <a:cubicBezTo>
                  <a:pt x="7731125" y="774700"/>
                  <a:pt x="7718562" y="778483"/>
                  <a:pt x="7705725" y="781050"/>
                </a:cubicBezTo>
                <a:lnTo>
                  <a:pt x="7658100" y="790575"/>
                </a:lnTo>
                <a:cubicBezTo>
                  <a:pt x="7639099" y="794030"/>
                  <a:pt x="7619803" y="795910"/>
                  <a:pt x="7600950" y="800100"/>
                </a:cubicBezTo>
                <a:cubicBezTo>
                  <a:pt x="7591149" y="802278"/>
                  <a:pt x="7582298" y="808098"/>
                  <a:pt x="7572375" y="809625"/>
                </a:cubicBezTo>
                <a:cubicBezTo>
                  <a:pt x="7540838" y="814477"/>
                  <a:pt x="7508875" y="815975"/>
                  <a:pt x="7477125" y="819150"/>
                </a:cubicBezTo>
                <a:cubicBezTo>
                  <a:pt x="7304423" y="876717"/>
                  <a:pt x="7520444" y="807336"/>
                  <a:pt x="7372350" y="847725"/>
                </a:cubicBezTo>
                <a:cubicBezTo>
                  <a:pt x="7352977" y="853009"/>
                  <a:pt x="7334681" y="861905"/>
                  <a:pt x="7315200" y="866775"/>
                </a:cubicBezTo>
                <a:cubicBezTo>
                  <a:pt x="7302500" y="869950"/>
                  <a:pt x="7289687" y="872704"/>
                  <a:pt x="7277100" y="876300"/>
                </a:cubicBezTo>
                <a:cubicBezTo>
                  <a:pt x="7267446" y="879058"/>
                  <a:pt x="7258544" y="885179"/>
                  <a:pt x="7248525" y="885825"/>
                </a:cubicBezTo>
                <a:cubicBezTo>
                  <a:pt x="7159753" y="891552"/>
                  <a:pt x="7070725" y="892175"/>
                  <a:pt x="6981825" y="895350"/>
                </a:cubicBezTo>
                <a:cubicBezTo>
                  <a:pt x="6969125" y="898525"/>
                  <a:pt x="6956264" y="901113"/>
                  <a:pt x="6943725" y="904875"/>
                </a:cubicBezTo>
                <a:lnTo>
                  <a:pt x="6858000" y="933450"/>
                </a:lnTo>
                <a:lnTo>
                  <a:pt x="6829425" y="942975"/>
                </a:lnTo>
                <a:cubicBezTo>
                  <a:pt x="6819900" y="946150"/>
                  <a:pt x="6810754" y="950849"/>
                  <a:pt x="6800850" y="952500"/>
                </a:cubicBezTo>
                <a:cubicBezTo>
                  <a:pt x="6781097" y="955792"/>
                  <a:pt x="6728334" y="963025"/>
                  <a:pt x="6705600" y="971550"/>
                </a:cubicBezTo>
                <a:cubicBezTo>
                  <a:pt x="6651080" y="991995"/>
                  <a:pt x="6686231" y="988299"/>
                  <a:pt x="6638925" y="1000125"/>
                </a:cubicBezTo>
                <a:cubicBezTo>
                  <a:pt x="6623219" y="1004052"/>
                  <a:pt x="6607006" y="1005723"/>
                  <a:pt x="6591300" y="1009650"/>
                </a:cubicBezTo>
                <a:cubicBezTo>
                  <a:pt x="6581560" y="1012085"/>
                  <a:pt x="6572379" y="1016417"/>
                  <a:pt x="6562725" y="1019175"/>
                </a:cubicBezTo>
                <a:cubicBezTo>
                  <a:pt x="6550138" y="1022771"/>
                  <a:pt x="6537164" y="1024938"/>
                  <a:pt x="6524625" y="1028700"/>
                </a:cubicBezTo>
                <a:cubicBezTo>
                  <a:pt x="6505391" y="1034470"/>
                  <a:pt x="6487282" y="1044449"/>
                  <a:pt x="6467475" y="1047750"/>
                </a:cubicBezTo>
                <a:cubicBezTo>
                  <a:pt x="6422567" y="1055235"/>
                  <a:pt x="6412010" y="1055433"/>
                  <a:pt x="6372225" y="1066800"/>
                </a:cubicBezTo>
                <a:cubicBezTo>
                  <a:pt x="6362571" y="1069558"/>
                  <a:pt x="6353304" y="1073567"/>
                  <a:pt x="6343650" y="1076325"/>
                </a:cubicBezTo>
                <a:cubicBezTo>
                  <a:pt x="6312263" y="1085293"/>
                  <a:pt x="6290661" y="1088828"/>
                  <a:pt x="6257925" y="1095375"/>
                </a:cubicBezTo>
                <a:cubicBezTo>
                  <a:pt x="6241676" y="1103499"/>
                  <a:pt x="6211494" y="1120836"/>
                  <a:pt x="6191250" y="1123950"/>
                </a:cubicBezTo>
                <a:cubicBezTo>
                  <a:pt x="6159713" y="1128802"/>
                  <a:pt x="6127750" y="1130300"/>
                  <a:pt x="6096000" y="1133475"/>
                </a:cubicBezTo>
                <a:cubicBezTo>
                  <a:pt x="6083300" y="1136650"/>
                  <a:pt x="6070737" y="1140433"/>
                  <a:pt x="6057900" y="1143000"/>
                </a:cubicBezTo>
                <a:cubicBezTo>
                  <a:pt x="6038962" y="1146788"/>
                  <a:pt x="6019603" y="1148335"/>
                  <a:pt x="6000750" y="1152525"/>
                </a:cubicBezTo>
                <a:cubicBezTo>
                  <a:pt x="5962045" y="1161126"/>
                  <a:pt x="5976431" y="1165217"/>
                  <a:pt x="5934075" y="1181100"/>
                </a:cubicBezTo>
                <a:cubicBezTo>
                  <a:pt x="5921818" y="1185697"/>
                  <a:pt x="5908562" y="1187029"/>
                  <a:pt x="5895975" y="1190625"/>
                </a:cubicBezTo>
                <a:cubicBezTo>
                  <a:pt x="5886321" y="1193383"/>
                  <a:pt x="5877140" y="1197715"/>
                  <a:pt x="5867400" y="1200150"/>
                </a:cubicBezTo>
                <a:cubicBezTo>
                  <a:pt x="5851694" y="1204077"/>
                  <a:pt x="5835394" y="1205415"/>
                  <a:pt x="5819775" y="1209675"/>
                </a:cubicBezTo>
                <a:cubicBezTo>
                  <a:pt x="5800402" y="1214959"/>
                  <a:pt x="5782106" y="1223855"/>
                  <a:pt x="5762625" y="1228725"/>
                </a:cubicBezTo>
                <a:lnTo>
                  <a:pt x="5686425" y="1247775"/>
                </a:lnTo>
                <a:cubicBezTo>
                  <a:pt x="5676900" y="1254125"/>
                  <a:pt x="5668089" y="1261705"/>
                  <a:pt x="5657850" y="1266825"/>
                </a:cubicBezTo>
                <a:cubicBezTo>
                  <a:pt x="5645746" y="1272877"/>
                  <a:pt x="5601348" y="1283840"/>
                  <a:pt x="5591175" y="1285875"/>
                </a:cubicBezTo>
                <a:cubicBezTo>
                  <a:pt x="5527734" y="1298563"/>
                  <a:pt x="5528061" y="1294390"/>
                  <a:pt x="5457825" y="1304925"/>
                </a:cubicBezTo>
                <a:cubicBezTo>
                  <a:pt x="5419627" y="1310655"/>
                  <a:pt x="5380168" y="1311761"/>
                  <a:pt x="5343525" y="1323975"/>
                </a:cubicBezTo>
                <a:cubicBezTo>
                  <a:pt x="5247493" y="1355986"/>
                  <a:pt x="5396451" y="1307145"/>
                  <a:pt x="5276850" y="1343025"/>
                </a:cubicBezTo>
                <a:cubicBezTo>
                  <a:pt x="5257616" y="1348795"/>
                  <a:pt x="5239181" y="1357205"/>
                  <a:pt x="5219700" y="1362075"/>
                </a:cubicBezTo>
                <a:cubicBezTo>
                  <a:pt x="5194300" y="1368425"/>
                  <a:pt x="5168338" y="1372846"/>
                  <a:pt x="5143500" y="1381125"/>
                </a:cubicBezTo>
                <a:cubicBezTo>
                  <a:pt x="5133975" y="1384300"/>
                  <a:pt x="5124770" y="1388681"/>
                  <a:pt x="5114925" y="1390650"/>
                </a:cubicBezTo>
                <a:cubicBezTo>
                  <a:pt x="5092910" y="1395053"/>
                  <a:pt x="5070475" y="1397000"/>
                  <a:pt x="5048250" y="1400175"/>
                </a:cubicBezTo>
                <a:lnTo>
                  <a:pt x="4962525" y="1428750"/>
                </a:lnTo>
                <a:lnTo>
                  <a:pt x="4933950" y="1438275"/>
                </a:lnTo>
                <a:cubicBezTo>
                  <a:pt x="4924425" y="1441450"/>
                  <a:pt x="4915115" y="1445365"/>
                  <a:pt x="4905375" y="1447800"/>
                </a:cubicBezTo>
                <a:lnTo>
                  <a:pt x="4791075" y="1476375"/>
                </a:lnTo>
                <a:cubicBezTo>
                  <a:pt x="4778375" y="1479550"/>
                  <a:pt x="4765130" y="1481038"/>
                  <a:pt x="4752975" y="1485900"/>
                </a:cubicBezTo>
                <a:cubicBezTo>
                  <a:pt x="4737100" y="1492250"/>
                  <a:pt x="4721692" y="1499922"/>
                  <a:pt x="4705350" y="1504950"/>
                </a:cubicBezTo>
                <a:cubicBezTo>
                  <a:pt x="4680326" y="1512650"/>
                  <a:pt x="4654550" y="1517650"/>
                  <a:pt x="4629150" y="1524000"/>
                </a:cubicBezTo>
                <a:cubicBezTo>
                  <a:pt x="4616450" y="1527175"/>
                  <a:pt x="4603887" y="1530958"/>
                  <a:pt x="4591050" y="1533525"/>
                </a:cubicBezTo>
                <a:cubicBezTo>
                  <a:pt x="4575175" y="1536700"/>
                  <a:pt x="4559131" y="1539123"/>
                  <a:pt x="4543425" y="1543050"/>
                </a:cubicBezTo>
                <a:cubicBezTo>
                  <a:pt x="4533685" y="1545485"/>
                  <a:pt x="4524536" y="1549933"/>
                  <a:pt x="4514850" y="1552575"/>
                </a:cubicBezTo>
                <a:cubicBezTo>
                  <a:pt x="4488257" y="1559828"/>
                  <a:pt x="4423937" y="1576213"/>
                  <a:pt x="4391025" y="1581150"/>
                </a:cubicBezTo>
                <a:cubicBezTo>
                  <a:pt x="4343510" y="1588277"/>
                  <a:pt x="4295609" y="1592707"/>
                  <a:pt x="4248150" y="1600200"/>
                </a:cubicBezTo>
                <a:cubicBezTo>
                  <a:pt x="4235219" y="1602242"/>
                  <a:pt x="4223061" y="1608279"/>
                  <a:pt x="4210050" y="1609725"/>
                </a:cubicBezTo>
                <a:cubicBezTo>
                  <a:pt x="4137198" y="1617820"/>
                  <a:pt x="4063278" y="1616724"/>
                  <a:pt x="3990975" y="1628775"/>
                </a:cubicBezTo>
                <a:cubicBezTo>
                  <a:pt x="3902351" y="1643546"/>
                  <a:pt x="3953042" y="1636378"/>
                  <a:pt x="3838575" y="1647825"/>
                </a:cubicBezTo>
                <a:cubicBezTo>
                  <a:pt x="3825875" y="1651000"/>
                  <a:pt x="3813434" y="1655499"/>
                  <a:pt x="3800475" y="1657350"/>
                </a:cubicBezTo>
                <a:cubicBezTo>
                  <a:pt x="3768887" y="1661863"/>
                  <a:pt x="3736915" y="1663147"/>
                  <a:pt x="3705225" y="1666875"/>
                </a:cubicBezTo>
                <a:cubicBezTo>
                  <a:pt x="3682928" y="1669498"/>
                  <a:pt x="3660740" y="1672986"/>
                  <a:pt x="3638550" y="1676400"/>
                </a:cubicBezTo>
                <a:cubicBezTo>
                  <a:pt x="3570575" y="1686858"/>
                  <a:pt x="3522714" y="1698187"/>
                  <a:pt x="3448050" y="1704975"/>
                </a:cubicBezTo>
                <a:lnTo>
                  <a:pt x="3343275" y="1714500"/>
                </a:lnTo>
                <a:cubicBezTo>
                  <a:pt x="3282950" y="1711325"/>
                  <a:pt x="3222516" y="1709792"/>
                  <a:pt x="3162300" y="1704975"/>
                </a:cubicBezTo>
                <a:cubicBezTo>
                  <a:pt x="3143049" y="1703435"/>
                  <a:pt x="3124330" y="1697707"/>
                  <a:pt x="3105150" y="1695450"/>
                </a:cubicBezTo>
                <a:cubicBezTo>
                  <a:pt x="3070321" y="1691352"/>
                  <a:pt x="3035300" y="1689100"/>
                  <a:pt x="3000375" y="1685925"/>
                </a:cubicBezTo>
                <a:cubicBezTo>
                  <a:pt x="2974435" y="1680737"/>
                  <a:pt x="2891868" y="1665009"/>
                  <a:pt x="2876550" y="1657350"/>
                </a:cubicBezTo>
                <a:cubicBezTo>
                  <a:pt x="2863850" y="1651000"/>
                  <a:pt x="2852334" y="1641275"/>
                  <a:pt x="2838450" y="1638300"/>
                </a:cubicBezTo>
                <a:cubicBezTo>
                  <a:pt x="2802405" y="1630576"/>
                  <a:pt x="2599815" y="1619813"/>
                  <a:pt x="2590800" y="1619250"/>
                </a:cubicBezTo>
                <a:cubicBezTo>
                  <a:pt x="2499057" y="1600901"/>
                  <a:pt x="2587547" y="1617169"/>
                  <a:pt x="2457450" y="1600200"/>
                </a:cubicBezTo>
                <a:cubicBezTo>
                  <a:pt x="2412926" y="1594393"/>
                  <a:pt x="2368655" y="1586719"/>
                  <a:pt x="2324100" y="1581150"/>
                </a:cubicBezTo>
                <a:cubicBezTo>
                  <a:pt x="2298700" y="1577975"/>
                  <a:pt x="2273059" y="1576342"/>
                  <a:pt x="2247900" y="1571625"/>
                </a:cubicBezTo>
                <a:cubicBezTo>
                  <a:pt x="2222167" y="1566800"/>
                  <a:pt x="2197722" y="1555466"/>
                  <a:pt x="2171700" y="1552575"/>
                </a:cubicBezTo>
                <a:cubicBezTo>
                  <a:pt x="2092247" y="1543747"/>
                  <a:pt x="2012731" y="1535308"/>
                  <a:pt x="1933575" y="1524000"/>
                </a:cubicBezTo>
                <a:cubicBezTo>
                  <a:pt x="1911350" y="1520825"/>
                  <a:pt x="1889197" y="1517098"/>
                  <a:pt x="1866900" y="1514475"/>
                </a:cubicBezTo>
                <a:cubicBezTo>
                  <a:pt x="1666998" y="1490957"/>
                  <a:pt x="1861153" y="1517736"/>
                  <a:pt x="1704975" y="1495425"/>
                </a:cubicBezTo>
                <a:cubicBezTo>
                  <a:pt x="1612900" y="1498600"/>
                  <a:pt x="1520578" y="1497504"/>
                  <a:pt x="1428750" y="1504950"/>
                </a:cubicBezTo>
                <a:cubicBezTo>
                  <a:pt x="1383597" y="1508611"/>
                  <a:pt x="1338635" y="1531259"/>
                  <a:pt x="1295400" y="1543050"/>
                </a:cubicBezTo>
                <a:cubicBezTo>
                  <a:pt x="1279781" y="1547310"/>
                  <a:pt x="1263341" y="1548127"/>
                  <a:pt x="1247775" y="1552575"/>
                </a:cubicBezTo>
                <a:cubicBezTo>
                  <a:pt x="1196600" y="1567196"/>
                  <a:pt x="1146292" y="1584704"/>
                  <a:pt x="1095375" y="1600200"/>
                </a:cubicBezTo>
                <a:cubicBezTo>
                  <a:pt x="1073262" y="1606930"/>
                  <a:pt x="1050925" y="1612900"/>
                  <a:pt x="1028700" y="1619250"/>
                </a:cubicBezTo>
                <a:cubicBezTo>
                  <a:pt x="1006475" y="1625600"/>
                  <a:pt x="983953" y="1630991"/>
                  <a:pt x="962025" y="1638300"/>
                </a:cubicBezTo>
                <a:cubicBezTo>
                  <a:pt x="942975" y="1644650"/>
                  <a:pt x="924109" y="1651580"/>
                  <a:pt x="904875" y="1657350"/>
                </a:cubicBezTo>
                <a:cubicBezTo>
                  <a:pt x="869352" y="1668007"/>
                  <a:pt x="848244" y="1669963"/>
                  <a:pt x="809625" y="1676400"/>
                </a:cubicBezTo>
                <a:cubicBezTo>
                  <a:pt x="773105" y="1691008"/>
                  <a:pt x="743282" y="1704019"/>
                  <a:pt x="704850" y="1714500"/>
                </a:cubicBezTo>
                <a:cubicBezTo>
                  <a:pt x="689231" y="1718760"/>
                  <a:pt x="672732" y="1719373"/>
                  <a:pt x="657225" y="1724025"/>
                </a:cubicBezTo>
                <a:cubicBezTo>
                  <a:pt x="525896" y="1763424"/>
                  <a:pt x="672752" y="1722813"/>
                  <a:pt x="581025" y="1762125"/>
                </a:cubicBezTo>
                <a:cubicBezTo>
                  <a:pt x="569255" y="1767169"/>
                  <a:pt x="503776" y="1779480"/>
                  <a:pt x="495300" y="1781175"/>
                </a:cubicBezTo>
                <a:cubicBezTo>
                  <a:pt x="476250" y="1790700"/>
                  <a:pt x="458507" y="1803486"/>
                  <a:pt x="438150" y="1809750"/>
                </a:cubicBezTo>
                <a:cubicBezTo>
                  <a:pt x="416692" y="1816352"/>
                  <a:pt x="393351" y="1814227"/>
                  <a:pt x="371475" y="1819275"/>
                </a:cubicBezTo>
                <a:cubicBezTo>
                  <a:pt x="351909" y="1823790"/>
                  <a:pt x="333375" y="1831975"/>
                  <a:pt x="314325" y="1838325"/>
                </a:cubicBezTo>
                <a:cubicBezTo>
                  <a:pt x="304800" y="1841500"/>
                  <a:pt x="295072" y="1844121"/>
                  <a:pt x="285750" y="1847850"/>
                </a:cubicBezTo>
                <a:cubicBezTo>
                  <a:pt x="269875" y="1854200"/>
                  <a:pt x="253135" y="1858713"/>
                  <a:pt x="238125" y="1866900"/>
                </a:cubicBezTo>
                <a:cubicBezTo>
                  <a:pt x="218025" y="1877863"/>
                  <a:pt x="202695" y="1897760"/>
                  <a:pt x="180975" y="1905000"/>
                </a:cubicBezTo>
                <a:cubicBezTo>
                  <a:pt x="171450" y="1908175"/>
                  <a:pt x="162086" y="1911883"/>
                  <a:pt x="152400" y="1914525"/>
                </a:cubicBezTo>
                <a:cubicBezTo>
                  <a:pt x="127141" y="1921414"/>
                  <a:pt x="101038" y="1925296"/>
                  <a:pt x="76200" y="1933575"/>
                </a:cubicBezTo>
                <a:cubicBezTo>
                  <a:pt x="13026" y="1954633"/>
                  <a:pt x="39130" y="1952625"/>
                  <a:pt x="0" y="19526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2935F8B-CCB2-4A6F-A9C8-DB4DB0640619}"/>
              </a:ext>
            </a:extLst>
          </p:cNvPr>
          <p:cNvSpPr/>
          <p:nvPr/>
        </p:nvSpPr>
        <p:spPr>
          <a:xfrm>
            <a:off x="1143000" y="3933825"/>
            <a:ext cx="8972550" cy="1790700"/>
          </a:xfrm>
          <a:custGeom>
            <a:avLst/>
            <a:gdLst>
              <a:gd name="connsiteX0" fmla="*/ 0 w 8972550"/>
              <a:gd name="connsiteY0" fmla="*/ 1790700 h 1790700"/>
              <a:gd name="connsiteX1" fmla="*/ 47625 w 8972550"/>
              <a:gd name="connsiteY1" fmla="*/ 1762125 h 1790700"/>
              <a:gd name="connsiteX2" fmla="*/ 76200 w 8972550"/>
              <a:gd name="connsiteY2" fmla="*/ 1743075 h 1790700"/>
              <a:gd name="connsiteX3" fmla="*/ 104775 w 8972550"/>
              <a:gd name="connsiteY3" fmla="*/ 1733550 h 1790700"/>
              <a:gd name="connsiteX4" fmla="*/ 133350 w 8972550"/>
              <a:gd name="connsiteY4" fmla="*/ 1704975 h 1790700"/>
              <a:gd name="connsiteX5" fmla="*/ 161925 w 8972550"/>
              <a:gd name="connsiteY5" fmla="*/ 1685925 h 1790700"/>
              <a:gd name="connsiteX6" fmla="*/ 200025 w 8972550"/>
              <a:gd name="connsiteY6" fmla="*/ 1600200 h 1790700"/>
              <a:gd name="connsiteX7" fmla="*/ 209550 w 8972550"/>
              <a:gd name="connsiteY7" fmla="*/ 1571625 h 1790700"/>
              <a:gd name="connsiteX8" fmla="*/ 219075 w 8972550"/>
              <a:gd name="connsiteY8" fmla="*/ 1543050 h 1790700"/>
              <a:gd name="connsiteX9" fmla="*/ 228600 w 8972550"/>
              <a:gd name="connsiteY9" fmla="*/ 1504950 h 1790700"/>
              <a:gd name="connsiteX10" fmla="*/ 200025 w 8972550"/>
              <a:gd name="connsiteY10" fmla="*/ 1352550 h 1790700"/>
              <a:gd name="connsiteX11" fmla="*/ 171450 w 8972550"/>
              <a:gd name="connsiteY11" fmla="*/ 1333500 h 1790700"/>
              <a:gd name="connsiteX12" fmla="*/ 247650 w 8972550"/>
              <a:gd name="connsiteY12" fmla="*/ 1314450 h 1790700"/>
              <a:gd name="connsiteX13" fmla="*/ 304800 w 8972550"/>
              <a:gd name="connsiteY13" fmla="*/ 1333500 h 1790700"/>
              <a:gd name="connsiteX14" fmla="*/ 390525 w 8972550"/>
              <a:gd name="connsiteY14" fmla="*/ 1352550 h 1790700"/>
              <a:gd name="connsiteX15" fmla="*/ 428625 w 8972550"/>
              <a:gd name="connsiteY15" fmla="*/ 1362075 h 1790700"/>
              <a:gd name="connsiteX16" fmla="*/ 542925 w 8972550"/>
              <a:gd name="connsiteY16" fmla="*/ 1381125 h 1790700"/>
              <a:gd name="connsiteX17" fmla="*/ 619125 w 8972550"/>
              <a:gd name="connsiteY17" fmla="*/ 1409700 h 1790700"/>
              <a:gd name="connsiteX18" fmla="*/ 647700 w 8972550"/>
              <a:gd name="connsiteY18" fmla="*/ 1419225 h 1790700"/>
              <a:gd name="connsiteX19" fmla="*/ 704850 w 8972550"/>
              <a:gd name="connsiteY19" fmla="*/ 1381125 h 1790700"/>
              <a:gd name="connsiteX20" fmla="*/ 762000 w 8972550"/>
              <a:gd name="connsiteY20" fmla="*/ 1362075 h 1790700"/>
              <a:gd name="connsiteX21" fmla="*/ 819150 w 8972550"/>
              <a:gd name="connsiteY21" fmla="*/ 1343025 h 1790700"/>
              <a:gd name="connsiteX22" fmla="*/ 847725 w 8972550"/>
              <a:gd name="connsiteY22" fmla="*/ 1333500 h 1790700"/>
              <a:gd name="connsiteX23" fmla="*/ 885825 w 8972550"/>
              <a:gd name="connsiteY23" fmla="*/ 1323975 h 1790700"/>
              <a:gd name="connsiteX24" fmla="*/ 923925 w 8972550"/>
              <a:gd name="connsiteY24" fmla="*/ 1304925 h 1790700"/>
              <a:gd name="connsiteX25" fmla="*/ 1000125 w 8972550"/>
              <a:gd name="connsiteY25" fmla="*/ 1285875 h 1790700"/>
              <a:gd name="connsiteX26" fmla="*/ 1057275 w 8972550"/>
              <a:gd name="connsiteY26" fmla="*/ 1247775 h 1790700"/>
              <a:gd name="connsiteX27" fmla="*/ 1114425 w 8972550"/>
              <a:gd name="connsiteY27" fmla="*/ 1219200 h 1790700"/>
              <a:gd name="connsiteX28" fmla="*/ 1133475 w 8972550"/>
              <a:gd name="connsiteY28" fmla="*/ 1190625 h 1790700"/>
              <a:gd name="connsiteX29" fmla="*/ 1181100 w 8972550"/>
              <a:gd name="connsiteY29" fmla="*/ 1181100 h 1790700"/>
              <a:gd name="connsiteX30" fmla="*/ 1257300 w 8972550"/>
              <a:gd name="connsiteY30" fmla="*/ 1171575 h 1790700"/>
              <a:gd name="connsiteX31" fmla="*/ 1314450 w 8972550"/>
              <a:gd name="connsiteY31" fmla="*/ 1162050 h 1790700"/>
              <a:gd name="connsiteX32" fmla="*/ 1447800 w 8972550"/>
              <a:gd name="connsiteY32" fmla="*/ 1123950 h 1790700"/>
              <a:gd name="connsiteX33" fmla="*/ 1543050 w 8972550"/>
              <a:gd name="connsiteY33" fmla="*/ 1104900 h 1790700"/>
              <a:gd name="connsiteX34" fmla="*/ 1600200 w 8972550"/>
              <a:gd name="connsiteY34" fmla="*/ 1085850 h 1790700"/>
              <a:gd name="connsiteX35" fmla="*/ 1628775 w 8972550"/>
              <a:gd name="connsiteY35" fmla="*/ 1076325 h 1790700"/>
              <a:gd name="connsiteX36" fmla="*/ 1704975 w 8972550"/>
              <a:gd name="connsiteY36" fmla="*/ 1057275 h 1790700"/>
              <a:gd name="connsiteX37" fmla="*/ 1733550 w 8972550"/>
              <a:gd name="connsiteY37" fmla="*/ 1047750 h 1790700"/>
              <a:gd name="connsiteX38" fmla="*/ 1828800 w 8972550"/>
              <a:gd name="connsiteY38" fmla="*/ 1019175 h 1790700"/>
              <a:gd name="connsiteX39" fmla="*/ 1857375 w 8972550"/>
              <a:gd name="connsiteY39" fmla="*/ 1009650 h 1790700"/>
              <a:gd name="connsiteX40" fmla="*/ 1885950 w 8972550"/>
              <a:gd name="connsiteY40" fmla="*/ 1000125 h 1790700"/>
              <a:gd name="connsiteX41" fmla="*/ 1914525 w 8972550"/>
              <a:gd name="connsiteY41" fmla="*/ 981075 h 1790700"/>
              <a:gd name="connsiteX42" fmla="*/ 1971675 w 8972550"/>
              <a:gd name="connsiteY42" fmla="*/ 962025 h 1790700"/>
              <a:gd name="connsiteX43" fmla="*/ 2057400 w 8972550"/>
              <a:gd name="connsiteY43" fmla="*/ 904875 h 1790700"/>
              <a:gd name="connsiteX44" fmla="*/ 2085975 w 8972550"/>
              <a:gd name="connsiteY44" fmla="*/ 885825 h 1790700"/>
              <a:gd name="connsiteX45" fmla="*/ 2143125 w 8972550"/>
              <a:gd name="connsiteY45" fmla="*/ 838200 h 1790700"/>
              <a:gd name="connsiteX46" fmla="*/ 2190750 w 8972550"/>
              <a:gd name="connsiteY46" fmla="*/ 876300 h 1790700"/>
              <a:gd name="connsiteX47" fmla="*/ 2219325 w 8972550"/>
              <a:gd name="connsiteY47" fmla="*/ 885825 h 1790700"/>
              <a:gd name="connsiteX48" fmla="*/ 2276475 w 8972550"/>
              <a:gd name="connsiteY48" fmla="*/ 923925 h 1790700"/>
              <a:gd name="connsiteX49" fmla="*/ 2333625 w 8972550"/>
              <a:gd name="connsiteY49" fmla="*/ 942975 h 1790700"/>
              <a:gd name="connsiteX50" fmla="*/ 2362200 w 8972550"/>
              <a:gd name="connsiteY50" fmla="*/ 962025 h 1790700"/>
              <a:gd name="connsiteX51" fmla="*/ 2428875 w 8972550"/>
              <a:gd name="connsiteY51" fmla="*/ 981075 h 1790700"/>
              <a:gd name="connsiteX52" fmla="*/ 2457450 w 8972550"/>
              <a:gd name="connsiteY52" fmla="*/ 990600 h 1790700"/>
              <a:gd name="connsiteX53" fmla="*/ 2790825 w 8972550"/>
              <a:gd name="connsiteY53" fmla="*/ 981075 h 1790700"/>
              <a:gd name="connsiteX54" fmla="*/ 2819400 w 8972550"/>
              <a:gd name="connsiteY54" fmla="*/ 971550 h 1790700"/>
              <a:gd name="connsiteX55" fmla="*/ 2943225 w 8972550"/>
              <a:gd name="connsiteY55" fmla="*/ 933450 h 1790700"/>
              <a:gd name="connsiteX56" fmla="*/ 2981325 w 8972550"/>
              <a:gd name="connsiteY56" fmla="*/ 923925 h 1790700"/>
              <a:gd name="connsiteX57" fmla="*/ 3038475 w 8972550"/>
              <a:gd name="connsiteY57" fmla="*/ 904875 h 1790700"/>
              <a:gd name="connsiteX58" fmla="*/ 3105150 w 8972550"/>
              <a:gd name="connsiteY58" fmla="*/ 885825 h 1790700"/>
              <a:gd name="connsiteX59" fmla="*/ 3190875 w 8972550"/>
              <a:gd name="connsiteY59" fmla="*/ 857250 h 1790700"/>
              <a:gd name="connsiteX60" fmla="*/ 3286125 w 8972550"/>
              <a:gd name="connsiteY60" fmla="*/ 838200 h 1790700"/>
              <a:gd name="connsiteX61" fmla="*/ 3333750 w 8972550"/>
              <a:gd name="connsiteY61" fmla="*/ 828675 h 1790700"/>
              <a:gd name="connsiteX62" fmla="*/ 3362325 w 8972550"/>
              <a:gd name="connsiteY62" fmla="*/ 819150 h 1790700"/>
              <a:gd name="connsiteX63" fmla="*/ 3409950 w 8972550"/>
              <a:gd name="connsiteY63" fmla="*/ 809625 h 1790700"/>
              <a:gd name="connsiteX64" fmla="*/ 3438525 w 8972550"/>
              <a:gd name="connsiteY64" fmla="*/ 800100 h 1790700"/>
              <a:gd name="connsiteX65" fmla="*/ 3648075 w 8972550"/>
              <a:gd name="connsiteY65" fmla="*/ 781050 h 1790700"/>
              <a:gd name="connsiteX66" fmla="*/ 3952875 w 8972550"/>
              <a:gd name="connsiteY66" fmla="*/ 771525 h 1790700"/>
              <a:gd name="connsiteX67" fmla="*/ 4057650 w 8972550"/>
              <a:gd name="connsiteY67" fmla="*/ 762000 h 1790700"/>
              <a:gd name="connsiteX68" fmla="*/ 4286250 w 8972550"/>
              <a:gd name="connsiteY68" fmla="*/ 752475 h 1790700"/>
              <a:gd name="connsiteX69" fmla="*/ 4486275 w 8972550"/>
              <a:gd name="connsiteY69" fmla="*/ 742950 h 1790700"/>
              <a:gd name="connsiteX70" fmla="*/ 4543425 w 8972550"/>
              <a:gd name="connsiteY70" fmla="*/ 733425 h 1790700"/>
              <a:gd name="connsiteX71" fmla="*/ 4676775 w 8972550"/>
              <a:gd name="connsiteY71" fmla="*/ 714375 h 1790700"/>
              <a:gd name="connsiteX72" fmla="*/ 4733925 w 8972550"/>
              <a:gd name="connsiteY72" fmla="*/ 704850 h 1790700"/>
              <a:gd name="connsiteX73" fmla="*/ 4886325 w 8972550"/>
              <a:gd name="connsiteY73" fmla="*/ 685800 h 1790700"/>
              <a:gd name="connsiteX74" fmla="*/ 5019675 w 8972550"/>
              <a:gd name="connsiteY74" fmla="*/ 666750 h 1790700"/>
              <a:gd name="connsiteX75" fmla="*/ 5086350 w 8972550"/>
              <a:gd name="connsiteY75" fmla="*/ 657225 h 1790700"/>
              <a:gd name="connsiteX76" fmla="*/ 5248275 w 8972550"/>
              <a:gd name="connsiteY76" fmla="*/ 647700 h 1790700"/>
              <a:gd name="connsiteX77" fmla="*/ 5391150 w 8972550"/>
              <a:gd name="connsiteY77" fmla="*/ 628650 h 1790700"/>
              <a:gd name="connsiteX78" fmla="*/ 5448300 w 8972550"/>
              <a:gd name="connsiteY78" fmla="*/ 619125 h 1790700"/>
              <a:gd name="connsiteX79" fmla="*/ 5534025 w 8972550"/>
              <a:gd name="connsiteY79" fmla="*/ 609600 h 1790700"/>
              <a:gd name="connsiteX80" fmla="*/ 5581650 w 8972550"/>
              <a:gd name="connsiteY80" fmla="*/ 600075 h 1790700"/>
              <a:gd name="connsiteX81" fmla="*/ 5657850 w 8972550"/>
              <a:gd name="connsiteY81" fmla="*/ 590550 h 1790700"/>
              <a:gd name="connsiteX82" fmla="*/ 5724525 w 8972550"/>
              <a:gd name="connsiteY82" fmla="*/ 581025 h 1790700"/>
              <a:gd name="connsiteX83" fmla="*/ 5905500 w 8972550"/>
              <a:gd name="connsiteY83" fmla="*/ 561975 h 1790700"/>
              <a:gd name="connsiteX84" fmla="*/ 6086475 w 8972550"/>
              <a:gd name="connsiteY84" fmla="*/ 533400 h 1790700"/>
              <a:gd name="connsiteX85" fmla="*/ 6267450 w 8972550"/>
              <a:gd name="connsiteY85" fmla="*/ 514350 h 1790700"/>
              <a:gd name="connsiteX86" fmla="*/ 7534275 w 8972550"/>
              <a:gd name="connsiteY86" fmla="*/ 495300 h 1790700"/>
              <a:gd name="connsiteX87" fmla="*/ 7620000 w 8972550"/>
              <a:gd name="connsiteY87" fmla="*/ 466725 h 1790700"/>
              <a:gd name="connsiteX88" fmla="*/ 7648575 w 8972550"/>
              <a:gd name="connsiteY88" fmla="*/ 457200 h 1790700"/>
              <a:gd name="connsiteX89" fmla="*/ 7743825 w 8972550"/>
              <a:gd name="connsiteY89" fmla="*/ 438150 h 1790700"/>
              <a:gd name="connsiteX90" fmla="*/ 7810500 w 8972550"/>
              <a:gd name="connsiteY90" fmla="*/ 419100 h 1790700"/>
              <a:gd name="connsiteX91" fmla="*/ 7839075 w 8972550"/>
              <a:gd name="connsiteY91" fmla="*/ 390525 h 1790700"/>
              <a:gd name="connsiteX92" fmla="*/ 7896225 w 8972550"/>
              <a:gd name="connsiteY92" fmla="*/ 371475 h 1790700"/>
              <a:gd name="connsiteX93" fmla="*/ 7991475 w 8972550"/>
              <a:gd name="connsiteY93" fmla="*/ 352425 h 1790700"/>
              <a:gd name="connsiteX94" fmla="*/ 8058150 w 8972550"/>
              <a:gd name="connsiteY94" fmla="*/ 333375 h 1790700"/>
              <a:gd name="connsiteX95" fmla="*/ 8248650 w 8972550"/>
              <a:gd name="connsiteY95" fmla="*/ 342900 h 1790700"/>
              <a:gd name="connsiteX96" fmla="*/ 8305800 w 8972550"/>
              <a:gd name="connsiteY96" fmla="*/ 361950 h 1790700"/>
              <a:gd name="connsiteX97" fmla="*/ 8372475 w 8972550"/>
              <a:gd name="connsiteY97" fmla="*/ 381000 h 1790700"/>
              <a:gd name="connsiteX98" fmla="*/ 8448675 w 8972550"/>
              <a:gd name="connsiteY98" fmla="*/ 371475 h 1790700"/>
              <a:gd name="connsiteX99" fmla="*/ 8477250 w 8972550"/>
              <a:gd name="connsiteY99" fmla="*/ 352425 h 1790700"/>
              <a:gd name="connsiteX100" fmla="*/ 8562975 w 8972550"/>
              <a:gd name="connsiteY100" fmla="*/ 314325 h 1790700"/>
              <a:gd name="connsiteX101" fmla="*/ 8629650 w 8972550"/>
              <a:gd name="connsiteY101" fmla="*/ 238125 h 1790700"/>
              <a:gd name="connsiteX102" fmla="*/ 8658225 w 8972550"/>
              <a:gd name="connsiteY102" fmla="*/ 228600 h 1790700"/>
              <a:gd name="connsiteX103" fmla="*/ 8696325 w 8972550"/>
              <a:gd name="connsiteY103" fmla="*/ 180975 h 1790700"/>
              <a:gd name="connsiteX104" fmla="*/ 8715375 w 8972550"/>
              <a:gd name="connsiteY104" fmla="*/ 123825 h 1790700"/>
              <a:gd name="connsiteX105" fmla="*/ 8734425 w 8972550"/>
              <a:gd name="connsiteY105" fmla="*/ 95250 h 1790700"/>
              <a:gd name="connsiteX106" fmla="*/ 8782050 w 8972550"/>
              <a:gd name="connsiteY106" fmla="*/ 9525 h 1790700"/>
              <a:gd name="connsiteX107" fmla="*/ 8810625 w 8972550"/>
              <a:gd name="connsiteY107" fmla="*/ 0 h 1790700"/>
              <a:gd name="connsiteX108" fmla="*/ 8924925 w 8972550"/>
              <a:gd name="connsiteY108" fmla="*/ 9525 h 1790700"/>
              <a:gd name="connsiteX109" fmla="*/ 8953500 w 8972550"/>
              <a:gd name="connsiteY109" fmla="*/ 19050 h 1790700"/>
              <a:gd name="connsiteX110" fmla="*/ 8972550 w 8972550"/>
              <a:gd name="connsiteY110" fmla="*/ 47625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8972550" h="1790700">
                <a:moveTo>
                  <a:pt x="0" y="1790700"/>
                </a:moveTo>
                <a:cubicBezTo>
                  <a:pt x="15875" y="1781175"/>
                  <a:pt x="31926" y="1771937"/>
                  <a:pt x="47625" y="1762125"/>
                </a:cubicBezTo>
                <a:cubicBezTo>
                  <a:pt x="57333" y="1756058"/>
                  <a:pt x="65961" y="1748195"/>
                  <a:pt x="76200" y="1743075"/>
                </a:cubicBezTo>
                <a:cubicBezTo>
                  <a:pt x="85180" y="1738585"/>
                  <a:pt x="95250" y="1736725"/>
                  <a:pt x="104775" y="1733550"/>
                </a:cubicBezTo>
                <a:cubicBezTo>
                  <a:pt x="114300" y="1724025"/>
                  <a:pt x="123002" y="1713599"/>
                  <a:pt x="133350" y="1704975"/>
                </a:cubicBezTo>
                <a:cubicBezTo>
                  <a:pt x="142144" y="1697646"/>
                  <a:pt x="153830" y="1694020"/>
                  <a:pt x="161925" y="1685925"/>
                </a:cubicBezTo>
                <a:cubicBezTo>
                  <a:pt x="184566" y="1663284"/>
                  <a:pt x="190594" y="1628494"/>
                  <a:pt x="200025" y="1600200"/>
                </a:cubicBezTo>
                <a:lnTo>
                  <a:pt x="209550" y="1571625"/>
                </a:lnTo>
                <a:cubicBezTo>
                  <a:pt x="212725" y="1562100"/>
                  <a:pt x="216640" y="1552790"/>
                  <a:pt x="219075" y="1543050"/>
                </a:cubicBezTo>
                <a:lnTo>
                  <a:pt x="228600" y="1504950"/>
                </a:lnTo>
                <a:cubicBezTo>
                  <a:pt x="225106" y="1463017"/>
                  <a:pt x="233495" y="1392714"/>
                  <a:pt x="200025" y="1352550"/>
                </a:cubicBezTo>
                <a:cubicBezTo>
                  <a:pt x="192696" y="1343756"/>
                  <a:pt x="180975" y="1339850"/>
                  <a:pt x="171450" y="1333500"/>
                </a:cubicBezTo>
                <a:cubicBezTo>
                  <a:pt x="137251" y="1282202"/>
                  <a:pt x="133900" y="1293122"/>
                  <a:pt x="247650" y="1314450"/>
                </a:cubicBezTo>
                <a:cubicBezTo>
                  <a:pt x="267387" y="1318151"/>
                  <a:pt x="285398" y="1328326"/>
                  <a:pt x="304800" y="1333500"/>
                </a:cubicBezTo>
                <a:cubicBezTo>
                  <a:pt x="333084" y="1341042"/>
                  <a:pt x="362003" y="1345968"/>
                  <a:pt x="390525" y="1352550"/>
                </a:cubicBezTo>
                <a:cubicBezTo>
                  <a:pt x="403281" y="1355494"/>
                  <a:pt x="415745" y="1359733"/>
                  <a:pt x="428625" y="1362075"/>
                </a:cubicBezTo>
                <a:cubicBezTo>
                  <a:pt x="454301" y="1366743"/>
                  <a:pt x="514407" y="1372350"/>
                  <a:pt x="542925" y="1381125"/>
                </a:cubicBezTo>
                <a:cubicBezTo>
                  <a:pt x="568853" y="1389103"/>
                  <a:pt x="593631" y="1400429"/>
                  <a:pt x="619125" y="1409700"/>
                </a:cubicBezTo>
                <a:cubicBezTo>
                  <a:pt x="628561" y="1413131"/>
                  <a:pt x="638175" y="1416050"/>
                  <a:pt x="647700" y="1419225"/>
                </a:cubicBezTo>
                <a:cubicBezTo>
                  <a:pt x="742235" y="1387713"/>
                  <a:pt x="597826" y="1440583"/>
                  <a:pt x="704850" y="1381125"/>
                </a:cubicBezTo>
                <a:cubicBezTo>
                  <a:pt x="722403" y="1371373"/>
                  <a:pt x="742950" y="1368425"/>
                  <a:pt x="762000" y="1362075"/>
                </a:cubicBezTo>
                <a:lnTo>
                  <a:pt x="819150" y="1343025"/>
                </a:lnTo>
                <a:cubicBezTo>
                  <a:pt x="828675" y="1339850"/>
                  <a:pt x="837985" y="1335935"/>
                  <a:pt x="847725" y="1333500"/>
                </a:cubicBezTo>
                <a:cubicBezTo>
                  <a:pt x="860425" y="1330325"/>
                  <a:pt x="873568" y="1328572"/>
                  <a:pt x="885825" y="1323975"/>
                </a:cubicBezTo>
                <a:cubicBezTo>
                  <a:pt x="899120" y="1318989"/>
                  <a:pt x="910874" y="1310518"/>
                  <a:pt x="923925" y="1304925"/>
                </a:cubicBezTo>
                <a:cubicBezTo>
                  <a:pt x="949553" y="1293942"/>
                  <a:pt x="972172" y="1291466"/>
                  <a:pt x="1000125" y="1285875"/>
                </a:cubicBezTo>
                <a:cubicBezTo>
                  <a:pt x="1019175" y="1273175"/>
                  <a:pt x="1035555" y="1255015"/>
                  <a:pt x="1057275" y="1247775"/>
                </a:cubicBezTo>
                <a:cubicBezTo>
                  <a:pt x="1096710" y="1234630"/>
                  <a:pt x="1077496" y="1243819"/>
                  <a:pt x="1114425" y="1219200"/>
                </a:cubicBezTo>
                <a:cubicBezTo>
                  <a:pt x="1120775" y="1209675"/>
                  <a:pt x="1123536" y="1196305"/>
                  <a:pt x="1133475" y="1190625"/>
                </a:cubicBezTo>
                <a:cubicBezTo>
                  <a:pt x="1147531" y="1182593"/>
                  <a:pt x="1165099" y="1183562"/>
                  <a:pt x="1181100" y="1181100"/>
                </a:cubicBezTo>
                <a:cubicBezTo>
                  <a:pt x="1206400" y="1177208"/>
                  <a:pt x="1231960" y="1175195"/>
                  <a:pt x="1257300" y="1171575"/>
                </a:cubicBezTo>
                <a:cubicBezTo>
                  <a:pt x="1276419" y="1168844"/>
                  <a:pt x="1295714" y="1166734"/>
                  <a:pt x="1314450" y="1162050"/>
                </a:cubicBezTo>
                <a:cubicBezTo>
                  <a:pt x="1405042" y="1139402"/>
                  <a:pt x="1340901" y="1141767"/>
                  <a:pt x="1447800" y="1123950"/>
                </a:cubicBezTo>
                <a:cubicBezTo>
                  <a:pt x="1486419" y="1117513"/>
                  <a:pt x="1507527" y="1115557"/>
                  <a:pt x="1543050" y="1104900"/>
                </a:cubicBezTo>
                <a:cubicBezTo>
                  <a:pt x="1562284" y="1099130"/>
                  <a:pt x="1581150" y="1092200"/>
                  <a:pt x="1600200" y="1085850"/>
                </a:cubicBezTo>
                <a:cubicBezTo>
                  <a:pt x="1609725" y="1082675"/>
                  <a:pt x="1619035" y="1078760"/>
                  <a:pt x="1628775" y="1076325"/>
                </a:cubicBezTo>
                <a:cubicBezTo>
                  <a:pt x="1654175" y="1069975"/>
                  <a:pt x="1680137" y="1065554"/>
                  <a:pt x="1704975" y="1057275"/>
                </a:cubicBezTo>
                <a:cubicBezTo>
                  <a:pt x="1714500" y="1054100"/>
                  <a:pt x="1723896" y="1050508"/>
                  <a:pt x="1733550" y="1047750"/>
                </a:cubicBezTo>
                <a:cubicBezTo>
                  <a:pt x="1834317" y="1018960"/>
                  <a:pt x="1692987" y="1064446"/>
                  <a:pt x="1828800" y="1019175"/>
                </a:cubicBezTo>
                <a:lnTo>
                  <a:pt x="1857375" y="1009650"/>
                </a:lnTo>
                <a:cubicBezTo>
                  <a:pt x="1866900" y="1006475"/>
                  <a:pt x="1877596" y="1005694"/>
                  <a:pt x="1885950" y="1000125"/>
                </a:cubicBezTo>
                <a:cubicBezTo>
                  <a:pt x="1895475" y="993775"/>
                  <a:pt x="1904064" y="985724"/>
                  <a:pt x="1914525" y="981075"/>
                </a:cubicBezTo>
                <a:cubicBezTo>
                  <a:pt x="1932875" y="972920"/>
                  <a:pt x="1954967" y="973164"/>
                  <a:pt x="1971675" y="962025"/>
                </a:cubicBezTo>
                <a:lnTo>
                  <a:pt x="2057400" y="904875"/>
                </a:lnTo>
                <a:cubicBezTo>
                  <a:pt x="2066925" y="898525"/>
                  <a:pt x="2077880" y="893920"/>
                  <a:pt x="2085975" y="885825"/>
                </a:cubicBezTo>
                <a:cubicBezTo>
                  <a:pt x="2122645" y="849155"/>
                  <a:pt x="2103342" y="864722"/>
                  <a:pt x="2143125" y="838200"/>
                </a:cubicBezTo>
                <a:cubicBezTo>
                  <a:pt x="2214949" y="862141"/>
                  <a:pt x="2129202" y="827061"/>
                  <a:pt x="2190750" y="876300"/>
                </a:cubicBezTo>
                <a:cubicBezTo>
                  <a:pt x="2198590" y="882572"/>
                  <a:pt x="2210548" y="880949"/>
                  <a:pt x="2219325" y="885825"/>
                </a:cubicBezTo>
                <a:cubicBezTo>
                  <a:pt x="2239339" y="896944"/>
                  <a:pt x="2254755" y="916685"/>
                  <a:pt x="2276475" y="923925"/>
                </a:cubicBezTo>
                <a:cubicBezTo>
                  <a:pt x="2295525" y="930275"/>
                  <a:pt x="2316917" y="931836"/>
                  <a:pt x="2333625" y="942975"/>
                </a:cubicBezTo>
                <a:cubicBezTo>
                  <a:pt x="2343150" y="949325"/>
                  <a:pt x="2351961" y="956905"/>
                  <a:pt x="2362200" y="962025"/>
                </a:cubicBezTo>
                <a:cubicBezTo>
                  <a:pt x="2377425" y="969638"/>
                  <a:pt x="2414633" y="977006"/>
                  <a:pt x="2428875" y="981075"/>
                </a:cubicBezTo>
                <a:cubicBezTo>
                  <a:pt x="2438529" y="983833"/>
                  <a:pt x="2447925" y="987425"/>
                  <a:pt x="2457450" y="990600"/>
                </a:cubicBezTo>
                <a:cubicBezTo>
                  <a:pt x="2568575" y="987425"/>
                  <a:pt x="2679808" y="986918"/>
                  <a:pt x="2790825" y="981075"/>
                </a:cubicBezTo>
                <a:cubicBezTo>
                  <a:pt x="2800851" y="980547"/>
                  <a:pt x="2809714" y="974192"/>
                  <a:pt x="2819400" y="971550"/>
                </a:cubicBezTo>
                <a:cubicBezTo>
                  <a:pt x="3068149" y="903709"/>
                  <a:pt x="2769440" y="991378"/>
                  <a:pt x="2943225" y="933450"/>
                </a:cubicBezTo>
                <a:cubicBezTo>
                  <a:pt x="2955644" y="929310"/>
                  <a:pt x="2968786" y="927687"/>
                  <a:pt x="2981325" y="923925"/>
                </a:cubicBezTo>
                <a:cubicBezTo>
                  <a:pt x="3000559" y="918155"/>
                  <a:pt x="3019425" y="911225"/>
                  <a:pt x="3038475" y="904875"/>
                </a:cubicBezTo>
                <a:cubicBezTo>
                  <a:pt x="3162026" y="863691"/>
                  <a:pt x="2949669" y="933665"/>
                  <a:pt x="3105150" y="885825"/>
                </a:cubicBezTo>
                <a:cubicBezTo>
                  <a:pt x="3133939" y="876967"/>
                  <a:pt x="3161164" y="862202"/>
                  <a:pt x="3190875" y="857250"/>
                </a:cubicBezTo>
                <a:cubicBezTo>
                  <a:pt x="3302863" y="838585"/>
                  <a:pt x="3200871" y="857145"/>
                  <a:pt x="3286125" y="838200"/>
                </a:cubicBezTo>
                <a:cubicBezTo>
                  <a:pt x="3301929" y="834688"/>
                  <a:pt x="3318044" y="832602"/>
                  <a:pt x="3333750" y="828675"/>
                </a:cubicBezTo>
                <a:cubicBezTo>
                  <a:pt x="3343490" y="826240"/>
                  <a:pt x="3352585" y="821585"/>
                  <a:pt x="3362325" y="819150"/>
                </a:cubicBezTo>
                <a:cubicBezTo>
                  <a:pt x="3378031" y="815223"/>
                  <a:pt x="3394244" y="813552"/>
                  <a:pt x="3409950" y="809625"/>
                </a:cubicBezTo>
                <a:cubicBezTo>
                  <a:pt x="3419690" y="807190"/>
                  <a:pt x="3428724" y="802278"/>
                  <a:pt x="3438525" y="800100"/>
                </a:cubicBezTo>
                <a:cubicBezTo>
                  <a:pt x="3505333" y="785254"/>
                  <a:pt x="3583267" y="783750"/>
                  <a:pt x="3648075" y="781050"/>
                </a:cubicBezTo>
                <a:cubicBezTo>
                  <a:pt x="3749636" y="776818"/>
                  <a:pt x="3851275" y="774700"/>
                  <a:pt x="3952875" y="771525"/>
                </a:cubicBezTo>
                <a:cubicBezTo>
                  <a:pt x="3987800" y="768350"/>
                  <a:pt x="4022638" y="764001"/>
                  <a:pt x="4057650" y="762000"/>
                </a:cubicBezTo>
                <a:cubicBezTo>
                  <a:pt x="4133792" y="757649"/>
                  <a:pt x="4210059" y="755861"/>
                  <a:pt x="4286250" y="752475"/>
                </a:cubicBezTo>
                <a:lnTo>
                  <a:pt x="4486275" y="742950"/>
                </a:lnTo>
                <a:lnTo>
                  <a:pt x="4543425" y="733425"/>
                </a:lnTo>
                <a:cubicBezTo>
                  <a:pt x="4587830" y="726764"/>
                  <a:pt x="4632485" y="721757"/>
                  <a:pt x="4676775" y="714375"/>
                </a:cubicBezTo>
                <a:cubicBezTo>
                  <a:pt x="4695825" y="711200"/>
                  <a:pt x="4714789" y="707459"/>
                  <a:pt x="4733925" y="704850"/>
                </a:cubicBezTo>
                <a:cubicBezTo>
                  <a:pt x="4784651" y="697933"/>
                  <a:pt x="4835826" y="694216"/>
                  <a:pt x="4886325" y="685800"/>
                </a:cubicBezTo>
                <a:cubicBezTo>
                  <a:pt x="4986712" y="669069"/>
                  <a:pt x="4900470" y="682644"/>
                  <a:pt x="5019675" y="666750"/>
                </a:cubicBezTo>
                <a:cubicBezTo>
                  <a:pt x="5041929" y="663783"/>
                  <a:pt x="5063977" y="659089"/>
                  <a:pt x="5086350" y="657225"/>
                </a:cubicBezTo>
                <a:cubicBezTo>
                  <a:pt x="5140232" y="652735"/>
                  <a:pt x="5194300" y="650875"/>
                  <a:pt x="5248275" y="647700"/>
                </a:cubicBezTo>
                <a:cubicBezTo>
                  <a:pt x="5346022" y="628151"/>
                  <a:pt x="5242671" y="647210"/>
                  <a:pt x="5391150" y="628650"/>
                </a:cubicBezTo>
                <a:cubicBezTo>
                  <a:pt x="5410314" y="626255"/>
                  <a:pt x="5429157" y="621677"/>
                  <a:pt x="5448300" y="619125"/>
                </a:cubicBezTo>
                <a:cubicBezTo>
                  <a:pt x="5476799" y="615325"/>
                  <a:pt x="5505563" y="613666"/>
                  <a:pt x="5534025" y="609600"/>
                </a:cubicBezTo>
                <a:cubicBezTo>
                  <a:pt x="5550052" y="607310"/>
                  <a:pt x="5565649" y="602537"/>
                  <a:pt x="5581650" y="600075"/>
                </a:cubicBezTo>
                <a:cubicBezTo>
                  <a:pt x="5606950" y="596183"/>
                  <a:pt x="5632477" y="593933"/>
                  <a:pt x="5657850" y="590550"/>
                </a:cubicBezTo>
                <a:cubicBezTo>
                  <a:pt x="5680104" y="587583"/>
                  <a:pt x="5702222" y="583598"/>
                  <a:pt x="5724525" y="581025"/>
                </a:cubicBezTo>
                <a:cubicBezTo>
                  <a:pt x="5784783" y="574072"/>
                  <a:pt x="5846020" y="573871"/>
                  <a:pt x="5905500" y="561975"/>
                </a:cubicBezTo>
                <a:cubicBezTo>
                  <a:pt x="5984331" y="546209"/>
                  <a:pt x="5972664" y="547626"/>
                  <a:pt x="6086475" y="533400"/>
                </a:cubicBezTo>
                <a:cubicBezTo>
                  <a:pt x="6138693" y="526873"/>
                  <a:pt x="6217711" y="516126"/>
                  <a:pt x="6267450" y="514350"/>
                </a:cubicBezTo>
                <a:cubicBezTo>
                  <a:pt x="6583154" y="503075"/>
                  <a:pt x="7320140" y="497733"/>
                  <a:pt x="7534275" y="495300"/>
                </a:cubicBezTo>
                <a:cubicBezTo>
                  <a:pt x="7616375" y="462460"/>
                  <a:pt x="7548223" y="487233"/>
                  <a:pt x="7620000" y="466725"/>
                </a:cubicBezTo>
                <a:cubicBezTo>
                  <a:pt x="7629654" y="463967"/>
                  <a:pt x="7638792" y="459458"/>
                  <a:pt x="7648575" y="457200"/>
                </a:cubicBezTo>
                <a:cubicBezTo>
                  <a:pt x="7680125" y="449919"/>
                  <a:pt x="7712413" y="446003"/>
                  <a:pt x="7743825" y="438150"/>
                </a:cubicBezTo>
                <a:cubicBezTo>
                  <a:pt x="7791665" y="426190"/>
                  <a:pt x="7769506" y="432765"/>
                  <a:pt x="7810500" y="419100"/>
                </a:cubicBezTo>
                <a:cubicBezTo>
                  <a:pt x="7820025" y="409575"/>
                  <a:pt x="7827300" y="397067"/>
                  <a:pt x="7839075" y="390525"/>
                </a:cubicBezTo>
                <a:cubicBezTo>
                  <a:pt x="7856628" y="380773"/>
                  <a:pt x="7877175" y="377825"/>
                  <a:pt x="7896225" y="371475"/>
                </a:cubicBezTo>
                <a:cubicBezTo>
                  <a:pt x="7954909" y="351914"/>
                  <a:pt x="7895160" y="369937"/>
                  <a:pt x="7991475" y="352425"/>
                </a:cubicBezTo>
                <a:cubicBezTo>
                  <a:pt x="8017787" y="347641"/>
                  <a:pt x="8033667" y="341536"/>
                  <a:pt x="8058150" y="333375"/>
                </a:cubicBezTo>
                <a:cubicBezTo>
                  <a:pt x="8121650" y="336550"/>
                  <a:pt x="8185490" y="335612"/>
                  <a:pt x="8248650" y="342900"/>
                </a:cubicBezTo>
                <a:cubicBezTo>
                  <a:pt x="8268598" y="345202"/>
                  <a:pt x="8286319" y="357080"/>
                  <a:pt x="8305800" y="361950"/>
                </a:cubicBezTo>
                <a:cubicBezTo>
                  <a:pt x="8353640" y="373910"/>
                  <a:pt x="8331481" y="367335"/>
                  <a:pt x="8372475" y="381000"/>
                </a:cubicBezTo>
                <a:cubicBezTo>
                  <a:pt x="8397875" y="377825"/>
                  <a:pt x="8423979" y="378210"/>
                  <a:pt x="8448675" y="371475"/>
                </a:cubicBezTo>
                <a:cubicBezTo>
                  <a:pt x="8459719" y="368463"/>
                  <a:pt x="8466789" y="357074"/>
                  <a:pt x="8477250" y="352425"/>
                </a:cubicBezTo>
                <a:cubicBezTo>
                  <a:pt x="8579265" y="307085"/>
                  <a:pt x="8498306" y="357438"/>
                  <a:pt x="8562975" y="314325"/>
                </a:cubicBezTo>
                <a:cubicBezTo>
                  <a:pt x="8591550" y="271463"/>
                  <a:pt x="8589963" y="257969"/>
                  <a:pt x="8629650" y="238125"/>
                </a:cubicBezTo>
                <a:cubicBezTo>
                  <a:pt x="8638630" y="233635"/>
                  <a:pt x="8648700" y="231775"/>
                  <a:pt x="8658225" y="228600"/>
                </a:cubicBezTo>
                <a:cubicBezTo>
                  <a:pt x="8692963" y="124387"/>
                  <a:pt x="8634777" y="279452"/>
                  <a:pt x="8696325" y="180975"/>
                </a:cubicBezTo>
                <a:cubicBezTo>
                  <a:pt x="8706968" y="163947"/>
                  <a:pt x="8704236" y="140533"/>
                  <a:pt x="8715375" y="123825"/>
                </a:cubicBezTo>
                <a:cubicBezTo>
                  <a:pt x="8721725" y="114300"/>
                  <a:pt x="8729305" y="105489"/>
                  <a:pt x="8734425" y="95250"/>
                </a:cubicBezTo>
                <a:cubicBezTo>
                  <a:pt x="8747844" y="68412"/>
                  <a:pt x="8746011" y="21538"/>
                  <a:pt x="8782050" y="9525"/>
                </a:cubicBezTo>
                <a:lnTo>
                  <a:pt x="8810625" y="0"/>
                </a:lnTo>
                <a:cubicBezTo>
                  <a:pt x="8848725" y="3175"/>
                  <a:pt x="8887028" y="4472"/>
                  <a:pt x="8924925" y="9525"/>
                </a:cubicBezTo>
                <a:cubicBezTo>
                  <a:pt x="8934877" y="10852"/>
                  <a:pt x="8945660" y="12778"/>
                  <a:pt x="8953500" y="19050"/>
                </a:cubicBezTo>
                <a:cubicBezTo>
                  <a:pt x="8962439" y="26201"/>
                  <a:pt x="8972550" y="47625"/>
                  <a:pt x="8972550" y="476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649777-4B0F-470E-9120-A4009FF8920A}"/>
              </a:ext>
            </a:extLst>
          </p:cNvPr>
          <p:cNvSpPr txBox="1"/>
          <p:nvPr/>
        </p:nvSpPr>
        <p:spPr>
          <a:xfrm>
            <a:off x="10134600" y="3645024"/>
            <a:ext cx="154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Start Hamburg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620F0-8A74-4F06-9CC1-B549958D5E15}"/>
              </a:ext>
            </a:extLst>
          </p:cNvPr>
          <p:cNvSpPr txBox="1"/>
          <p:nvPr/>
        </p:nvSpPr>
        <p:spPr>
          <a:xfrm>
            <a:off x="1007814" y="5724648"/>
            <a:ext cx="191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Havana 29 off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2C9347-D269-4FD3-8191-D11CD130A726}"/>
              </a:ext>
            </a:extLst>
          </p:cNvPr>
          <p:cNvSpPr txBox="1"/>
          <p:nvPr/>
        </p:nvSpPr>
        <p:spPr>
          <a:xfrm>
            <a:off x="839416" y="4829175"/>
            <a:ext cx="191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Near Florida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A86ED5-EB0F-4625-880C-F6959BF6583F}"/>
              </a:ext>
            </a:extLst>
          </p:cNvPr>
          <p:cNvSpPr txBox="1"/>
          <p:nvPr/>
        </p:nvSpPr>
        <p:spPr>
          <a:xfrm>
            <a:off x="2567608" y="4376599"/>
            <a:ext cx="191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Near Canada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DAF834-A701-412A-9BCB-76E280859771}"/>
              </a:ext>
            </a:extLst>
          </p:cNvPr>
          <p:cNvSpPr txBox="1"/>
          <p:nvPr/>
        </p:nvSpPr>
        <p:spPr>
          <a:xfrm>
            <a:off x="7968208" y="3495248"/>
            <a:ext cx="1919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Near UK 29 off by boats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6C1A0C-08F1-4A07-9161-CE7DC21143F4}"/>
              </a:ext>
            </a:extLst>
          </p:cNvPr>
          <p:cNvSpPr txBox="1"/>
          <p:nvPr/>
        </p:nvSpPr>
        <p:spPr>
          <a:xfrm>
            <a:off x="9188276" y="4303504"/>
            <a:ext cx="2064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620 landed Antwerp</a:t>
            </a:r>
          </a:p>
          <a:p>
            <a:r>
              <a:rPr lang="en-GB" dirty="0">
                <a:solidFill>
                  <a:srgbClr val="FF0000"/>
                </a:solidFill>
              </a:rPr>
              <a:t>254 traced to Holocaust deaths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BAB15165-9AF6-4FBD-9B55-06F793FE17F6}"/>
              </a:ext>
            </a:extLst>
          </p:cNvPr>
          <p:cNvSpPr txBox="1">
            <a:spLocks/>
          </p:cNvSpPr>
          <p:nvPr/>
        </p:nvSpPr>
        <p:spPr>
          <a:xfrm>
            <a:off x="1055440" y="6309320"/>
            <a:ext cx="2133600" cy="36512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Slide </a:t>
            </a:r>
            <a:fld id="{546D7DC8-501D-48DE-A57B-6D366F0C1FCE}" type="slidenum">
              <a:rPr lang="en-GB" sz="1200" smtClean="0"/>
              <a:pPr/>
              <a:t>9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452060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3533</TotalTime>
  <Words>1211</Words>
  <Application>Microsoft Office PowerPoint</Application>
  <PresentationFormat>Widescreen</PresentationFormat>
  <Paragraphs>211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 2</vt:lpstr>
      <vt:lpstr>Flow</vt:lpstr>
      <vt:lpstr>Israel &amp; Palestine One British Muslim’s perspective</vt:lpstr>
      <vt:lpstr>Synopsis</vt:lpstr>
      <vt:lpstr>Mohammed Amin</vt:lpstr>
      <vt:lpstr>Why do I care?</vt:lpstr>
      <vt:lpstr>Should I care?</vt:lpstr>
      <vt:lpstr>People take sides. In general:</vt:lpstr>
      <vt:lpstr>What do I think?</vt:lpstr>
      <vt:lpstr>For Jews, Israel is about survival</vt:lpstr>
      <vt:lpstr>St Louis – May to June 1939</vt:lpstr>
      <vt:lpstr>History (1)</vt:lpstr>
      <vt:lpstr>The Balfour Declaration</vt:lpstr>
      <vt:lpstr>History (2)</vt:lpstr>
      <vt:lpstr>Three maps</vt:lpstr>
      <vt:lpstr>History (3)</vt:lpstr>
      <vt:lpstr>History (4)</vt:lpstr>
      <vt:lpstr>Approximate population numbers</vt:lpstr>
      <vt:lpstr>Palestine Liberation Organisation’s objectives</vt:lpstr>
      <vt:lpstr>Palestinian acts of self-harm</vt:lpstr>
      <vt:lpstr>Hamas (Islamic Resistance Movement)</vt:lpstr>
      <vt:lpstr>What Hamas says itself</vt:lpstr>
      <vt:lpstr>The West Bank today, simplified</vt:lpstr>
      <vt:lpstr>Israel’s trilemma</vt:lpstr>
      <vt:lpstr>What do I do?</vt:lpstr>
      <vt:lpstr>Be precise with my language</vt:lpstr>
      <vt:lpstr>Support shared citizenship in Israel</vt:lpstr>
      <vt:lpstr>Support work for Israeli / Palestinian Peace</vt:lpstr>
      <vt:lpstr>Support balanced debate in UK</vt:lpstr>
      <vt:lpstr>Bibliography</vt:lpstr>
      <vt:lpstr>Books (1)</vt:lpstr>
      <vt:lpstr>Books (2)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Taxation Issues from a UK Market Perspective</dc:title>
  <dc:creator>Mohammed Amin</dc:creator>
  <cp:lastModifiedBy>Mohammed Amin</cp:lastModifiedBy>
  <cp:revision>446</cp:revision>
  <cp:lastPrinted>2018-03-12T11:45:15Z</cp:lastPrinted>
  <dcterms:created xsi:type="dcterms:W3CDTF">2010-04-20T14:08:55Z</dcterms:created>
  <dcterms:modified xsi:type="dcterms:W3CDTF">2019-05-23T23:32:57Z</dcterms:modified>
</cp:coreProperties>
</file>