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534" r:id="rId2"/>
    <p:sldId id="594" r:id="rId3"/>
    <p:sldId id="595" r:id="rId4"/>
    <p:sldId id="582" r:id="rId5"/>
    <p:sldId id="596" r:id="rId6"/>
    <p:sldId id="600" r:id="rId7"/>
    <p:sldId id="601" r:id="rId8"/>
    <p:sldId id="597" r:id="rId9"/>
    <p:sldId id="602" r:id="rId10"/>
    <p:sldId id="603" r:id="rId11"/>
    <p:sldId id="604" r:id="rId12"/>
    <p:sldId id="605" r:id="rId13"/>
    <p:sldId id="598" r:id="rId14"/>
    <p:sldId id="606" r:id="rId15"/>
    <p:sldId id="607" r:id="rId16"/>
    <p:sldId id="608" r:id="rId17"/>
    <p:sldId id="609" r:id="rId18"/>
    <p:sldId id="611" r:id="rId19"/>
    <p:sldId id="599" r:id="rId20"/>
    <p:sldId id="617" r:id="rId21"/>
    <p:sldId id="612" r:id="rId22"/>
    <p:sldId id="613" r:id="rId23"/>
    <p:sldId id="614" r:id="rId24"/>
    <p:sldId id="257" r:id="rId25"/>
    <p:sldId id="615" r:id="rId26"/>
    <p:sldId id="618" r:id="rId27"/>
    <p:sldId id="616" r:id="rId28"/>
    <p:sldId id="619" r:id="rId29"/>
    <p:sldId id="610" r:id="rId30"/>
    <p:sldId id="622" r:id="rId31"/>
    <p:sldId id="623" r:id="rId32"/>
    <p:sldId id="624" r:id="rId33"/>
    <p:sldId id="621" r:id="rId34"/>
    <p:sldId id="620" r:id="rId35"/>
    <p:sldId id="407" r:id="rId36"/>
  </p:sldIdLst>
  <p:sldSz cx="12192000"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588" autoAdjust="0"/>
  </p:normalViewPr>
  <p:slideViewPr>
    <p:cSldViewPr>
      <p:cViewPr varScale="1">
        <p:scale>
          <a:sx n="99" d="100"/>
          <a:sy n="99" d="100"/>
        </p:scale>
        <p:origin x="582" y="-36"/>
      </p:cViewPr>
      <p:guideLst>
        <p:guide orient="horz" pos="2160"/>
        <p:guide pos="3840"/>
      </p:guideLst>
    </p:cSldViewPr>
  </p:slideViewPr>
  <p:outlineViewPr>
    <p:cViewPr>
      <p:scale>
        <a:sx n="33" d="100"/>
        <a:sy n="33" d="100"/>
      </p:scale>
      <p:origin x="0" y="-319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C3B8D2-B55D-420E-8DA7-6D35915D5026}"/>
              </a:ext>
            </a:extLst>
          </p:cNvPr>
          <p:cNvSpPr>
            <a:spLocks noGrp="1"/>
          </p:cNvSpPr>
          <p:nvPr>
            <p:ph type="hdr" sz="quarter"/>
          </p:nvPr>
        </p:nvSpPr>
        <p:spPr>
          <a:xfrm>
            <a:off x="0" y="1"/>
            <a:ext cx="2934015" cy="495856"/>
          </a:xfrm>
          <a:prstGeom prst="rect">
            <a:avLst/>
          </a:prstGeom>
        </p:spPr>
        <p:txBody>
          <a:bodyPr vert="horz" lIns="91166" tIns="45583" rIns="91166" bIns="45583" rtlCol="0"/>
          <a:lstStyle>
            <a:lvl1pPr algn="l">
              <a:defRPr sz="1200"/>
            </a:lvl1pPr>
          </a:lstStyle>
          <a:p>
            <a:endParaRPr lang="en-GB" dirty="0"/>
          </a:p>
        </p:txBody>
      </p:sp>
      <p:sp>
        <p:nvSpPr>
          <p:cNvPr id="3" name="Date Placeholder 2">
            <a:extLst>
              <a:ext uri="{FF2B5EF4-FFF2-40B4-BE49-F238E27FC236}">
                <a16:creationId xmlns:a16="http://schemas.microsoft.com/office/drawing/2014/main" id="{B6060201-5FDF-40D2-858A-1CBE0128A1E3}"/>
              </a:ext>
            </a:extLst>
          </p:cNvPr>
          <p:cNvSpPr>
            <a:spLocks noGrp="1"/>
          </p:cNvSpPr>
          <p:nvPr>
            <p:ph type="dt" sz="quarter" idx="1"/>
          </p:nvPr>
        </p:nvSpPr>
        <p:spPr>
          <a:xfrm>
            <a:off x="3833506" y="1"/>
            <a:ext cx="2934015" cy="495856"/>
          </a:xfrm>
          <a:prstGeom prst="rect">
            <a:avLst/>
          </a:prstGeom>
        </p:spPr>
        <p:txBody>
          <a:bodyPr vert="horz" lIns="91166" tIns="45583" rIns="91166" bIns="45583" rtlCol="0"/>
          <a:lstStyle>
            <a:lvl1pPr algn="r">
              <a:defRPr sz="1200"/>
            </a:lvl1pPr>
          </a:lstStyle>
          <a:p>
            <a:fld id="{ED0D6112-9DB3-45CF-8449-C7485561704F}" type="datetimeFigureOut">
              <a:rPr lang="en-GB" smtClean="0"/>
              <a:t>10/09/2023</a:t>
            </a:fld>
            <a:endParaRPr lang="en-GB" dirty="0"/>
          </a:p>
        </p:txBody>
      </p:sp>
      <p:sp>
        <p:nvSpPr>
          <p:cNvPr id="4" name="Footer Placeholder 3">
            <a:extLst>
              <a:ext uri="{FF2B5EF4-FFF2-40B4-BE49-F238E27FC236}">
                <a16:creationId xmlns:a16="http://schemas.microsoft.com/office/drawing/2014/main" id="{75174784-80B3-4CD8-B4BF-FB3E11CFB601}"/>
              </a:ext>
            </a:extLst>
          </p:cNvPr>
          <p:cNvSpPr>
            <a:spLocks noGrp="1"/>
          </p:cNvSpPr>
          <p:nvPr>
            <p:ph type="ftr" sz="quarter" idx="2"/>
          </p:nvPr>
        </p:nvSpPr>
        <p:spPr>
          <a:xfrm>
            <a:off x="0" y="9410146"/>
            <a:ext cx="2934015" cy="495856"/>
          </a:xfrm>
          <a:prstGeom prst="rect">
            <a:avLst/>
          </a:prstGeom>
        </p:spPr>
        <p:txBody>
          <a:bodyPr vert="horz" lIns="91166" tIns="45583" rIns="91166" bIns="45583"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D00DA9A0-A6B1-448E-9539-5956CCFFF0B3}"/>
              </a:ext>
            </a:extLst>
          </p:cNvPr>
          <p:cNvSpPr>
            <a:spLocks noGrp="1"/>
          </p:cNvSpPr>
          <p:nvPr>
            <p:ph type="sldNum" sz="quarter" idx="3"/>
          </p:nvPr>
        </p:nvSpPr>
        <p:spPr>
          <a:xfrm>
            <a:off x="3833506" y="9410146"/>
            <a:ext cx="2934015" cy="495856"/>
          </a:xfrm>
          <a:prstGeom prst="rect">
            <a:avLst/>
          </a:prstGeom>
        </p:spPr>
        <p:txBody>
          <a:bodyPr vert="horz" lIns="91166" tIns="45583" rIns="91166" bIns="45583" rtlCol="0" anchor="b"/>
          <a:lstStyle>
            <a:lvl1pPr algn="r">
              <a:defRPr sz="1200"/>
            </a:lvl1pPr>
          </a:lstStyle>
          <a:p>
            <a:fld id="{5E65A412-D57C-490E-A565-45C77914C68C}" type="slidenum">
              <a:rPr lang="en-GB" smtClean="0"/>
              <a:t>‹#›</a:t>
            </a:fld>
            <a:endParaRPr lang="en-GB" dirty="0"/>
          </a:p>
        </p:txBody>
      </p:sp>
    </p:spTree>
    <p:extLst>
      <p:ext uri="{BB962C8B-B14F-4D97-AF65-F5344CB8AC3E}">
        <p14:creationId xmlns:p14="http://schemas.microsoft.com/office/powerpoint/2010/main" val="3489989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33277" cy="495301"/>
          </a:xfrm>
          <a:prstGeom prst="rect">
            <a:avLst/>
          </a:prstGeom>
        </p:spPr>
        <p:txBody>
          <a:bodyPr vert="horz" lIns="95271" tIns="47637" rIns="95271" bIns="47637" rtlCol="0"/>
          <a:lstStyle>
            <a:lvl1pPr algn="l">
              <a:defRPr sz="1300"/>
            </a:lvl1pPr>
          </a:lstStyle>
          <a:p>
            <a:endParaRPr lang="en-GB" dirty="0"/>
          </a:p>
        </p:txBody>
      </p:sp>
      <p:sp>
        <p:nvSpPr>
          <p:cNvPr id="3" name="Date Placeholder 2"/>
          <p:cNvSpPr>
            <a:spLocks noGrp="1"/>
          </p:cNvSpPr>
          <p:nvPr>
            <p:ph type="dt" idx="1"/>
          </p:nvPr>
        </p:nvSpPr>
        <p:spPr>
          <a:xfrm>
            <a:off x="3834258" y="2"/>
            <a:ext cx="2933277" cy="495301"/>
          </a:xfrm>
          <a:prstGeom prst="rect">
            <a:avLst/>
          </a:prstGeom>
        </p:spPr>
        <p:txBody>
          <a:bodyPr vert="horz" lIns="95271" tIns="47637" rIns="95271" bIns="47637" rtlCol="0"/>
          <a:lstStyle>
            <a:lvl1pPr algn="r">
              <a:defRPr sz="1300"/>
            </a:lvl1pPr>
          </a:lstStyle>
          <a:p>
            <a:fld id="{C89B0AB8-3F60-4EF1-B932-F961F95F794B}" type="datetimeFigureOut">
              <a:rPr lang="en-US" smtClean="0"/>
              <a:pPr/>
              <a:t>9/10/2023</a:t>
            </a:fld>
            <a:endParaRPr lang="en-GB" dirty="0"/>
          </a:p>
        </p:txBody>
      </p:sp>
      <p:sp>
        <p:nvSpPr>
          <p:cNvPr id="4" name="Slide Image Placeholder 3"/>
          <p:cNvSpPr>
            <a:spLocks noGrp="1" noRot="1" noChangeAspect="1"/>
          </p:cNvSpPr>
          <p:nvPr>
            <p:ph type="sldImg" idx="2"/>
          </p:nvPr>
        </p:nvSpPr>
        <p:spPr>
          <a:xfrm>
            <a:off x="85725" y="746125"/>
            <a:ext cx="6597650" cy="3711575"/>
          </a:xfrm>
          <a:prstGeom prst="rect">
            <a:avLst/>
          </a:prstGeom>
          <a:noFill/>
          <a:ln w="12700">
            <a:solidFill>
              <a:prstClr val="black"/>
            </a:solidFill>
          </a:ln>
        </p:spPr>
        <p:txBody>
          <a:bodyPr vert="horz" lIns="95271" tIns="47637" rIns="95271" bIns="47637" rtlCol="0" anchor="ctr"/>
          <a:lstStyle/>
          <a:p>
            <a:endParaRPr lang="en-GB" dirty="0"/>
          </a:p>
        </p:txBody>
      </p:sp>
      <p:sp>
        <p:nvSpPr>
          <p:cNvPr id="5" name="Notes Placeholder 4"/>
          <p:cNvSpPr>
            <a:spLocks noGrp="1"/>
          </p:cNvSpPr>
          <p:nvPr>
            <p:ph type="body" sz="quarter" idx="3"/>
          </p:nvPr>
        </p:nvSpPr>
        <p:spPr>
          <a:xfrm>
            <a:off x="676911" y="4705351"/>
            <a:ext cx="5415280" cy="4457700"/>
          </a:xfrm>
          <a:prstGeom prst="rect">
            <a:avLst/>
          </a:prstGeom>
        </p:spPr>
        <p:txBody>
          <a:bodyPr vert="horz" lIns="95271" tIns="47637" rIns="95271" bIns="476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08981"/>
            <a:ext cx="2933277" cy="495301"/>
          </a:xfrm>
          <a:prstGeom prst="rect">
            <a:avLst/>
          </a:prstGeom>
        </p:spPr>
        <p:txBody>
          <a:bodyPr vert="horz" lIns="95271" tIns="47637" rIns="95271" bIns="47637"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34258" y="9408981"/>
            <a:ext cx="2933277" cy="495301"/>
          </a:xfrm>
          <a:prstGeom prst="rect">
            <a:avLst/>
          </a:prstGeom>
        </p:spPr>
        <p:txBody>
          <a:bodyPr vert="horz" lIns="95271" tIns="47637" rIns="95271" bIns="47637" rtlCol="0" anchor="b"/>
          <a:lstStyle>
            <a:lvl1pPr algn="r">
              <a:defRPr sz="1300"/>
            </a:lvl1pPr>
          </a:lstStyle>
          <a:p>
            <a:fld id="{26416A4B-906D-4CC9-BAEE-FE38323E0DB3}" type="slidenum">
              <a:rPr lang="en-GB" smtClean="0"/>
              <a:pPr/>
              <a:t>‹#›</a:t>
            </a:fld>
            <a:endParaRPr lang="en-GB" dirty="0"/>
          </a:p>
        </p:txBody>
      </p:sp>
    </p:spTree>
    <p:extLst>
      <p:ext uri="{BB962C8B-B14F-4D97-AF65-F5344CB8AC3E}">
        <p14:creationId xmlns:p14="http://schemas.microsoft.com/office/powerpoint/2010/main" val="209622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 y="746125"/>
            <a:ext cx="6597650" cy="3711575"/>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1</a:t>
            </a:fld>
            <a:endParaRPr lang="en-GB" dirty="0"/>
          </a:p>
        </p:txBody>
      </p:sp>
    </p:spTree>
    <p:extLst>
      <p:ext uri="{BB962C8B-B14F-4D97-AF65-F5344CB8AC3E}">
        <p14:creationId xmlns:p14="http://schemas.microsoft.com/office/powerpoint/2010/main" val="397178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16A4B-906D-4CC9-BAEE-FE38323E0DB3}" type="slidenum">
              <a:rPr lang="en-GB" smtClean="0"/>
              <a:pPr/>
              <a:t>2</a:t>
            </a:fld>
            <a:endParaRPr lang="en-GB" dirty="0"/>
          </a:p>
        </p:txBody>
      </p:sp>
    </p:spTree>
    <p:extLst>
      <p:ext uri="{BB962C8B-B14F-4D97-AF65-F5344CB8AC3E}">
        <p14:creationId xmlns:p14="http://schemas.microsoft.com/office/powerpoint/2010/main" val="319027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4</a:t>
            </a:fld>
            <a:endParaRPr lang="en-GB" dirty="0"/>
          </a:p>
        </p:txBody>
      </p:sp>
      <p:sp>
        <p:nvSpPr>
          <p:cNvPr id="80900" name="Rectangle 2"/>
          <p:cNvSpPr>
            <a:spLocks noGrp="1" noRot="1" noChangeAspect="1" noChangeArrowheads="1" noTextEdit="1"/>
          </p:cNvSpPr>
          <p:nvPr>
            <p:ph type="sldImg"/>
          </p:nvPr>
        </p:nvSpPr>
        <p:spPr>
          <a:xfrm>
            <a:off x="42863" y="722313"/>
            <a:ext cx="6403975" cy="3603625"/>
          </a:xfrm>
          <a:ln/>
        </p:spPr>
      </p:sp>
      <p:sp>
        <p:nvSpPr>
          <p:cNvPr id="80901" name="Rectangle 3"/>
          <p:cNvSpPr>
            <a:spLocks noGrp="1" noChangeArrowheads="1"/>
          </p:cNvSpPr>
          <p:nvPr>
            <p:ph type="body" idx="1"/>
          </p:nvPr>
        </p:nvSpPr>
        <p:spPr>
          <a:xfrm>
            <a:off x="649362" y="4564468"/>
            <a:ext cx="5179885" cy="4324232"/>
          </a:xfrm>
          <a:noFill/>
          <a:ln/>
        </p:spPr>
        <p:txBody>
          <a:bodyPr/>
          <a:lstStyle/>
          <a:p>
            <a:pPr eaLnBrk="1" hangingPunct="1"/>
            <a:endParaRPr lang="en-US" dirty="0"/>
          </a:p>
        </p:txBody>
      </p:sp>
    </p:spTree>
    <p:extLst>
      <p:ext uri="{BB962C8B-B14F-4D97-AF65-F5344CB8AC3E}">
        <p14:creationId xmlns:p14="http://schemas.microsoft.com/office/powerpoint/2010/main" val="217033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16A4B-906D-4CC9-BAEE-FE38323E0DB3}" type="slidenum">
              <a:rPr lang="en-GB" smtClean="0"/>
              <a:pPr/>
              <a:t>19</a:t>
            </a:fld>
            <a:endParaRPr lang="en-GB" dirty="0"/>
          </a:p>
        </p:txBody>
      </p:sp>
    </p:spTree>
    <p:extLst>
      <p:ext uri="{BB962C8B-B14F-4D97-AF65-F5344CB8AC3E}">
        <p14:creationId xmlns:p14="http://schemas.microsoft.com/office/powerpoint/2010/main" val="3505456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16A4B-906D-4CC9-BAEE-FE38323E0DB3}" type="slidenum">
              <a:rPr lang="en-GB" smtClean="0"/>
              <a:pPr/>
              <a:t>29</a:t>
            </a:fld>
            <a:endParaRPr lang="en-GB" dirty="0"/>
          </a:p>
        </p:txBody>
      </p:sp>
    </p:spTree>
    <p:extLst>
      <p:ext uri="{BB962C8B-B14F-4D97-AF65-F5344CB8AC3E}">
        <p14:creationId xmlns:p14="http://schemas.microsoft.com/office/powerpoint/2010/main" val="2342154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16A4B-906D-4CC9-BAEE-FE38323E0DB3}" type="slidenum">
              <a:rPr lang="en-GB" smtClean="0"/>
              <a:pPr/>
              <a:t>33</a:t>
            </a:fld>
            <a:endParaRPr lang="en-GB" dirty="0"/>
          </a:p>
        </p:txBody>
      </p:sp>
    </p:spTree>
    <p:extLst>
      <p:ext uri="{BB962C8B-B14F-4D97-AF65-F5344CB8AC3E}">
        <p14:creationId xmlns:p14="http://schemas.microsoft.com/office/powerpoint/2010/main" val="413855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35</a:t>
            </a:fld>
            <a:endParaRPr lang="en-GB" dirty="0"/>
          </a:p>
        </p:txBody>
      </p:sp>
    </p:spTree>
    <p:extLst>
      <p:ext uri="{BB962C8B-B14F-4D97-AF65-F5344CB8AC3E}">
        <p14:creationId xmlns:p14="http://schemas.microsoft.com/office/powerpoint/2010/main" val="1854921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19" name="Footer Placeholder 18"/>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27" name="Slide Number Placeholder 2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8" name="Footer Placeholder 7"/>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9" name="Slide Number Placeholder 8"/>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4" name="Footer Placeholder 3"/>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5" name="Slide Number Placeholder 4"/>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3" name="Footer Placeholder 2"/>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4" name="Slide Number Placeholder 3"/>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9/10/2023</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769600" y="6356351"/>
            <a:ext cx="812800" cy="365125"/>
          </a:xfrm>
          <a:prstGeom prst="rect">
            <a:avLst/>
          </a:prstGeo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9804" y="2108575"/>
            <a:ext cx="10754246" cy="1679630"/>
          </a:xfrm>
        </p:spPr>
        <p:txBody>
          <a:bodyPr>
            <a:noAutofit/>
          </a:bodyPr>
          <a:lstStyle/>
          <a:p>
            <a:pPr algn="l"/>
            <a:r>
              <a:rPr lang="en-US" sz="4400" dirty="0"/>
              <a:t>Antisemitism:</a:t>
            </a:r>
            <a:br>
              <a:rPr lang="en-US" sz="4400" dirty="0"/>
            </a:br>
            <a:r>
              <a:rPr lang="en-US" sz="4400" dirty="0"/>
              <a:t>Presentation &amp; Discussion</a:t>
            </a:r>
            <a:endParaRPr lang="en-GB" sz="4400" dirty="0"/>
          </a:p>
        </p:txBody>
      </p:sp>
      <p:sp>
        <p:nvSpPr>
          <p:cNvPr id="3" name="Subtitle 2"/>
          <p:cNvSpPr>
            <a:spLocks noGrp="1"/>
          </p:cNvSpPr>
          <p:nvPr>
            <p:ph type="subTitle" idx="1"/>
          </p:nvPr>
        </p:nvSpPr>
        <p:spPr>
          <a:xfrm>
            <a:off x="1039804" y="4521315"/>
            <a:ext cx="9386093" cy="1152128"/>
          </a:xfrm>
        </p:spPr>
        <p:txBody>
          <a:bodyPr>
            <a:normAutofit/>
          </a:bodyPr>
          <a:lstStyle/>
          <a:p>
            <a:pPr algn="l"/>
            <a:r>
              <a:rPr lang="en-GB" dirty="0"/>
              <a:t>Mohammed Amin </a:t>
            </a:r>
            <a:r>
              <a:rPr lang="it-IT" sz="1800" dirty="0"/>
              <a:t>MBE FRSA MA FCA AMCT CTA(Fellow)</a:t>
            </a:r>
            <a:endParaRPr lang="en-GB" sz="1800" dirty="0"/>
          </a:p>
          <a:p>
            <a:pPr algn="l"/>
            <a:r>
              <a:rPr lang="en-GB" dirty="0"/>
              <a:t>11 September 2023</a:t>
            </a:r>
          </a:p>
        </p:txBody>
      </p:sp>
      <p:sp>
        <p:nvSpPr>
          <p:cNvPr id="4" name="TextBox 3"/>
          <p:cNvSpPr txBox="1"/>
          <p:nvPr/>
        </p:nvSpPr>
        <p:spPr>
          <a:xfrm>
            <a:off x="911424" y="1052736"/>
            <a:ext cx="10945216" cy="707886"/>
          </a:xfrm>
          <a:prstGeom prst="rect">
            <a:avLst/>
          </a:prstGeom>
          <a:noFill/>
        </p:spPr>
        <p:txBody>
          <a:bodyPr wrap="square" rtlCol="0">
            <a:spAutoFit/>
          </a:bodyPr>
          <a:lstStyle/>
          <a:p>
            <a:r>
              <a:rPr lang="en-GB" sz="4000" dirty="0"/>
              <a:t>Liberal Democrats for Peace in the Middle East</a:t>
            </a:r>
          </a:p>
        </p:txBody>
      </p:sp>
    </p:spTree>
    <p:extLst>
      <p:ext uri="{BB962C8B-B14F-4D97-AF65-F5344CB8AC3E}">
        <p14:creationId xmlns:p14="http://schemas.microsoft.com/office/powerpoint/2010/main" val="354358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EB205-B953-B356-3E60-22F06884C3DA}"/>
              </a:ext>
            </a:extLst>
          </p:cNvPr>
          <p:cNvSpPr>
            <a:spLocks noGrp="1"/>
          </p:cNvSpPr>
          <p:nvPr>
            <p:ph type="title"/>
          </p:nvPr>
        </p:nvSpPr>
        <p:spPr>
          <a:xfrm>
            <a:off x="1100193" y="980728"/>
            <a:ext cx="11074400" cy="1143000"/>
          </a:xfrm>
        </p:spPr>
        <p:txBody>
          <a:bodyPr>
            <a:normAutofit fontScale="90000"/>
          </a:bodyPr>
          <a:lstStyle/>
          <a:p>
            <a:r>
              <a:rPr lang="en-GB" dirty="0"/>
              <a:t>Non-legally binding working definition of antisemitism</a:t>
            </a:r>
          </a:p>
        </p:txBody>
      </p:sp>
      <p:sp>
        <p:nvSpPr>
          <p:cNvPr id="3" name="TextBox 2">
            <a:extLst>
              <a:ext uri="{FF2B5EF4-FFF2-40B4-BE49-F238E27FC236}">
                <a16:creationId xmlns:a16="http://schemas.microsoft.com/office/drawing/2014/main" id="{DEE4DD71-92D4-1CDF-6C41-0534C2C1B90E}"/>
              </a:ext>
            </a:extLst>
          </p:cNvPr>
          <p:cNvSpPr txBox="1"/>
          <p:nvPr/>
        </p:nvSpPr>
        <p:spPr>
          <a:xfrm>
            <a:off x="983432" y="2179728"/>
            <a:ext cx="10369152" cy="2554545"/>
          </a:xfrm>
          <a:prstGeom prst="rect">
            <a:avLst/>
          </a:prstGeom>
          <a:noFill/>
        </p:spPr>
        <p:txBody>
          <a:bodyPr wrap="square" rtlCol="0">
            <a:spAutoFit/>
          </a:bodyPr>
          <a:lstStyle/>
          <a:p>
            <a:r>
              <a:rPr lang="en-GB" sz="3200" i="1" dirty="0">
                <a:latin typeface="Times New Roman" panose="02020603050405020304" pitchFamily="18" charset="0"/>
                <a:cs typeface="Times New Roman" panose="02020603050405020304" pitchFamily="18" charset="0"/>
              </a:rPr>
              <a:t>“Antisemitism is a certain perception of Jews, which may be expressed as hatred toward Jews. Rhetorical and physical manifestations of antisemitism are directed toward Jewish or non-Jewish individuals and/or their property, toward Jewish community institutions and religious facilities.”</a:t>
            </a:r>
          </a:p>
        </p:txBody>
      </p:sp>
      <p:sp>
        <p:nvSpPr>
          <p:cNvPr id="4" name="TextBox 3">
            <a:extLst>
              <a:ext uri="{FF2B5EF4-FFF2-40B4-BE49-F238E27FC236}">
                <a16:creationId xmlns:a16="http://schemas.microsoft.com/office/drawing/2014/main" id="{F47E04F3-3269-52E5-C7C2-2DF89F33B4AA}"/>
              </a:ext>
            </a:extLst>
          </p:cNvPr>
          <p:cNvSpPr txBox="1"/>
          <p:nvPr/>
        </p:nvSpPr>
        <p:spPr>
          <a:xfrm>
            <a:off x="959129" y="5013176"/>
            <a:ext cx="10801200" cy="646331"/>
          </a:xfrm>
          <a:prstGeom prst="rect">
            <a:avLst/>
          </a:prstGeom>
          <a:noFill/>
        </p:spPr>
        <p:txBody>
          <a:bodyPr wrap="square" rtlCol="0">
            <a:spAutoFit/>
          </a:bodyPr>
          <a:lstStyle/>
          <a:p>
            <a:r>
              <a:rPr lang="en-GB" dirty="0">
                <a:solidFill>
                  <a:srgbClr val="FF0000"/>
                </a:solidFill>
              </a:rPr>
              <a:t>Source:</a:t>
            </a:r>
          </a:p>
          <a:p>
            <a:r>
              <a:rPr lang="en-GB" dirty="0">
                <a:solidFill>
                  <a:srgbClr val="FF0000"/>
                </a:solidFill>
              </a:rPr>
              <a:t>https://www.holocaustremembrance.com/sites/default/files/press_release_document_antisemitism.pdf</a:t>
            </a:r>
          </a:p>
        </p:txBody>
      </p:sp>
      <p:sp>
        <p:nvSpPr>
          <p:cNvPr id="5" name="TextBox 4">
            <a:extLst>
              <a:ext uri="{FF2B5EF4-FFF2-40B4-BE49-F238E27FC236}">
                <a16:creationId xmlns:a16="http://schemas.microsoft.com/office/drawing/2014/main" id="{3C8E0BB2-2006-F976-A0A5-B3EC9DF0921B}"/>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10</a:t>
            </a:fld>
            <a:endParaRPr lang="en-GB" sz="3200" dirty="0">
              <a:solidFill>
                <a:srgbClr val="FF0000"/>
              </a:solidFill>
            </a:endParaRPr>
          </a:p>
        </p:txBody>
      </p:sp>
    </p:spTree>
    <p:extLst>
      <p:ext uri="{BB962C8B-B14F-4D97-AF65-F5344CB8AC3E}">
        <p14:creationId xmlns:p14="http://schemas.microsoft.com/office/powerpoint/2010/main" val="89902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E060-1527-04C0-81C1-9142209D9AD9}"/>
              </a:ext>
            </a:extLst>
          </p:cNvPr>
          <p:cNvSpPr>
            <a:spLocks noGrp="1"/>
          </p:cNvSpPr>
          <p:nvPr>
            <p:ph type="title"/>
          </p:nvPr>
        </p:nvSpPr>
        <p:spPr>
          <a:xfrm>
            <a:off x="609600" y="332656"/>
            <a:ext cx="10972800" cy="1143000"/>
          </a:xfrm>
        </p:spPr>
        <p:txBody>
          <a:bodyPr/>
          <a:lstStyle/>
          <a:p>
            <a:r>
              <a:rPr lang="en-GB" dirty="0"/>
              <a:t>Spelling</a:t>
            </a:r>
          </a:p>
        </p:txBody>
      </p:sp>
      <p:sp>
        <p:nvSpPr>
          <p:cNvPr id="3" name="Content Placeholder 2">
            <a:extLst>
              <a:ext uri="{FF2B5EF4-FFF2-40B4-BE49-F238E27FC236}">
                <a16:creationId xmlns:a16="http://schemas.microsoft.com/office/drawing/2014/main" id="{AA609251-5B10-0E44-B71A-5A08CF8C2EEB}"/>
              </a:ext>
            </a:extLst>
          </p:cNvPr>
          <p:cNvSpPr>
            <a:spLocks noGrp="1"/>
          </p:cNvSpPr>
          <p:nvPr>
            <p:ph idx="1"/>
          </p:nvPr>
        </p:nvSpPr>
        <p:spPr>
          <a:xfrm>
            <a:off x="609600" y="1475656"/>
            <a:ext cx="10972800" cy="4761656"/>
          </a:xfrm>
        </p:spPr>
        <p:txBody>
          <a:bodyPr>
            <a:noAutofit/>
          </a:bodyPr>
          <a:lstStyle/>
          <a:p>
            <a:r>
              <a:rPr lang="en-GB" sz="4000" dirty="0"/>
              <a:t>It is </a:t>
            </a:r>
            <a:r>
              <a:rPr lang="en-GB" sz="4000" i="1" dirty="0">
                <a:latin typeface="Times New Roman" panose="02020603050405020304" pitchFamily="18" charset="0"/>
                <a:cs typeface="Times New Roman" panose="02020603050405020304" pitchFamily="18" charset="0"/>
              </a:rPr>
              <a:t>antisemitism</a:t>
            </a:r>
            <a:r>
              <a:rPr lang="en-GB" sz="4000" dirty="0"/>
              <a:t>, not </a:t>
            </a:r>
            <a:r>
              <a:rPr lang="en-GB" sz="4000" i="1" dirty="0">
                <a:latin typeface="Times New Roman" panose="02020603050405020304" pitchFamily="18" charset="0"/>
                <a:cs typeface="Times New Roman" panose="02020603050405020304" pitchFamily="18" charset="0"/>
              </a:rPr>
              <a:t>anti-Semitism</a:t>
            </a:r>
            <a:r>
              <a:rPr lang="en-GB" sz="4000" dirty="0"/>
              <a:t> or </a:t>
            </a:r>
            <a:r>
              <a:rPr lang="en-GB" sz="4000" i="1" dirty="0" err="1">
                <a:latin typeface="Times New Roman" panose="02020603050405020304" pitchFamily="18" charset="0"/>
                <a:cs typeface="Times New Roman" panose="02020603050405020304" pitchFamily="18" charset="0"/>
              </a:rPr>
              <a:t>anti-semitism</a:t>
            </a:r>
            <a:endParaRPr lang="en-GB" sz="4000" i="1" dirty="0">
              <a:latin typeface="Times New Roman" panose="02020603050405020304" pitchFamily="18" charset="0"/>
              <a:cs typeface="Times New Roman" panose="02020603050405020304" pitchFamily="18" charset="0"/>
            </a:endParaRPr>
          </a:p>
          <a:p>
            <a:r>
              <a:rPr lang="en-GB" sz="4000" dirty="0">
                <a:cs typeface="Times New Roman" panose="02020603050405020304" pitchFamily="18" charset="0"/>
              </a:rPr>
              <a:t>IHRA uses antisemitism</a:t>
            </a:r>
          </a:p>
          <a:p>
            <a:r>
              <a:rPr lang="en-GB" sz="4000" dirty="0">
                <a:cs typeface="Times New Roman" panose="02020603050405020304" pitchFamily="18" charset="0"/>
              </a:rPr>
              <a:t>There is no such thing as </a:t>
            </a:r>
            <a:r>
              <a:rPr lang="en-GB" sz="4000" i="1" dirty="0">
                <a:latin typeface="Times New Roman" panose="02020603050405020304" pitchFamily="18" charset="0"/>
                <a:cs typeface="Times New Roman" panose="02020603050405020304" pitchFamily="18" charset="0"/>
              </a:rPr>
              <a:t>“Semitism”!</a:t>
            </a:r>
          </a:p>
          <a:p>
            <a:r>
              <a:rPr lang="en-GB" sz="4000" dirty="0">
                <a:cs typeface="Times New Roman" panose="02020603050405020304" pitchFamily="18" charset="0"/>
              </a:rPr>
              <a:t>Read </a:t>
            </a:r>
            <a:r>
              <a:rPr lang="en-GB" sz="4000" i="1" dirty="0">
                <a:latin typeface="Times New Roman" panose="02020603050405020304" pitchFamily="18" charset="0"/>
                <a:cs typeface="Times New Roman" panose="02020603050405020304" pitchFamily="18" charset="0"/>
              </a:rPr>
              <a:t>“Should Anti-Semitism Be Hyphenated?” </a:t>
            </a:r>
            <a:r>
              <a:rPr lang="en-GB" sz="4000" dirty="0">
                <a:cs typeface="Times New Roman" panose="02020603050405020304" pitchFamily="18" charset="0"/>
              </a:rPr>
              <a:t>at https://forward.com/culture/166092/should-anti-semitism-be-hyphenated/</a:t>
            </a:r>
          </a:p>
        </p:txBody>
      </p:sp>
      <p:sp>
        <p:nvSpPr>
          <p:cNvPr id="4" name="TextBox 3">
            <a:extLst>
              <a:ext uri="{FF2B5EF4-FFF2-40B4-BE49-F238E27FC236}">
                <a16:creationId xmlns:a16="http://schemas.microsoft.com/office/drawing/2014/main" id="{BD49C466-2106-79C7-6B0D-91F33BF0396C}"/>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11</a:t>
            </a:fld>
            <a:endParaRPr lang="en-GB" sz="3200" dirty="0">
              <a:solidFill>
                <a:srgbClr val="FF0000"/>
              </a:solidFill>
            </a:endParaRPr>
          </a:p>
        </p:txBody>
      </p:sp>
    </p:spTree>
    <p:extLst>
      <p:ext uri="{BB962C8B-B14F-4D97-AF65-F5344CB8AC3E}">
        <p14:creationId xmlns:p14="http://schemas.microsoft.com/office/powerpoint/2010/main" val="2216917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8EE8-B067-82EE-AD40-8725023003AB}"/>
              </a:ext>
            </a:extLst>
          </p:cNvPr>
          <p:cNvSpPr>
            <a:spLocks noGrp="1"/>
          </p:cNvSpPr>
          <p:nvPr>
            <p:ph type="title"/>
          </p:nvPr>
        </p:nvSpPr>
        <p:spPr/>
        <p:txBody>
          <a:bodyPr/>
          <a:lstStyle/>
          <a:p>
            <a:r>
              <a:rPr lang="en-GB" dirty="0"/>
              <a:t>Can you be antisemitic towards Arabs?</a:t>
            </a:r>
          </a:p>
        </p:txBody>
      </p:sp>
      <p:sp>
        <p:nvSpPr>
          <p:cNvPr id="3" name="Content Placeholder 2">
            <a:extLst>
              <a:ext uri="{FF2B5EF4-FFF2-40B4-BE49-F238E27FC236}">
                <a16:creationId xmlns:a16="http://schemas.microsoft.com/office/drawing/2014/main" id="{3DA05474-140F-0E8E-0CBC-CF48A0A4850F}"/>
              </a:ext>
            </a:extLst>
          </p:cNvPr>
          <p:cNvSpPr>
            <a:spLocks noGrp="1"/>
          </p:cNvSpPr>
          <p:nvPr>
            <p:ph idx="1"/>
          </p:nvPr>
        </p:nvSpPr>
        <p:spPr>
          <a:xfrm>
            <a:off x="609600" y="1935480"/>
            <a:ext cx="10972800" cy="2645648"/>
          </a:xfrm>
        </p:spPr>
        <p:txBody>
          <a:bodyPr>
            <a:normAutofit/>
          </a:bodyPr>
          <a:lstStyle/>
          <a:p>
            <a:r>
              <a:rPr lang="en-GB" sz="3200" dirty="0"/>
              <a:t>Arabs speak a Semitic language (= Semites) as do Jews</a:t>
            </a:r>
          </a:p>
          <a:p>
            <a:r>
              <a:rPr lang="en-GB" sz="3200" dirty="0"/>
              <a:t>Trying to include Arabs perpetrates the etymological fallacy</a:t>
            </a:r>
          </a:p>
          <a:p>
            <a:r>
              <a:rPr lang="en-GB" sz="3200" dirty="0"/>
              <a:t>See https://en.wikipedia.org/wiki/Etymological_fallacy </a:t>
            </a:r>
          </a:p>
        </p:txBody>
      </p:sp>
      <p:sp>
        <p:nvSpPr>
          <p:cNvPr id="4" name="TextBox 3">
            <a:extLst>
              <a:ext uri="{FF2B5EF4-FFF2-40B4-BE49-F238E27FC236}">
                <a16:creationId xmlns:a16="http://schemas.microsoft.com/office/drawing/2014/main" id="{3FB67614-E602-D43C-E52F-BCCC17855D02}"/>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12</a:t>
            </a:fld>
            <a:endParaRPr lang="en-GB" sz="3200" dirty="0">
              <a:solidFill>
                <a:srgbClr val="FF0000"/>
              </a:solidFill>
            </a:endParaRPr>
          </a:p>
        </p:txBody>
      </p:sp>
    </p:spTree>
    <p:extLst>
      <p:ext uri="{BB962C8B-B14F-4D97-AF65-F5344CB8AC3E}">
        <p14:creationId xmlns:p14="http://schemas.microsoft.com/office/powerpoint/2010/main" val="368653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2529-CD04-CB27-0648-213696D5BED3}"/>
              </a:ext>
            </a:extLst>
          </p:cNvPr>
          <p:cNvSpPr>
            <a:spLocks noGrp="1"/>
          </p:cNvSpPr>
          <p:nvPr>
            <p:ph type="title"/>
          </p:nvPr>
        </p:nvSpPr>
        <p:spPr>
          <a:xfrm>
            <a:off x="2855640" y="2420888"/>
            <a:ext cx="6912768" cy="1362456"/>
          </a:xfrm>
        </p:spPr>
        <p:txBody>
          <a:bodyPr/>
          <a:lstStyle/>
          <a:p>
            <a:r>
              <a:rPr lang="en-GB" dirty="0"/>
              <a:t>The IHRA examples</a:t>
            </a:r>
          </a:p>
        </p:txBody>
      </p:sp>
      <p:sp>
        <p:nvSpPr>
          <p:cNvPr id="3" name="TextBox 2">
            <a:extLst>
              <a:ext uri="{FF2B5EF4-FFF2-40B4-BE49-F238E27FC236}">
                <a16:creationId xmlns:a16="http://schemas.microsoft.com/office/drawing/2014/main" id="{DE5AEA10-3DD6-D9F1-1CF0-F2917AFBB741}"/>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13</a:t>
            </a:fld>
            <a:endParaRPr lang="en-GB" sz="3200" dirty="0">
              <a:solidFill>
                <a:srgbClr val="FF0000"/>
              </a:solidFill>
            </a:endParaRPr>
          </a:p>
        </p:txBody>
      </p:sp>
    </p:spTree>
    <p:extLst>
      <p:ext uri="{BB962C8B-B14F-4D97-AF65-F5344CB8AC3E}">
        <p14:creationId xmlns:p14="http://schemas.microsoft.com/office/powerpoint/2010/main" val="2963462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C79B5B-1CF4-1472-ACA0-F08E8A990F19}"/>
              </a:ext>
            </a:extLst>
          </p:cNvPr>
          <p:cNvSpPr>
            <a:spLocks noGrp="1"/>
          </p:cNvSpPr>
          <p:nvPr>
            <p:ph type="title"/>
          </p:nvPr>
        </p:nvSpPr>
        <p:spPr>
          <a:xfrm>
            <a:off x="605361" y="588333"/>
            <a:ext cx="11074400" cy="722344"/>
          </a:xfrm>
        </p:spPr>
        <p:txBody>
          <a:bodyPr>
            <a:normAutofit fontScale="90000"/>
          </a:bodyPr>
          <a:lstStyle/>
          <a:p>
            <a:r>
              <a:rPr lang="en-GB" dirty="0"/>
              <a:t>Introduction to the examples</a:t>
            </a:r>
          </a:p>
        </p:txBody>
      </p:sp>
      <p:sp>
        <p:nvSpPr>
          <p:cNvPr id="6" name="TextBox 5">
            <a:extLst>
              <a:ext uri="{FF2B5EF4-FFF2-40B4-BE49-F238E27FC236}">
                <a16:creationId xmlns:a16="http://schemas.microsoft.com/office/drawing/2014/main" id="{71EC7372-7E16-8493-02AB-C76670CFB449}"/>
              </a:ext>
            </a:extLst>
          </p:cNvPr>
          <p:cNvSpPr txBox="1"/>
          <p:nvPr/>
        </p:nvSpPr>
        <p:spPr>
          <a:xfrm>
            <a:off x="551384" y="1412776"/>
            <a:ext cx="10887000" cy="4801314"/>
          </a:xfrm>
          <a:prstGeom prst="rect">
            <a:avLst/>
          </a:prstGeom>
          <a:noFill/>
        </p:spPr>
        <p:txBody>
          <a:bodyPr wrap="square" rtlCol="0">
            <a:spAutoFit/>
          </a:bodyPr>
          <a:lstStyle/>
          <a:p>
            <a:r>
              <a:rPr lang="en-GB" sz="2400" i="1" dirty="0">
                <a:latin typeface="Times New Roman" panose="02020603050405020304" pitchFamily="18" charset="0"/>
                <a:cs typeface="Times New Roman" panose="02020603050405020304" pitchFamily="18" charset="0"/>
              </a:rPr>
              <a:t>“To guide IHRA in its work, the following examples may serve as illustrations:</a:t>
            </a:r>
          </a:p>
          <a:p>
            <a:endParaRPr lang="en-GB" sz="2400" i="1" dirty="0">
              <a:latin typeface="Times New Roman" panose="02020603050405020304" pitchFamily="18" charset="0"/>
              <a:cs typeface="Times New Roman" panose="02020603050405020304" pitchFamily="18" charset="0"/>
            </a:endParaRPr>
          </a:p>
          <a:p>
            <a:r>
              <a:rPr lang="en-GB" sz="2400" i="1" dirty="0">
                <a:latin typeface="Times New Roman" panose="02020603050405020304" pitchFamily="18" charset="0"/>
                <a:cs typeface="Times New Roman" panose="02020603050405020304" pitchFamily="18" charset="0"/>
              </a:rPr>
              <a:t>Manifestations </a:t>
            </a:r>
            <a:r>
              <a:rPr lang="en-GB" sz="2400" b="1" i="1" dirty="0">
                <a:solidFill>
                  <a:srgbClr val="FF0000"/>
                </a:solidFill>
                <a:latin typeface="Times New Roman" panose="02020603050405020304" pitchFamily="18" charset="0"/>
                <a:cs typeface="Times New Roman" panose="02020603050405020304" pitchFamily="18" charset="0"/>
              </a:rPr>
              <a:t>might </a:t>
            </a:r>
            <a:r>
              <a:rPr lang="en-GB" sz="2400" i="1" dirty="0">
                <a:latin typeface="Times New Roman" panose="02020603050405020304" pitchFamily="18" charset="0"/>
                <a:cs typeface="Times New Roman" panose="02020603050405020304" pitchFamily="18" charset="0"/>
              </a:rPr>
              <a:t>include the targeting of the state of Israel, conceived as a Jewish </a:t>
            </a:r>
            <a:r>
              <a:rPr lang="en-GB" sz="2400" i="1" dirty="0" err="1">
                <a:latin typeface="Times New Roman" panose="02020603050405020304" pitchFamily="18" charset="0"/>
                <a:cs typeface="Times New Roman" panose="02020603050405020304" pitchFamily="18" charset="0"/>
              </a:rPr>
              <a:t>collectivity</a:t>
            </a:r>
            <a:r>
              <a:rPr lang="en-GB" sz="2400" i="1" dirty="0">
                <a:latin typeface="Times New Roman" panose="02020603050405020304" pitchFamily="18" charset="0"/>
                <a:cs typeface="Times New Roman" panose="02020603050405020304" pitchFamily="18" charset="0"/>
              </a:rPr>
              <a:t>. However, criticism of Israel similar to that </a:t>
            </a:r>
            <a:r>
              <a:rPr lang="en-GB" sz="2400" i="1" dirty="0" err="1">
                <a:latin typeface="Times New Roman" panose="02020603050405020304" pitchFamily="18" charset="0"/>
                <a:cs typeface="Times New Roman" panose="02020603050405020304" pitchFamily="18" charset="0"/>
              </a:rPr>
              <a:t>leveled</a:t>
            </a:r>
            <a:r>
              <a:rPr lang="en-GB" sz="2400" i="1" dirty="0">
                <a:latin typeface="Times New Roman" panose="02020603050405020304" pitchFamily="18" charset="0"/>
                <a:cs typeface="Times New Roman" panose="02020603050405020304" pitchFamily="18" charset="0"/>
              </a:rPr>
              <a:t> against any other country cannot be regarded as antisemitic. Antisemitism frequently charges Jews with conspiring to harm humanity, and it is often used to blame Jews for “why things go wrong.” It is expressed in speech, writing, visual forms and action, and employs sinister stereotypes and negative character traits.</a:t>
            </a:r>
          </a:p>
          <a:p>
            <a:endParaRPr lang="en-GB" sz="2400" i="1" dirty="0">
              <a:latin typeface="Times New Roman" panose="02020603050405020304" pitchFamily="18" charset="0"/>
              <a:cs typeface="Times New Roman" panose="02020603050405020304" pitchFamily="18" charset="0"/>
            </a:endParaRPr>
          </a:p>
          <a:p>
            <a:r>
              <a:rPr lang="en-GB" sz="2400" i="1" dirty="0">
                <a:latin typeface="Times New Roman" panose="02020603050405020304" pitchFamily="18" charset="0"/>
                <a:cs typeface="Times New Roman" panose="02020603050405020304" pitchFamily="18" charset="0"/>
              </a:rPr>
              <a:t>Contemporary examples of antisemitism in public life, the media, schools, the workplace, and in the religious sphere </a:t>
            </a:r>
            <a:r>
              <a:rPr lang="en-GB" sz="2400" b="1" i="1" dirty="0">
                <a:solidFill>
                  <a:srgbClr val="FF0000"/>
                </a:solidFill>
                <a:latin typeface="Times New Roman" panose="02020603050405020304" pitchFamily="18" charset="0"/>
                <a:cs typeface="Times New Roman" panose="02020603050405020304" pitchFamily="18" charset="0"/>
              </a:rPr>
              <a:t>could, taking into account the overall context</a:t>
            </a:r>
            <a:r>
              <a:rPr lang="en-GB" sz="2400" i="1" dirty="0">
                <a:latin typeface="Times New Roman" panose="02020603050405020304" pitchFamily="18" charset="0"/>
                <a:cs typeface="Times New Roman" panose="02020603050405020304" pitchFamily="18" charset="0"/>
              </a:rPr>
              <a:t>, include, but are not limited to:”</a:t>
            </a:r>
          </a:p>
          <a:p>
            <a:endParaRPr lang="en-GB" dirty="0"/>
          </a:p>
        </p:txBody>
      </p:sp>
      <p:sp>
        <p:nvSpPr>
          <p:cNvPr id="2" name="TextBox 1">
            <a:extLst>
              <a:ext uri="{FF2B5EF4-FFF2-40B4-BE49-F238E27FC236}">
                <a16:creationId xmlns:a16="http://schemas.microsoft.com/office/drawing/2014/main" id="{84A0374E-C003-19BE-FE96-7E307319D103}"/>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14</a:t>
            </a:fld>
            <a:endParaRPr lang="en-GB" sz="3200" dirty="0">
              <a:solidFill>
                <a:srgbClr val="FF0000"/>
              </a:solidFill>
            </a:endParaRPr>
          </a:p>
        </p:txBody>
      </p:sp>
    </p:spTree>
    <p:extLst>
      <p:ext uri="{BB962C8B-B14F-4D97-AF65-F5344CB8AC3E}">
        <p14:creationId xmlns:p14="http://schemas.microsoft.com/office/powerpoint/2010/main" val="196292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E1BC-D98A-5A7E-AF9E-C69C48851F97}"/>
              </a:ext>
            </a:extLst>
          </p:cNvPr>
          <p:cNvSpPr>
            <a:spLocks noGrp="1"/>
          </p:cNvSpPr>
          <p:nvPr>
            <p:ph type="title"/>
          </p:nvPr>
        </p:nvSpPr>
        <p:spPr>
          <a:xfrm>
            <a:off x="609600" y="620688"/>
            <a:ext cx="10972800" cy="722344"/>
          </a:xfrm>
        </p:spPr>
        <p:txBody>
          <a:bodyPr>
            <a:normAutofit fontScale="90000"/>
          </a:bodyPr>
          <a:lstStyle/>
          <a:p>
            <a:r>
              <a:rPr lang="en-GB" dirty="0"/>
              <a:t>The examples (1)</a:t>
            </a:r>
          </a:p>
        </p:txBody>
      </p:sp>
      <p:sp>
        <p:nvSpPr>
          <p:cNvPr id="3" name="Content Placeholder 2">
            <a:extLst>
              <a:ext uri="{FF2B5EF4-FFF2-40B4-BE49-F238E27FC236}">
                <a16:creationId xmlns:a16="http://schemas.microsoft.com/office/drawing/2014/main" id="{7A5CE59D-52B1-6FCE-827A-88D9330C1366}"/>
              </a:ext>
            </a:extLst>
          </p:cNvPr>
          <p:cNvSpPr>
            <a:spLocks noGrp="1"/>
          </p:cNvSpPr>
          <p:nvPr>
            <p:ph idx="1"/>
          </p:nvPr>
        </p:nvSpPr>
        <p:spPr>
          <a:xfrm>
            <a:off x="609600" y="1343032"/>
            <a:ext cx="10972800" cy="4534240"/>
          </a:xfrm>
        </p:spPr>
        <p:txBody>
          <a:bodyPr>
            <a:noAutofit/>
          </a:bodyPr>
          <a:lstStyle/>
          <a:p>
            <a:pPr marL="514350" indent="-514350">
              <a:buFont typeface="+mj-lt"/>
              <a:buAutoNum type="arabicPeriod"/>
            </a:pPr>
            <a:r>
              <a:rPr lang="en-GB" sz="2800" dirty="0"/>
              <a:t>Calling for, aiding, or justifying the killing or harming of Jews in the name of a radical ideology or an extremist view of religion.</a:t>
            </a:r>
          </a:p>
          <a:p>
            <a:pPr marL="514350" indent="-514350">
              <a:buFont typeface="+mj-lt"/>
              <a:buAutoNum type="arabicPeriod"/>
            </a:pPr>
            <a:r>
              <a:rPr lang="en-GB" sz="2800" dirty="0"/>
              <a:t>Making mendacious, dehumanizing, demonizing, or stereotypical allegations about Jews as such or the power of Jews as collective — such as, especially but not exclusively, the myth about a world Jewish conspiracy or of Jews controlling the media, economy, government or other societal institutions.</a:t>
            </a:r>
          </a:p>
          <a:p>
            <a:pPr marL="514350" indent="-514350">
              <a:buFont typeface="+mj-lt"/>
              <a:buAutoNum type="arabicPeriod"/>
            </a:pPr>
            <a:r>
              <a:rPr lang="en-GB" sz="2800" dirty="0"/>
              <a:t>Accusing Jews as a people of being responsible for real or imagined wrongdoing committed by a single Jewish person or group, or even for acts committed by non-Jews.</a:t>
            </a:r>
          </a:p>
        </p:txBody>
      </p:sp>
      <p:sp>
        <p:nvSpPr>
          <p:cNvPr id="4" name="TextBox 3">
            <a:extLst>
              <a:ext uri="{FF2B5EF4-FFF2-40B4-BE49-F238E27FC236}">
                <a16:creationId xmlns:a16="http://schemas.microsoft.com/office/drawing/2014/main" id="{BCB6BB04-7B98-A853-57AF-EB9E933D9B56}"/>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15</a:t>
            </a:fld>
            <a:endParaRPr lang="en-GB" sz="3200" dirty="0">
              <a:solidFill>
                <a:srgbClr val="FF0000"/>
              </a:solidFill>
            </a:endParaRPr>
          </a:p>
        </p:txBody>
      </p:sp>
    </p:spTree>
    <p:extLst>
      <p:ext uri="{BB962C8B-B14F-4D97-AF65-F5344CB8AC3E}">
        <p14:creationId xmlns:p14="http://schemas.microsoft.com/office/powerpoint/2010/main" val="1385051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D06B49-1E00-B256-65C6-693BC7C96436}"/>
              </a:ext>
            </a:extLst>
          </p:cNvPr>
          <p:cNvSpPr>
            <a:spLocks noGrp="1"/>
          </p:cNvSpPr>
          <p:nvPr>
            <p:ph idx="1"/>
          </p:nvPr>
        </p:nvSpPr>
        <p:spPr>
          <a:xfrm>
            <a:off x="621824" y="1258600"/>
            <a:ext cx="10972800" cy="4389120"/>
          </a:xfrm>
        </p:spPr>
        <p:txBody>
          <a:bodyPr>
            <a:normAutofit/>
          </a:bodyPr>
          <a:lstStyle/>
          <a:p>
            <a:pPr marL="514350" indent="-514350">
              <a:buFont typeface="+mj-lt"/>
              <a:buAutoNum type="arabicPeriod" startAt="4"/>
            </a:pPr>
            <a:r>
              <a:rPr lang="en-GB" sz="2800" dirty="0"/>
              <a:t>Denying the fact, scope, mechanisms (e.g. gas chambers) or intentionality of the genocide of the Jewish people at the hands of National Socialist Germany and its supporters and accomplices during World War II (the Holocaust).</a:t>
            </a:r>
          </a:p>
          <a:p>
            <a:pPr marL="514350" indent="-514350">
              <a:buFont typeface="+mj-lt"/>
              <a:buAutoNum type="arabicPeriod" startAt="4"/>
            </a:pPr>
            <a:r>
              <a:rPr lang="en-GB" sz="2800" dirty="0"/>
              <a:t>Accusing the Jews as a people, or Israel as a state, of inventing or exaggerating the Holocaust.</a:t>
            </a:r>
          </a:p>
          <a:p>
            <a:pPr marL="514350" indent="-514350">
              <a:buFont typeface="+mj-lt"/>
              <a:buAutoNum type="arabicPeriod" startAt="4"/>
            </a:pPr>
            <a:r>
              <a:rPr lang="en-GB" sz="2800" dirty="0"/>
              <a:t>Accusing Jewish citizens of being more loyal to Israel, or to the alleged priorities of Jews worldwide, than to the interests of their own nations.</a:t>
            </a:r>
          </a:p>
        </p:txBody>
      </p:sp>
      <p:sp>
        <p:nvSpPr>
          <p:cNvPr id="4" name="Title 1">
            <a:extLst>
              <a:ext uri="{FF2B5EF4-FFF2-40B4-BE49-F238E27FC236}">
                <a16:creationId xmlns:a16="http://schemas.microsoft.com/office/drawing/2014/main" id="{49DF68C6-514B-E08A-F804-A6A7DDBD88B4}"/>
              </a:ext>
            </a:extLst>
          </p:cNvPr>
          <p:cNvSpPr>
            <a:spLocks noGrp="1"/>
          </p:cNvSpPr>
          <p:nvPr>
            <p:ph type="title"/>
          </p:nvPr>
        </p:nvSpPr>
        <p:spPr>
          <a:xfrm>
            <a:off x="624611" y="536256"/>
            <a:ext cx="10972800" cy="722344"/>
          </a:xfrm>
        </p:spPr>
        <p:txBody>
          <a:bodyPr>
            <a:normAutofit fontScale="90000"/>
          </a:bodyPr>
          <a:lstStyle/>
          <a:p>
            <a:r>
              <a:rPr lang="en-GB" dirty="0"/>
              <a:t>The examples (2)</a:t>
            </a:r>
          </a:p>
        </p:txBody>
      </p:sp>
      <p:sp>
        <p:nvSpPr>
          <p:cNvPr id="2" name="TextBox 1">
            <a:extLst>
              <a:ext uri="{FF2B5EF4-FFF2-40B4-BE49-F238E27FC236}">
                <a16:creationId xmlns:a16="http://schemas.microsoft.com/office/drawing/2014/main" id="{C7A73619-2DE7-34BD-F50C-B685C2433CE4}"/>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16</a:t>
            </a:fld>
            <a:endParaRPr lang="en-GB" sz="3200" dirty="0">
              <a:solidFill>
                <a:srgbClr val="FF0000"/>
              </a:solidFill>
            </a:endParaRPr>
          </a:p>
        </p:txBody>
      </p:sp>
    </p:spTree>
    <p:extLst>
      <p:ext uri="{BB962C8B-B14F-4D97-AF65-F5344CB8AC3E}">
        <p14:creationId xmlns:p14="http://schemas.microsoft.com/office/powerpoint/2010/main" val="534786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08B62C-93BF-1491-4178-9E38A8C7F832}"/>
              </a:ext>
            </a:extLst>
          </p:cNvPr>
          <p:cNvSpPr>
            <a:spLocks noGrp="1"/>
          </p:cNvSpPr>
          <p:nvPr>
            <p:ph idx="1"/>
          </p:nvPr>
        </p:nvSpPr>
        <p:spPr>
          <a:xfrm>
            <a:off x="695400" y="1288707"/>
            <a:ext cx="10972800" cy="4389120"/>
          </a:xfrm>
        </p:spPr>
        <p:txBody>
          <a:bodyPr>
            <a:noAutofit/>
          </a:bodyPr>
          <a:lstStyle/>
          <a:p>
            <a:pPr marL="514350" indent="-514350">
              <a:buFont typeface="+mj-lt"/>
              <a:buAutoNum type="arabicPeriod" startAt="7"/>
            </a:pPr>
            <a:r>
              <a:rPr lang="en-GB" dirty="0"/>
              <a:t>Denying the Jewish people their right to self-determination, e.g., by claiming that the existence of a State of Israel is a racist </a:t>
            </a:r>
            <a:r>
              <a:rPr lang="en-GB" dirty="0" err="1"/>
              <a:t>endeavor</a:t>
            </a:r>
            <a:r>
              <a:rPr lang="en-GB" dirty="0"/>
              <a:t>.</a:t>
            </a:r>
          </a:p>
          <a:p>
            <a:pPr marL="514350" indent="-514350">
              <a:buFont typeface="+mj-lt"/>
              <a:buAutoNum type="arabicPeriod" startAt="7"/>
            </a:pPr>
            <a:r>
              <a:rPr lang="en-GB" dirty="0"/>
              <a:t>Applying double standards by requiring of it a </a:t>
            </a:r>
            <a:r>
              <a:rPr lang="en-GB" dirty="0" err="1"/>
              <a:t>behavior</a:t>
            </a:r>
            <a:r>
              <a:rPr lang="en-GB" dirty="0"/>
              <a:t> not expected or demanded of any other democratic nation.</a:t>
            </a:r>
          </a:p>
          <a:p>
            <a:pPr marL="514350" indent="-514350">
              <a:buFont typeface="+mj-lt"/>
              <a:buAutoNum type="arabicPeriod" startAt="7"/>
            </a:pPr>
            <a:r>
              <a:rPr lang="en-GB" dirty="0"/>
              <a:t>Using the symbols and images associated with classic antisemitism (e.g., claims of Jews killing Jesus or blood libel) to characterize Israel or Israelis.</a:t>
            </a:r>
          </a:p>
          <a:p>
            <a:pPr marL="514350" indent="-514350">
              <a:buFont typeface="+mj-lt"/>
              <a:buAutoNum type="arabicPeriod" startAt="7"/>
            </a:pPr>
            <a:r>
              <a:rPr lang="en-GB" dirty="0"/>
              <a:t>Drawing comparisons of contemporary Israeli policy to that of the Nazis.</a:t>
            </a:r>
          </a:p>
          <a:p>
            <a:pPr marL="514350" indent="-514350">
              <a:buFont typeface="+mj-lt"/>
              <a:buAutoNum type="arabicPeriod" startAt="7"/>
            </a:pPr>
            <a:r>
              <a:rPr lang="en-GB" dirty="0"/>
              <a:t>Holding Jews collectively responsible for actions of the state of Israel.</a:t>
            </a:r>
          </a:p>
        </p:txBody>
      </p:sp>
      <p:sp>
        <p:nvSpPr>
          <p:cNvPr id="4" name="Title 1">
            <a:extLst>
              <a:ext uri="{FF2B5EF4-FFF2-40B4-BE49-F238E27FC236}">
                <a16:creationId xmlns:a16="http://schemas.microsoft.com/office/drawing/2014/main" id="{CB9D6A71-3F0F-A2BB-2F7A-D62AD81F3316}"/>
              </a:ext>
            </a:extLst>
          </p:cNvPr>
          <p:cNvSpPr>
            <a:spLocks noGrp="1"/>
          </p:cNvSpPr>
          <p:nvPr>
            <p:ph type="title"/>
          </p:nvPr>
        </p:nvSpPr>
        <p:spPr>
          <a:xfrm>
            <a:off x="695400" y="566363"/>
            <a:ext cx="10972800" cy="722344"/>
          </a:xfrm>
        </p:spPr>
        <p:txBody>
          <a:bodyPr>
            <a:normAutofit fontScale="90000"/>
          </a:bodyPr>
          <a:lstStyle/>
          <a:p>
            <a:r>
              <a:rPr lang="en-GB" dirty="0"/>
              <a:t>The examples (3)</a:t>
            </a:r>
          </a:p>
        </p:txBody>
      </p:sp>
      <p:sp>
        <p:nvSpPr>
          <p:cNvPr id="2" name="TextBox 1">
            <a:extLst>
              <a:ext uri="{FF2B5EF4-FFF2-40B4-BE49-F238E27FC236}">
                <a16:creationId xmlns:a16="http://schemas.microsoft.com/office/drawing/2014/main" id="{6ABCD6DA-DA60-2B09-B2FD-CA4B6A69A0AF}"/>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17</a:t>
            </a:fld>
            <a:endParaRPr lang="en-GB" sz="3200" dirty="0">
              <a:solidFill>
                <a:srgbClr val="FF0000"/>
              </a:solidFill>
            </a:endParaRPr>
          </a:p>
        </p:txBody>
      </p:sp>
    </p:spTree>
    <p:extLst>
      <p:ext uri="{BB962C8B-B14F-4D97-AF65-F5344CB8AC3E}">
        <p14:creationId xmlns:p14="http://schemas.microsoft.com/office/powerpoint/2010/main" val="115214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9998-924D-B022-706D-9EC0011C85C6}"/>
              </a:ext>
            </a:extLst>
          </p:cNvPr>
          <p:cNvSpPr>
            <a:spLocks noGrp="1"/>
          </p:cNvSpPr>
          <p:nvPr>
            <p:ph type="title"/>
          </p:nvPr>
        </p:nvSpPr>
        <p:spPr>
          <a:xfrm>
            <a:off x="609600" y="620688"/>
            <a:ext cx="10972800" cy="722344"/>
          </a:xfrm>
        </p:spPr>
        <p:txBody>
          <a:bodyPr>
            <a:normAutofit fontScale="90000"/>
          </a:bodyPr>
          <a:lstStyle/>
          <a:p>
            <a:r>
              <a:rPr lang="en-GB" dirty="0"/>
              <a:t>Home Affairs Select Committee 2015</a:t>
            </a:r>
          </a:p>
        </p:txBody>
      </p:sp>
      <p:sp>
        <p:nvSpPr>
          <p:cNvPr id="3" name="Content Placeholder 2">
            <a:extLst>
              <a:ext uri="{FF2B5EF4-FFF2-40B4-BE49-F238E27FC236}">
                <a16:creationId xmlns:a16="http://schemas.microsoft.com/office/drawing/2014/main" id="{E5F03F2A-8BAC-E71E-37B6-052E1F3ECD47}"/>
              </a:ext>
            </a:extLst>
          </p:cNvPr>
          <p:cNvSpPr>
            <a:spLocks noGrp="1"/>
          </p:cNvSpPr>
          <p:nvPr>
            <p:ph idx="1"/>
          </p:nvPr>
        </p:nvSpPr>
        <p:spPr>
          <a:xfrm>
            <a:off x="609600" y="1343032"/>
            <a:ext cx="11247040" cy="4301832"/>
          </a:xfrm>
        </p:spPr>
        <p:txBody>
          <a:bodyPr>
            <a:noAutofit/>
          </a:bodyPr>
          <a:lstStyle/>
          <a:p>
            <a:r>
              <a:rPr lang="en-GB" dirty="0"/>
              <a:t>“Antisemitism in the UK”</a:t>
            </a:r>
          </a:p>
          <a:p>
            <a:r>
              <a:rPr lang="en-GB" dirty="0"/>
              <a:t>https://publications.parliament.uk/pa/cm201617/cmselect/cmhaff/136/13605.htm</a:t>
            </a:r>
          </a:p>
          <a:p>
            <a:r>
              <a:rPr lang="en-GB" dirty="0"/>
              <a:t>Recommended adding</a:t>
            </a:r>
          </a:p>
          <a:p>
            <a:pPr lvl="1"/>
            <a:r>
              <a:rPr lang="en-GB" sz="2600" i="1" dirty="0">
                <a:latin typeface="Times New Roman" panose="02020603050405020304" pitchFamily="18" charset="0"/>
                <a:cs typeface="Times New Roman" panose="02020603050405020304" pitchFamily="18" charset="0"/>
              </a:rPr>
              <a:t>It is not antisemitic to criticise the Government of Israel, without additional evidence to suggest antisemitic intent.</a:t>
            </a:r>
          </a:p>
          <a:p>
            <a:pPr lvl="1"/>
            <a:r>
              <a:rPr lang="en-GB" sz="2600" i="1" dirty="0">
                <a:latin typeface="Times New Roman" panose="02020603050405020304" pitchFamily="18" charset="0"/>
                <a:cs typeface="Times New Roman" panose="02020603050405020304" pitchFamily="18" charset="0"/>
              </a:rPr>
              <a:t>It is not antisemitic to hold the Israeli Government to the same standards as other liberal democracies, or to take a particular interest in the Israeli Government’s policies or actions, without additional evidence to suggest antisemitic intent.</a:t>
            </a:r>
          </a:p>
        </p:txBody>
      </p:sp>
      <p:sp>
        <p:nvSpPr>
          <p:cNvPr id="4" name="TextBox 3">
            <a:extLst>
              <a:ext uri="{FF2B5EF4-FFF2-40B4-BE49-F238E27FC236}">
                <a16:creationId xmlns:a16="http://schemas.microsoft.com/office/drawing/2014/main" id="{2F6130A0-15EE-BE8D-A81F-7F21AFA1DAAE}"/>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18</a:t>
            </a:fld>
            <a:endParaRPr lang="en-GB" sz="3200" dirty="0">
              <a:solidFill>
                <a:srgbClr val="FF0000"/>
              </a:solidFill>
            </a:endParaRPr>
          </a:p>
        </p:txBody>
      </p:sp>
    </p:spTree>
    <p:extLst>
      <p:ext uri="{BB962C8B-B14F-4D97-AF65-F5344CB8AC3E}">
        <p14:creationId xmlns:p14="http://schemas.microsoft.com/office/powerpoint/2010/main" val="1819165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2529-CD04-CB27-0648-213696D5BED3}"/>
              </a:ext>
            </a:extLst>
          </p:cNvPr>
          <p:cNvSpPr>
            <a:spLocks noGrp="1"/>
          </p:cNvSpPr>
          <p:nvPr>
            <p:ph type="title"/>
          </p:nvPr>
        </p:nvSpPr>
        <p:spPr>
          <a:xfrm>
            <a:off x="1415480" y="2492896"/>
            <a:ext cx="9145016" cy="1650488"/>
          </a:xfrm>
        </p:spPr>
        <p:txBody>
          <a:bodyPr/>
          <a:lstStyle/>
          <a:p>
            <a:pPr algn="ctr"/>
            <a:r>
              <a:rPr lang="en-GB" dirty="0"/>
              <a:t>When does anti-Zionism become antisemitism?</a:t>
            </a:r>
          </a:p>
        </p:txBody>
      </p:sp>
      <p:sp>
        <p:nvSpPr>
          <p:cNvPr id="3" name="TextBox 2">
            <a:extLst>
              <a:ext uri="{FF2B5EF4-FFF2-40B4-BE49-F238E27FC236}">
                <a16:creationId xmlns:a16="http://schemas.microsoft.com/office/drawing/2014/main" id="{CF487A3A-AB42-8D11-74B0-5FADD64CB3DC}"/>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19</a:t>
            </a:fld>
            <a:endParaRPr lang="en-GB" sz="3200" dirty="0">
              <a:solidFill>
                <a:srgbClr val="FF0000"/>
              </a:solidFill>
            </a:endParaRPr>
          </a:p>
        </p:txBody>
      </p:sp>
    </p:spTree>
    <p:extLst>
      <p:ext uri="{BB962C8B-B14F-4D97-AF65-F5344CB8AC3E}">
        <p14:creationId xmlns:p14="http://schemas.microsoft.com/office/powerpoint/2010/main" val="274321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B863-76CC-F1D1-6F61-2D63A25639A4}"/>
              </a:ext>
            </a:extLst>
          </p:cNvPr>
          <p:cNvSpPr>
            <a:spLocks noGrp="1"/>
          </p:cNvSpPr>
          <p:nvPr>
            <p:ph type="title"/>
          </p:nvPr>
        </p:nvSpPr>
        <p:spPr>
          <a:xfrm>
            <a:off x="1055440" y="533400"/>
            <a:ext cx="10972800" cy="722344"/>
          </a:xfrm>
        </p:spPr>
        <p:txBody>
          <a:bodyPr>
            <a:normAutofit fontScale="90000"/>
          </a:bodyPr>
          <a:lstStyle/>
          <a:p>
            <a:r>
              <a:rPr lang="en-GB" dirty="0"/>
              <a:t>Outline</a:t>
            </a:r>
          </a:p>
        </p:txBody>
      </p:sp>
      <p:sp>
        <p:nvSpPr>
          <p:cNvPr id="3" name="Content Placeholder 2">
            <a:extLst>
              <a:ext uri="{FF2B5EF4-FFF2-40B4-BE49-F238E27FC236}">
                <a16:creationId xmlns:a16="http://schemas.microsoft.com/office/drawing/2014/main" id="{2468C22E-394E-A05E-45C7-A0C9E0C60BAC}"/>
              </a:ext>
            </a:extLst>
          </p:cNvPr>
          <p:cNvSpPr>
            <a:spLocks noGrp="1"/>
          </p:cNvSpPr>
          <p:nvPr>
            <p:ph idx="1"/>
          </p:nvPr>
        </p:nvSpPr>
        <p:spPr>
          <a:xfrm>
            <a:off x="1055440" y="1412776"/>
            <a:ext cx="10972800" cy="4389120"/>
          </a:xfrm>
        </p:spPr>
        <p:txBody>
          <a:bodyPr>
            <a:normAutofit fontScale="92500" lnSpcReduction="20000"/>
          </a:bodyPr>
          <a:lstStyle/>
          <a:p>
            <a:r>
              <a:rPr lang="en-GB" sz="3600" dirty="0"/>
              <a:t>The presenter</a:t>
            </a:r>
          </a:p>
          <a:p>
            <a:r>
              <a:rPr lang="en-GB" sz="3600" dirty="0"/>
              <a:t>Definitions matter</a:t>
            </a:r>
          </a:p>
          <a:p>
            <a:r>
              <a:rPr lang="en-GB" sz="3600" dirty="0"/>
              <a:t>The IHRA definition</a:t>
            </a:r>
          </a:p>
          <a:p>
            <a:r>
              <a:rPr lang="en-GB" sz="3600" dirty="0"/>
              <a:t>The IHRA examples</a:t>
            </a:r>
          </a:p>
          <a:p>
            <a:r>
              <a:rPr lang="en-GB" sz="3600" dirty="0"/>
              <a:t>When does anti-Zionism become antisemitism?</a:t>
            </a:r>
          </a:p>
          <a:p>
            <a:r>
              <a:rPr lang="en-GB" sz="3600" dirty="0"/>
              <a:t>Case studies</a:t>
            </a:r>
          </a:p>
          <a:p>
            <a:r>
              <a:rPr lang="en-GB" sz="3600" dirty="0"/>
              <a:t>Recommended reading</a:t>
            </a:r>
          </a:p>
          <a:p>
            <a:r>
              <a:rPr lang="en-GB" sz="3600" dirty="0"/>
              <a:t>Discussion</a:t>
            </a:r>
          </a:p>
        </p:txBody>
      </p:sp>
      <p:sp>
        <p:nvSpPr>
          <p:cNvPr id="4" name="TextBox 3">
            <a:extLst>
              <a:ext uri="{FF2B5EF4-FFF2-40B4-BE49-F238E27FC236}">
                <a16:creationId xmlns:a16="http://schemas.microsoft.com/office/drawing/2014/main" id="{51CFE651-E3B8-7CDA-8C93-00D5247F17DE}"/>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a:t>
            </a:fld>
            <a:endParaRPr lang="en-GB" sz="3200" dirty="0">
              <a:solidFill>
                <a:srgbClr val="FF0000"/>
              </a:solidFill>
            </a:endParaRPr>
          </a:p>
        </p:txBody>
      </p:sp>
    </p:spTree>
    <p:extLst>
      <p:ext uri="{BB962C8B-B14F-4D97-AF65-F5344CB8AC3E}">
        <p14:creationId xmlns:p14="http://schemas.microsoft.com/office/powerpoint/2010/main" val="1286770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diagram of a person's antisemitic&#10;&#10;Description automatically generated">
            <a:extLst>
              <a:ext uri="{FF2B5EF4-FFF2-40B4-BE49-F238E27FC236}">
                <a16:creationId xmlns:a16="http://schemas.microsoft.com/office/drawing/2014/main" id="{F0DADBE7-18A1-FB8C-6A17-0FCAAB039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1244" y="1341164"/>
            <a:ext cx="5510151" cy="4786138"/>
          </a:xfrm>
          <a:prstGeom prst="rect">
            <a:avLst/>
          </a:prstGeom>
        </p:spPr>
      </p:pic>
      <p:sp>
        <p:nvSpPr>
          <p:cNvPr id="2" name="Title 1">
            <a:extLst>
              <a:ext uri="{FF2B5EF4-FFF2-40B4-BE49-F238E27FC236}">
                <a16:creationId xmlns:a16="http://schemas.microsoft.com/office/drawing/2014/main" id="{7CE3F496-4B83-DC92-AC3C-BE28299F5A51}"/>
              </a:ext>
            </a:extLst>
          </p:cNvPr>
          <p:cNvSpPr>
            <a:spLocks noGrp="1"/>
          </p:cNvSpPr>
          <p:nvPr>
            <p:ph type="title"/>
          </p:nvPr>
        </p:nvSpPr>
        <p:spPr>
          <a:xfrm>
            <a:off x="839416" y="563397"/>
            <a:ext cx="9281616" cy="722344"/>
          </a:xfrm>
        </p:spPr>
        <p:txBody>
          <a:bodyPr>
            <a:normAutofit fontScale="90000"/>
          </a:bodyPr>
          <a:lstStyle/>
          <a:p>
            <a:r>
              <a:rPr lang="en-GB" dirty="0"/>
              <a:t>Two alternative propositions</a:t>
            </a:r>
          </a:p>
        </p:txBody>
      </p:sp>
      <p:pic>
        <p:nvPicPr>
          <p:cNvPr id="6" name="Picture 5" descr="A green and yellow circle with black text&#10;&#10;Description automatically generated">
            <a:extLst>
              <a:ext uri="{FF2B5EF4-FFF2-40B4-BE49-F238E27FC236}">
                <a16:creationId xmlns:a16="http://schemas.microsoft.com/office/drawing/2014/main" id="{9C74A626-8840-F85F-8769-8877C0F5D6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408" y="1338671"/>
            <a:ext cx="5179639" cy="4849589"/>
          </a:xfrm>
          <a:prstGeom prst="rect">
            <a:avLst/>
          </a:prstGeom>
        </p:spPr>
      </p:pic>
      <p:sp>
        <p:nvSpPr>
          <p:cNvPr id="9" name="TextBox 8">
            <a:extLst>
              <a:ext uri="{FF2B5EF4-FFF2-40B4-BE49-F238E27FC236}">
                <a16:creationId xmlns:a16="http://schemas.microsoft.com/office/drawing/2014/main" id="{7AA60BFB-4BB3-07F2-EC49-EDC07EC6F0A6}"/>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20</a:t>
            </a:fld>
            <a:endParaRPr lang="en-GB" sz="3200" dirty="0">
              <a:solidFill>
                <a:srgbClr val="FF0000"/>
              </a:solidFill>
            </a:endParaRPr>
          </a:p>
        </p:txBody>
      </p:sp>
      <p:sp>
        <p:nvSpPr>
          <p:cNvPr id="3" name="Oval 2">
            <a:extLst>
              <a:ext uri="{FF2B5EF4-FFF2-40B4-BE49-F238E27FC236}">
                <a16:creationId xmlns:a16="http://schemas.microsoft.com/office/drawing/2014/main" id="{683B3A1A-B699-44C3-2FC5-7DFC5199DCE7}"/>
              </a:ext>
            </a:extLst>
          </p:cNvPr>
          <p:cNvSpPr/>
          <p:nvPr/>
        </p:nvSpPr>
        <p:spPr>
          <a:xfrm>
            <a:off x="8488567" y="5594163"/>
            <a:ext cx="432048" cy="307009"/>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CAD24899-DD3F-AE53-7B8A-1FAF01606B67}"/>
              </a:ext>
            </a:extLst>
          </p:cNvPr>
          <p:cNvSpPr txBox="1"/>
          <p:nvPr/>
        </p:nvSpPr>
        <p:spPr>
          <a:xfrm flipH="1">
            <a:off x="8507309" y="5516834"/>
            <a:ext cx="720080" cy="461665"/>
          </a:xfrm>
          <a:prstGeom prst="rect">
            <a:avLst/>
          </a:prstGeom>
          <a:noFill/>
        </p:spPr>
        <p:txBody>
          <a:bodyPr wrap="square" rtlCol="0">
            <a:spAutoFit/>
          </a:bodyPr>
          <a:lstStyle/>
          <a:p>
            <a:r>
              <a:rPr lang="en-GB" sz="2400" dirty="0">
                <a:solidFill>
                  <a:schemeClr val="bg1"/>
                </a:solidFill>
              </a:rPr>
              <a:t>?</a:t>
            </a:r>
          </a:p>
        </p:txBody>
      </p:sp>
    </p:spTree>
    <p:extLst>
      <p:ext uri="{BB962C8B-B14F-4D97-AF65-F5344CB8AC3E}">
        <p14:creationId xmlns:p14="http://schemas.microsoft.com/office/powerpoint/2010/main" val="387910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585D6-C29C-744A-05E2-2D8D97D8D4FB}"/>
              </a:ext>
            </a:extLst>
          </p:cNvPr>
          <p:cNvSpPr>
            <a:spLocks noGrp="1"/>
          </p:cNvSpPr>
          <p:nvPr>
            <p:ph type="title"/>
          </p:nvPr>
        </p:nvSpPr>
        <p:spPr>
          <a:xfrm>
            <a:off x="710048" y="476672"/>
            <a:ext cx="10972800" cy="866360"/>
          </a:xfrm>
        </p:spPr>
        <p:txBody>
          <a:bodyPr/>
          <a:lstStyle/>
          <a:p>
            <a:r>
              <a:rPr lang="en-GB" dirty="0"/>
              <a:t>What is Zionism?</a:t>
            </a:r>
          </a:p>
        </p:txBody>
      </p:sp>
      <p:sp>
        <p:nvSpPr>
          <p:cNvPr id="6" name="TextBox 5">
            <a:extLst>
              <a:ext uri="{FF2B5EF4-FFF2-40B4-BE49-F238E27FC236}">
                <a16:creationId xmlns:a16="http://schemas.microsoft.com/office/drawing/2014/main" id="{FDFDA0C5-3CF1-2861-3350-F9FE58F34730}"/>
              </a:ext>
            </a:extLst>
          </p:cNvPr>
          <p:cNvSpPr txBox="1"/>
          <p:nvPr/>
        </p:nvSpPr>
        <p:spPr>
          <a:xfrm>
            <a:off x="1775520" y="2420888"/>
            <a:ext cx="184731" cy="369332"/>
          </a:xfrm>
          <a:prstGeom prst="rect">
            <a:avLst/>
          </a:prstGeom>
          <a:noFill/>
        </p:spPr>
        <p:txBody>
          <a:bodyPr wrap="none" rtlCol="0">
            <a:spAutoFit/>
          </a:bodyPr>
          <a:lstStyle/>
          <a:p>
            <a:endParaRPr lang="en-GB" dirty="0"/>
          </a:p>
        </p:txBody>
      </p:sp>
      <p:sp>
        <p:nvSpPr>
          <p:cNvPr id="7" name="TextBox 6">
            <a:extLst>
              <a:ext uri="{FF2B5EF4-FFF2-40B4-BE49-F238E27FC236}">
                <a16:creationId xmlns:a16="http://schemas.microsoft.com/office/drawing/2014/main" id="{49E15E7D-C7D1-6AE6-BA37-5E3D3EB2B474}"/>
              </a:ext>
            </a:extLst>
          </p:cNvPr>
          <p:cNvSpPr txBox="1"/>
          <p:nvPr/>
        </p:nvSpPr>
        <p:spPr>
          <a:xfrm>
            <a:off x="623392" y="1343032"/>
            <a:ext cx="11233248" cy="4678204"/>
          </a:xfrm>
          <a:prstGeom prst="rect">
            <a:avLst/>
          </a:prstGeom>
          <a:noFill/>
        </p:spPr>
        <p:txBody>
          <a:bodyPr wrap="square" rtlCol="0">
            <a:spAutoFit/>
          </a:bodyPr>
          <a:lstStyle/>
          <a:p>
            <a:r>
              <a:rPr lang="en-GB" sz="2800" i="1" dirty="0">
                <a:latin typeface="Times New Roman" panose="02020603050405020304" pitchFamily="18" charset="0"/>
                <a:cs typeface="Times New Roman" panose="02020603050405020304" pitchFamily="18" charset="0"/>
              </a:rPr>
              <a:t>“The World Zionist Organization was founded at the initiative of Theodore Herzl at the First Zionist Congress which took place in August 1897 in Basle, Switzerland.</a:t>
            </a:r>
          </a:p>
          <a:p>
            <a:endParaRPr lang="en-GB" sz="2800" i="1" dirty="0">
              <a:latin typeface="Times New Roman" panose="02020603050405020304" pitchFamily="18" charset="0"/>
              <a:cs typeface="Times New Roman" panose="02020603050405020304" pitchFamily="18" charset="0"/>
            </a:endParaRPr>
          </a:p>
          <a:p>
            <a:r>
              <a:rPr lang="en-GB" sz="2800" i="1" dirty="0">
                <a:latin typeface="Times New Roman" panose="02020603050405020304" pitchFamily="18" charset="0"/>
                <a:cs typeface="Times New Roman" panose="02020603050405020304" pitchFamily="18" charset="0"/>
              </a:rPr>
              <a:t>When it was founded, the goals of the Zionist movement were stated in a resolution that came of that Congress and came to be known as the “Basle Program.”</a:t>
            </a:r>
          </a:p>
          <a:p>
            <a:endParaRPr lang="en-GB" sz="2800" i="1" dirty="0">
              <a:latin typeface="Times New Roman" panose="02020603050405020304" pitchFamily="18" charset="0"/>
              <a:cs typeface="Times New Roman" panose="02020603050405020304" pitchFamily="18" charset="0"/>
            </a:endParaRPr>
          </a:p>
          <a:p>
            <a:r>
              <a:rPr lang="en-GB" sz="2800" b="1" i="1" dirty="0">
                <a:solidFill>
                  <a:srgbClr val="0070C0"/>
                </a:solidFill>
                <a:latin typeface="Times New Roman" panose="02020603050405020304" pitchFamily="18" charset="0"/>
                <a:cs typeface="Times New Roman" panose="02020603050405020304" pitchFamily="18" charset="0"/>
              </a:rPr>
              <a:t>Zionism aims at establishing for the Jewish people a legally assured home in Eretz Yisrael.</a:t>
            </a:r>
          </a:p>
          <a:p>
            <a:endParaRPr lang="en-GB" dirty="0"/>
          </a:p>
        </p:txBody>
      </p:sp>
      <p:sp>
        <p:nvSpPr>
          <p:cNvPr id="8" name="TextBox 7">
            <a:extLst>
              <a:ext uri="{FF2B5EF4-FFF2-40B4-BE49-F238E27FC236}">
                <a16:creationId xmlns:a16="http://schemas.microsoft.com/office/drawing/2014/main" id="{F3E815F4-C6CD-5AE7-8D49-A23FECA69358}"/>
              </a:ext>
            </a:extLst>
          </p:cNvPr>
          <p:cNvSpPr txBox="1"/>
          <p:nvPr/>
        </p:nvSpPr>
        <p:spPr>
          <a:xfrm>
            <a:off x="5087888" y="5992139"/>
            <a:ext cx="7200800" cy="369332"/>
          </a:xfrm>
          <a:prstGeom prst="rect">
            <a:avLst/>
          </a:prstGeom>
          <a:noFill/>
        </p:spPr>
        <p:txBody>
          <a:bodyPr wrap="square" rtlCol="0">
            <a:spAutoFit/>
          </a:bodyPr>
          <a:lstStyle/>
          <a:p>
            <a:r>
              <a:rPr lang="en-GB" dirty="0">
                <a:solidFill>
                  <a:srgbClr val="FF0000"/>
                </a:solidFill>
              </a:rPr>
              <a:t>Source https://www.wzo.org.il/page/about/mission-statement/en</a:t>
            </a:r>
          </a:p>
        </p:txBody>
      </p:sp>
      <p:sp>
        <p:nvSpPr>
          <p:cNvPr id="3" name="TextBox 2">
            <a:extLst>
              <a:ext uri="{FF2B5EF4-FFF2-40B4-BE49-F238E27FC236}">
                <a16:creationId xmlns:a16="http://schemas.microsoft.com/office/drawing/2014/main" id="{B3F5959A-9D0C-5D9D-1F97-36DA10769219}"/>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21</a:t>
            </a:fld>
            <a:endParaRPr lang="en-GB" sz="3200" dirty="0">
              <a:solidFill>
                <a:srgbClr val="FF0000"/>
              </a:solidFill>
            </a:endParaRPr>
          </a:p>
        </p:txBody>
      </p:sp>
    </p:spTree>
    <p:extLst>
      <p:ext uri="{BB962C8B-B14F-4D97-AF65-F5344CB8AC3E}">
        <p14:creationId xmlns:p14="http://schemas.microsoft.com/office/powerpoint/2010/main" val="2922770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ABE2D-BA17-8E03-6E00-C4169A622A55}"/>
              </a:ext>
            </a:extLst>
          </p:cNvPr>
          <p:cNvSpPr>
            <a:spLocks noGrp="1"/>
          </p:cNvSpPr>
          <p:nvPr>
            <p:ph type="title"/>
          </p:nvPr>
        </p:nvSpPr>
        <p:spPr/>
        <p:txBody>
          <a:bodyPr/>
          <a:lstStyle/>
          <a:p>
            <a:r>
              <a:rPr lang="en-GB" dirty="0"/>
              <a:t>Can you be anti-Zionist in 2023?</a:t>
            </a:r>
          </a:p>
        </p:txBody>
      </p:sp>
      <p:sp>
        <p:nvSpPr>
          <p:cNvPr id="3" name="Content Placeholder 2">
            <a:extLst>
              <a:ext uri="{FF2B5EF4-FFF2-40B4-BE49-F238E27FC236}">
                <a16:creationId xmlns:a16="http://schemas.microsoft.com/office/drawing/2014/main" id="{37C5F7DB-4646-5A8D-8F56-1B2D3C8C2853}"/>
              </a:ext>
            </a:extLst>
          </p:cNvPr>
          <p:cNvSpPr>
            <a:spLocks noGrp="1"/>
          </p:cNvSpPr>
          <p:nvPr>
            <p:ph idx="1"/>
          </p:nvPr>
        </p:nvSpPr>
        <p:spPr>
          <a:xfrm>
            <a:off x="609600" y="1935480"/>
            <a:ext cx="10972800" cy="1637536"/>
          </a:xfrm>
        </p:spPr>
        <p:txBody>
          <a:bodyPr>
            <a:noAutofit/>
          </a:bodyPr>
          <a:lstStyle/>
          <a:p>
            <a:r>
              <a:rPr lang="en-GB" sz="4000" dirty="0"/>
              <a:t>Zionism’s goal was accomplished in 1948</a:t>
            </a:r>
          </a:p>
          <a:p>
            <a:r>
              <a:rPr lang="en-GB" sz="4000" dirty="0"/>
              <a:t>What does anti-Zionism mean now?</a:t>
            </a:r>
          </a:p>
          <a:p>
            <a:r>
              <a:rPr lang="en-GB" sz="4000" dirty="0"/>
              <a:t>Many possible definitions of anti-Zionism</a:t>
            </a:r>
          </a:p>
          <a:p>
            <a:r>
              <a:rPr lang="en-GB" sz="4000" dirty="0"/>
              <a:t>I offered three in 2014</a:t>
            </a:r>
          </a:p>
        </p:txBody>
      </p:sp>
      <p:sp>
        <p:nvSpPr>
          <p:cNvPr id="4" name="TextBox 3">
            <a:extLst>
              <a:ext uri="{FF2B5EF4-FFF2-40B4-BE49-F238E27FC236}">
                <a16:creationId xmlns:a16="http://schemas.microsoft.com/office/drawing/2014/main" id="{1F6E539E-73CD-177A-A912-8EED462AC8C3}"/>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22</a:t>
            </a:fld>
            <a:endParaRPr lang="en-GB" sz="3200" dirty="0">
              <a:solidFill>
                <a:srgbClr val="FF0000"/>
              </a:solidFill>
            </a:endParaRPr>
          </a:p>
        </p:txBody>
      </p:sp>
    </p:spTree>
    <p:extLst>
      <p:ext uri="{BB962C8B-B14F-4D97-AF65-F5344CB8AC3E}">
        <p14:creationId xmlns:p14="http://schemas.microsoft.com/office/powerpoint/2010/main" val="1406007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EFF4-B4B1-6496-76AB-62D566C323CD}"/>
              </a:ext>
            </a:extLst>
          </p:cNvPr>
          <p:cNvSpPr>
            <a:spLocks noGrp="1"/>
          </p:cNvSpPr>
          <p:nvPr>
            <p:ph type="title"/>
          </p:nvPr>
        </p:nvSpPr>
        <p:spPr>
          <a:xfrm>
            <a:off x="767408" y="501810"/>
            <a:ext cx="10972800" cy="722344"/>
          </a:xfrm>
        </p:spPr>
        <p:txBody>
          <a:bodyPr>
            <a:normAutofit fontScale="90000"/>
          </a:bodyPr>
          <a:lstStyle/>
          <a:p>
            <a:r>
              <a:rPr lang="en-GB" dirty="0"/>
              <a:t>Anti-Zionism-A</a:t>
            </a:r>
          </a:p>
        </p:txBody>
      </p:sp>
      <p:sp>
        <p:nvSpPr>
          <p:cNvPr id="3" name="Content Placeholder 2">
            <a:extLst>
              <a:ext uri="{FF2B5EF4-FFF2-40B4-BE49-F238E27FC236}">
                <a16:creationId xmlns:a16="http://schemas.microsoft.com/office/drawing/2014/main" id="{00EDD865-1CD7-0203-3903-C861211C377C}"/>
              </a:ext>
            </a:extLst>
          </p:cNvPr>
          <p:cNvSpPr>
            <a:spLocks noGrp="1"/>
          </p:cNvSpPr>
          <p:nvPr>
            <p:ph idx="1"/>
          </p:nvPr>
        </p:nvSpPr>
        <p:spPr>
          <a:xfrm>
            <a:off x="609600" y="1338492"/>
            <a:ext cx="10972800" cy="4754804"/>
          </a:xfrm>
        </p:spPr>
        <p:txBody>
          <a:bodyPr>
            <a:normAutofit/>
          </a:bodyPr>
          <a:lstStyle/>
          <a:p>
            <a:r>
              <a:rPr lang="en-GB" sz="2800" i="1" dirty="0">
                <a:latin typeface="Times New Roman" panose="02020603050405020304" pitchFamily="18" charset="0"/>
                <a:cs typeface="Times New Roman" panose="02020603050405020304" pitchFamily="18" charset="0"/>
              </a:rPr>
              <a:t>Belief that the Basle Program could not be accomplished without overriding the rights of the Palestinians who already lived in the land.</a:t>
            </a:r>
          </a:p>
          <a:p>
            <a:r>
              <a:rPr lang="en-GB" sz="2800" i="1" dirty="0">
                <a:latin typeface="Times New Roman" panose="02020603050405020304" pitchFamily="18" charset="0"/>
                <a:cs typeface="Times New Roman" panose="02020603050405020304" pitchFamily="18" charset="0"/>
              </a:rPr>
              <a:t>Acceptance that historical wrongs occurred and were committed by both parties. </a:t>
            </a:r>
          </a:p>
          <a:p>
            <a:r>
              <a:rPr lang="en-GB" sz="2800" i="1" dirty="0">
                <a:latin typeface="Times New Roman" panose="02020603050405020304" pitchFamily="18" charset="0"/>
                <a:cs typeface="Times New Roman" panose="02020603050405020304" pitchFamily="18" charset="0"/>
              </a:rPr>
              <a:t>Acceptance that the State of Israel exists today with a 75% Jewish majority and that this is a legal and historical fact that cannot be reversed without further injustice to many people. The borders of the State of Israel to be negotiated and agreed with the Palestinians, with the 1949 armistice line as the starting point of the negotiations.</a:t>
            </a:r>
          </a:p>
          <a:p>
            <a:r>
              <a:rPr lang="en-GB" sz="2800" dirty="0"/>
              <a:t>Pretty mild </a:t>
            </a:r>
            <a:r>
              <a:rPr lang="en-GB" sz="2800" dirty="0">
                <a:sym typeface="Wingdings" panose="05000000000000000000" pitchFamily="2" charset="2"/>
              </a:rPr>
              <a:t> lots of people share this view</a:t>
            </a:r>
            <a:endParaRPr lang="en-GB" sz="2800" dirty="0"/>
          </a:p>
          <a:p>
            <a:endParaRPr lang="en-GB" i="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620B646-2A09-8367-C3C1-3FBA824200BC}"/>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23</a:t>
            </a:fld>
            <a:endParaRPr lang="en-GB" sz="3200" dirty="0">
              <a:solidFill>
                <a:srgbClr val="FF0000"/>
              </a:solidFill>
            </a:endParaRPr>
          </a:p>
        </p:txBody>
      </p:sp>
    </p:spTree>
    <p:extLst>
      <p:ext uri="{BB962C8B-B14F-4D97-AF65-F5344CB8AC3E}">
        <p14:creationId xmlns:p14="http://schemas.microsoft.com/office/powerpoint/2010/main" val="2540371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p:cNvSpPr/>
          <p:nvPr/>
        </p:nvSpPr>
        <p:spPr>
          <a:xfrm>
            <a:off x="1199455" y="1681329"/>
            <a:ext cx="5809667" cy="4136672"/>
          </a:xfrm>
          <a:prstGeom prst="flowChartConnector">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767408" y="1434809"/>
            <a:ext cx="6480720" cy="462746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lowchart: Connector 3"/>
          <p:cNvSpPr/>
          <p:nvPr/>
        </p:nvSpPr>
        <p:spPr>
          <a:xfrm>
            <a:off x="3186932" y="3361152"/>
            <a:ext cx="1757302" cy="1008112"/>
          </a:xfrm>
          <a:prstGeom prst="flowChartConnector">
            <a:avLst/>
          </a:prstGeom>
          <a:solidFill>
            <a:srgbClr val="FFFF00">
              <a:alpha val="49000"/>
            </a:srgbClr>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503712" y="3680542"/>
            <a:ext cx="1397262" cy="369332"/>
          </a:xfrm>
          <a:prstGeom prst="rect">
            <a:avLst/>
          </a:prstGeom>
          <a:noFill/>
        </p:spPr>
        <p:txBody>
          <a:bodyPr wrap="square" rtlCol="0">
            <a:spAutoFit/>
          </a:bodyPr>
          <a:lstStyle/>
          <a:p>
            <a:r>
              <a:rPr lang="en-GB" dirty="0"/>
              <a:t>antisemitic</a:t>
            </a:r>
          </a:p>
        </p:txBody>
      </p:sp>
      <p:sp>
        <p:nvSpPr>
          <p:cNvPr id="7" name="TextBox 6"/>
          <p:cNvSpPr txBox="1"/>
          <p:nvPr/>
        </p:nvSpPr>
        <p:spPr>
          <a:xfrm>
            <a:off x="3337547" y="1981166"/>
            <a:ext cx="1714042" cy="369332"/>
          </a:xfrm>
          <a:prstGeom prst="rect">
            <a:avLst/>
          </a:prstGeom>
          <a:noFill/>
        </p:spPr>
        <p:txBody>
          <a:bodyPr wrap="square" rtlCol="0">
            <a:spAutoFit/>
          </a:bodyPr>
          <a:lstStyle/>
          <a:p>
            <a:r>
              <a:rPr lang="en-GB" dirty="0"/>
              <a:t>Anti-Zionist-A</a:t>
            </a:r>
          </a:p>
        </p:txBody>
      </p:sp>
      <p:sp>
        <p:nvSpPr>
          <p:cNvPr id="8" name="TextBox 7"/>
          <p:cNvSpPr txBox="1"/>
          <p:nvPr/>
        </p:nvSpPr>
        <p:spPr>
          <a:xfrm>
            <a:off x="7490022" y="1457736"/>
            <a:ext cx="4442347" cy="646331"/>
          </a:xfrm>
          <a:prstGeom prst="rect">
            <a:avLst/>
          </a:prstGeom>
          <a:noFill/>
          <a:ln w="38100">
            <a:solidFill>
              <a:schemeClr val="tx1"/>
            </a:solidFill>
          </a:ln>
        </p:spPr>
        <p:txBody>
          <a:bodyPr wrap="square" rtlCol="0">
            <a:spAutoFit/>
          </a:bodyPr>
          <a:lstStyle/>
          <a:p>
            <a:r>
              <a:rPr lang="en-GB" dirty="0">
                <a:latin typeface="+mj-lt"/>
                <a:cs typeface="Times New Roman" panose="02020603050405020304" pitchFamily="18" charset="0"/>
              </a:rPr>
              <a:t>All antisemites are anti-Zionist-A. </a:t>
            </a:r>
          </a:p>
          <a:p>
            <a:r>
              <a:rPr lang="en-GB" b="1" dirty="0">
                <a:solidFill>
                  <a:srgbClr val="FF0000"/>
                </a:solidFill>
                <a:latin typeface="+mj-lt"/>
                <a:cs typeface="Times New Roman" panose="02020603050405020304" pitchFamily="18" charset="0"/>
              </a:rPr>
              <a:t>Many</a:t>
            </a:r>
            <a:r>
              <a:rPr lang="en-GB" dirty="0">
                <a:latin typeface="+mj-lt"/>
                <a:cs typeface="Times New Roman" panose="02020603050405020304" pitchFamily="18" charset="0"/>
              </a:rPr>
              <a:t> anti-Zionists-A are not antisemitic.</a:t>
            </a:r>
          </a:p>
        </p:txBody>
      </p:sp>
      <p:sp>
        <p:nvSpPr>
          <p:cNvPr id="2" name="TextBox 1">
            <a:extLst>
              <a:ext uri="{FF2B5EF4-FFF2-40B4-BE49-F238E27FC236}">
                <a16:creationId xmlns:a16="http://schemas.microsoft.com/office/drawing/2014/main" id="{B450EC7F-3A43-AF9D-2CAC-643524FECD43}"/>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24</a:t>
            </a:fld>
            <a:endParaRPr lang="en-GB" sz="3200" dirty="0">
              <a:solidFill>
                <a:srgbClr val="FF0000"/>
              </a:solidFill>
            </a:endParaRPr>
          </a:p>
        </p:txBody>
      </p:sp>
      <p:sp>
        <p:nvSpPr>
          <p:cNvPr id="13" name="Title 1">
            <a:extLst>
              <a:ext uri="{FF2B5EF4-FFF2-40B4-BE49-F238E27FC236}">
                <a16:creationId xmlns:a16="http://schemas.microsoft.com/office/drawing/2014/main" id="{6FE28E49-911A-A511-280F-117D05E657A2}"/>
              </a:ext>
            </a:extLst>
          </p:cNvPr>
          <p:cNvSpPr txBox="1">
            <a:spLocks/>
          </p:cNvSpPr>
          <p:nvPr/>
        </p:nvSpPr>
        <p:spPr>
          <a:xfrm>
            <a:off x="767408" y="501810"/>
            <a:ext cx="10972800" cy="722344"/>
          </a:xfrm>
          <a:prstGeom prst="rect">
            <a:avLst/>
          </a:prstGeom>
        </p:spPr>
        <p:txBody>
          <a:bodyPr>
            <a:normAutofit fontScale="900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GB"/>
              <a:t>Anti-Zionism-A</a:t>
            </a:r>
            <a:endParaRPr lang="en-GB" dirty="0"/>
          </a:p>
        </p:txBody>
      </p:sp>
    </p:spTree>
    <p:extLst>
      <p:ext uri="{BB962C8B-B14F-4D97-AF65-F5344CB8AC3E}">
        <p14:creationId xmlns:p14="http://schemas.microsoft.com/office/powerpoint/2010/main" val="3845513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78EF-3105-8EF7-CAD6-FACAA0697B78}"/>
              </a:ext>
            </a:extLst>
          </p:cNvPr>
          <p:cNvSpPr>
            <a:spLocks noGrp="1"/>
          </p:cNvSpPr>
          <p:nvPr>
            <p:ph type="title"/>
          </p:nvPr>
        </p:nvSpPr>
        <p:spPr>
          <a:xfrm>
            <a:off x="695400" y="620688"/>
            <a:ext cx="10972800" cy="794352"/>
          </a:xfrm>
        </p:spPr>
        <p:txBody>
          <a:bodyPr>
            <a:normAutofit fontScale="90000"/>
          </a:bodyPr>
          <a:lstStyle/>
          <a:p>
            <a:r>
              <a:rPr lang="en-GB" dirty="0"/>
              <a:t>Anti-Zionism-B</a:t>
            </a:r>
            <a:endParaRPr lang="en-GB" b="1" dirty="0"/>
          </a:p>
        </p:txBody>
      </p:sp>
      <p:sp>
        <p:nvSpPr>
          <p:cNvPr id="3" name="Content Placeholder 2">
            <a:extLst>
              <a:ext uri="{FF2B5EF4-FFF2-40B4-BE49-F238E27FC236}">
                <a16:creationId xmlns:a16="http://schemas.microsoft.com/office/drawing/2014/main" id="{57427DEC-9553-74F0-145B-E77AFA2B959C}"/>
              </a:ext>
            </a:extLst>
          </p:cNvPr>
          <p:cNvSpPr>
            <a:spLocks noGrp="1"/>
          </p:cNvSpPr>
          <p:nvPr>
            <p:ph idx="1"/>
          </p:nvPr>
        </p:nvSpPr>
        <p:spPr>
          <a:xfrm>
            <a:off x="609600" y="1415040"/>
            <a:ext cx="10972800" cy="4390224"/>
          </a:xfrm>
        </p:spPr>
        <p:txBody>
          <a:bodyPr>
            <a:normAutofit/>
          </a:bodyPr>
          <a:lstStyle/>
          <a:p>
            <a:r>
              <a:rPr lang="en-GB" sz="3600" i="1" dirty="0">
                <a:latin typeface="Times New Roman" panose="02020603050405020304" pitchFamily="18" charset="0"/>
                <a:cs typeface="Times New Roman" panose="02020603050405020304" pitchFamily="18" charset="0"/>
              </a:rPr>
              <a:t>Belief that separation between Jews living in the West Bank and Palestinians is no longer possible.</a:t>
            </a:r>
          </a:p>
          <a:p>
            <a:r>
              <a:rPr lang="en-GB" sz="3600" i="1" dirty="0">
                <a:latin typeface="Times New Roman" panose="02020603050405020304" pitchFamily="18" charset="0"/>
                <a:cs typeface="Times New Roman" panose="02020603050405020304" pitchFamily="18" charset="0"/>
              </a:rPr>
              <a:t>Belief that a single binational state from the Mediterranean to the Jordan is the only just solution, even if this results in an eventual Arab majority in the state due to demographic change.</a:t>
            </a:r>
          </a:p>
          <a:p>
            <a:r>
              <a:rPr lang="en-GB" sz="3600" dirty="0"/>
              <a:t>Stronger </a:t>
            </a:r>
            <a:r>
              <a:rPr lang="en-GB" sz="3600" dirty="0">
                <a:sym typeface="Wingdings" panose="05000000000000000000" pitchFamily="2" charset="2"/>
              </a:rPr>
              <a:t> fewer people share this view</a:t>
            </a:r>
            <a:endParaRPr lang="en-GB" sz="3600" dirty="0"/>
          </a:p>
          <a:p>
            <a:endParaRPr lang="en-GB" dirty="0"/>
          </a:p>
        </p:txBody>
      </p:sp>
      <p:sp>
        <p:nvSpPr>
          <p:cNvPr id="4" name="TextBox 3">
            <a:extLst>
              <a:ext uri="{FF2B5EF4-FFF2-40B4-BE49-F238E27FC236}">
                <a16:creationId xmlns:a16="http://schemas.microsoft.com/office/drawing/2014/main" id="{81438ABE-7E90-7841-E982-48823079BCC9}"/>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25</a:t>
            </a:fld>
            <a:endParaRPr lang="en-GB" sz="3200" dirty="0">
              <a:solidFill>
                <a:srgbClr val="FF0000"/>
              </a:solidFill>
            </a:endParaRPr>
          </a:p>
        </p:txBody>
      </p:sp>
    </p:spTree>
    <p:extLst>
      <p:ext uri="{BB962C8B-B14F-4D97-AF65-F5344CB8AC3E}">
        <p14:creationId xmlns:p14="http://schemas.microsoft.com/office/powerpoint/2010/main" val="2009367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a:extLst>
              <a:ext uri="{FF2B5EF4-FFF2-40B4-BE49-F238E27FC236}">
                <a16:creationId xmlns:a16="http://schemas.microsoft.com/office/drawing/2014/main" id="{FA27E54E-FDC2-0445-77A4-2CF102178811}"/>
              </a:ext>
            </a:extLst>
          </p:cNvPr>
          <p:cNvSpPr/>
          <p:nvPr/>
        </p:nvSpPr>
        <p:spPr>
          <a:xfrm>
            <a:off x="1452057" y="2029481"/>
            <a:ext cx="4320480" cy="3672408"/>
          </a:xfrm>
          <a:prstGeom prst="flowChartConnector">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9A31E3-9639-063F-B823-5A44C3CBC62B}"/>
              </a:ext>
            </a:extLst>
          </p:cNvPr>
          <p:cNvSpPr>
            <a:spLocks noGrp="1"/>
          </p:cNvSpPr>
          <p:nvPr>
            <p:ph type="title"/>
          </p:nvPr>
        </p:nvSpPr>
        <p:spPr>
          <a:xfrm>
            <a:off x="1125972" y="566401"/>
            <a:ext cx="7829624" cy="722344"/>
          </a:xfrm>
        </p:spPr>
        <p:txBody>
          <a:bodyPr>
            <a:normAutofit fontScale="90000"/>
          </a:bodyPr>
          <a:lstStyle/>
          <a:p>
            <a:r>
              <a:rPr lang="en-GB" dirty="0"/>
              <a:t>Anti-Zionism-B</a:t>
            </a:r>
          </a:p>
        </p:txBody>
      </p:sp>
      <p:sp>
        <p:nvSpPr>
          <p:cNvPr id="3" name="Rectangle 2">
            <a:extLst>
              <a:ext uri="{FF2B5EF4-FFF2-40B4-BE49-F238E27FC236}">
                <a16:creationId xmlns:a16="http://schemas.microsoft.com/office/drawing/2014/main" id="{B29A794C-E6E9-483F-5E5F-89E99AB6D65B}"/>
              </a:ext>
            </a:extLst>
          </p:cNvPr>
          <p:cNvSpPr/>
          <p:nvPr/>
        </p:nvSpPr>
        <p:spPr>
          <a:xfrm>
            <a:off x="755576" y="980728"/>
            <a:ext cx="7632848" cy="4752528"/>
          </a:xfrm>
          <a:prstGeom prst="rect">
            <a:avLst/>
          </a:prstGeom>
          <a:noFill/>
          <a:ln cmpd="sng">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332987D7-3E76-01E1-37FA-AD8345F5F70D}"/>
              </a:ext>
            </a:extLst>
          </p:cNvPr>
          <p:cNvSpPr/>
          <p:nvPr/>
        </p:nvSpPr>
        <p:spPr>
          <a:xfrm>
            <a:off x="1055440" y="1433563"/>
            <a:ext cx="5544616" cy="47525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Connector 4">
            <a:extLst>
              <a:ext uri="{FF2B5EF4-FFF2-40B4-BE49-F238E27FC236}">
                <a16:creationId xmlns:a16="http://schemas.microsoft.com/office/drawing/2014/main" id="{E10C8EEE-D76E-F95C-EF2B-37463A7EE629}"/>
              </a:ext>
            </a:extLst>
          </p:cNvPr>
          <p:cNvSpPr/>
          <p:nvPr/>
        </p:nvSpPr>
        <p:spPr>
          <a:xfrm>
            <a:off x="2059274" y="2526104"/>
            <a:ext cx="3384376" cy="2736304"/>
          </a:xfrm>
          <a:prstGeom prst="flowChartConnector">
            <a:avLst/>
          </a:prstGeom>
          <a:solidFill>
            <a:srgbClr val="FFFF00">
              <a:alpha val="49000"/>
            </a:srgbClr>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A0A14C2D-6839-7F79-3E60-EAD539D4BE62}"/>
              </a:ext>
            </a:extLst>
          </p:cNvPr>
          <p:cNvSpPr txBox="1"/>
          <p:nvPr/>
        </p:nvSpPr>
        <p:spPr>
          <a:xfrm>
            <a:off x="3143672" y="3681019"/>
            <a:ext cx="1368152" cy="369332"/>
          </a:xfrm>
          <a:prstGeom prst="rect">
            <a:avLst/>
          </a:prstGeom>
          <a:noFill/>
        </p:spPr>
        <p:txBody>
          <a:bodyPr wrap="square" rtlCol="0">
            <a:spAutoFit/>
          </a:bodyPr>
          <a:lstStyle/>
          <a:p>
            <a:r>
              <a:rPr lang="en-GB" dirty="0"/>
              <a:t>antisemitic</a:t>
            </a:r>
          </a:p>
        </p:txBody>
      </p:sp>
      <p:sp>
        <p:nvSpPr>
          <p:cNvPr id="8" name="TextBox 7">
            <a:extLst>
              <a:ext uri="{FF2B5EF4-FFF2-40B4-BE49-F238E27FC236}">
                <a16:creationId xmlns:a16="http://schemas.microsoft.com/office/drawing/2014/main" id="{CF28C468-BA3F-032F-0E23-E3C4BED71669}"/>
              </a:ext>
            </a:extLst>
          </p:cNvPr>
          <p:cNvSpPr txBox="1"/>
          <p:nvPr/>
        </p:nvSpPr>
        <p:spPr>
          <a:xfrm>
            <a:off x="4609916" y="1675556"/>
            <a:ext cx="1678333" cy="369332"/>
          </a:xfrm>
          <a:prstGeom prst="rect">
            <a:avLst/>
          </a:prstGeom>
          <a:noFill/>
        </p:spPr>
        <p:txBody>
          <a:bodyPr wrap="square" rtlCol="0">
            <a:spAutoFit/>
          </a:bodyPr>
          <a:lstStyle/>
          <a:p>
            <a:r>
              <a:rPr lang="en-GB" dirty="0"/>
              <a:t>Anti-Zionist-B</a:t>
            </a:r>
          </a:p>
        </p:txBody>
      </p:sp>
      <p:sp>
        <p:nvSpPr>
          <p:cNvPr id="9" name="TextBox 8">
            <a:extLst>
              <a:ext uri="{FF2B5EF4-FFF2-40B4-BE49-F238E27FC236}">
                <a16:creationId xmlns:a16="http://schemas.microsoft.com/office/drawing/2014/main" id="{74391939-F646-9CBC-F0EE-8FB826FDC2A1}"/>
              </a:ext>
            </a:extLst>
          </p:cNvPr>
          <p:cNvSpPr txBox="1"/>
          <p:nvPr/>
        </p:nvSpPr>
        <p:spPr>
          <a:xfrm>
            <a:off x="6934552" y="1537056"/>
            <a:ext cx="4905094" cy="646331"/>
          </a:xfrm>
          <a:prstGeom prst="rect">
            <a:avLst/>
          </a:prstGeom>
          <a:noFill/>
          <a:ln w="38100">
            <a:solidFill>
              <a:schemeClr val="tx1"/>
            </a:solidFill>
          </a:ln>
        </p:spPr>
        <p:txBody>
          <a:bodyPr wrap="square" rtlCol="0">
            <a:spAutoFit/>
          </a:bodyPr>
          <a:lstStyle/>
          <a:p>
            <a:r>
              <a:rPr lang="en-GB" dirty="0"/>
              <a:t>All antisemites are anti-Zionist-B. </a:t>
            </a:r>
          </a:p>
          <a:p>
            <a:r>
              <a:rPr lang="en-GB" b="1" dirty="0">
                <a:solidFill>
                  <a:srgbClr val="FF0000"/>
                </a:solidFill>
              </a:rPr>
              <a:t>Some</a:t>
            </a:r>
            <a:r>
              <a:rPr lang="en-GB" dirty="0"/>
              <a:t> anti-Zionists-B are not antisemitic.</a:t>
            </a:r>
          </a:p>
        </p:txBody>
      </p:sp>
      <p:sp>
        <p:nvSpPr>
          <p:cNvPr id="10" name="TextBox 9">
            <a:extLst>
              <a:ext uri="{FF2B5EF4-FFF2-40B4-BE49-F238E27FC236}">
                <a16:creationId xmlns:a16="http://schemas.microsoft.com/office/drawing/2014/main" id="{D07736EC-63AB-78CD-2668-6AA0F3E26456}"/>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26</a:t>
            </a:fld>
            <a:endParaRPr lang="en-GB" sz="3200" dirty="0">
              <a:solidFill>
                <a:srgbClr val="FF0000"/>
              </a:solidFill>
            </a:endParaRPr>
          </a:p>
        </p:txBody>
      </p:sp>
    </p:spTree>
    <p:extLst>
      <p:ext uri="{BB962C8B-B14F-4D97-AF65-F5344CB8AC3E}">
        <p14:creationId xmlns:p14="http://schemas.microsoft.com/office/powerpoint/2010/main" val="4206280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8881A-67C9-1B7B-E56A-DB0F93C777B5}"/>
              </a:ext>
            </a:extLst>
          </p:cNvPr>
          <p:cNvSpPr>
            <a:spLocks noGrp="1"/>
          </p:cNvSpPr>
          <p:nvPr>
            <p:ph type="title"/>
          </p:nvPr>
        </p:nvSpPr>
        <p:spPr>
          <a:xfrm>
            <a:off x="623704" y="548680"/>
            <a:ext cx="10972800" cy="866360"/>
          </a:xfrm>
        </p:spPr>
        <p:txBody>
          <a:bodyPr/>
          <a:lstStyle/>
          <a:p>
            <a:r>
              <a:rPr lang="en-GB" dirty="0"/>
              <a:t>Anti-Zionism-C</a:t>
            </a:r>
          </a:p>
        </p:txBody>
      </p:sp>
      <p:sp>
        <p:nvSpPr>
          <p:cNvPr id="3" name="Content Placeholder 2">
            <a:extLst>
              <a:ext uri="{FF2B5EF4-FFF2-40B4-BE49-F238E27FC236}">
                <a16:creationId xmlns:a16="http://schemas.microsoft.com/office/drawing/2014/main" id="{2A920ABF-E5E5-D7BC-0B45-7876000AE905}"/>
              </a:ext>
            </a:extLst>
          </p:cNvPr>
          <p:cNvSpPr>
            <a:spLocks noGrp="1"/>
          </p:cNvSpPr>
          <p:nvPr>
            <p:ph idx="1"/>
          </p:nvPr>
        </p:nvSpPr>
        <p:spPr>
          <a:xfrm>
            <a:off x="547396" y="1391312"/>
            <a:ext cx="10972800" cy="4413952"/>
          </a:xfrm>
        </p:spPr>
        <p:txBody>
          <a:bodyPr>
            <a:normAutofit lnSpcReduction="10000"/>
          </a:bodyPr>
          <a:lstStyle/>
          <a:p>
            <a:r>
              <a:rPr lang="en-GB" sz="4000" i="1" dirty="0">
                <a:latin typeface="Times New Roman" panose="02020603050405020304" pitchFamily="18" charset="0"/>
                <a:cs typeface="Times New Roman" panose="02020603050405020304" pitchFamily="18" charset="0"/>
              </a:rPr>
              <a:t>Belief that the immigration of European Jews (and Jews from Arab countries) into Palestine was so wrong that it should be reversed, with the Jewish population expelled so that Palestine becomes an entirely non-Jewish state.</a:t>
            </a:r>
          </a:p>
          <a:p>
            <a:r>
              <a:rPr lang="en-GB" sz="4000" dirty="0"/>
              <a:t>Very strong </a:t>
            </a:r>
            <a:r>
              <a:rPr lang="en-GB" sz="4000" dirty="0">
                <a:sym typeface="Wingdings" panose="05000000000000000000" pitchFamily="2" charset="2"/>
              </a:rPr>
              <a:t> only antisemites people share this view</a:t>
            </a:r>
            <a:endParaRPr lang="en-GB" sz="4000" dirty="0"/>
          </a:p>
          <a:p>
            <a:endParaRPr lang="en-GB" dirty="0"/>
          </a:p>
        </p:txBody>
      </p:sp>
      <p:sp>
        <p:nvSpPr>
          <p:cNvPr id="4" name="TextBox 3">
            <a:extLst>
              <a:ext uri="{FF2B5EF4-FFF2-40B4-BE49-F238E27FC236}">
                <a16:creationId xmlns:a16="http://schemas.microsoft.com/office/drawing/2014/main" id="{14A68D83-AAF0-6AB3-ABC2-ECE3DA174439}"/>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27</a:t>
            </a:fld>
            <a:endParaRPr lang="en-GB" sz="3200" dirty="0">
              <a:solidFill>
                <a:srgbClr val="FF0000"/>
              </a:solidFill>
            </a:endParaRPr>
          </a:p>
        </p:txBody>
      </p:sp>
    </p:spTree>
    <p:extLst>
      <p:ext uri="{BB962C8B-B14F-4D97-AF65-F5344CB8AC3E}">
        <p14:creationId xmlns:p14="http://schemas.microsoft.com/office/powerpoint/2010/main" val="4153157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55DA-F3ED-317F-482A-000660E89865}"/>
              </a:ext>
            </a:extLst>
          </p:cNvPr>
          <p:cNvSpPr>
            <a:spLocks noGrp="1"/>
          </p:cNvSpPr>
          <p:nvPr>
            <p:ph type="title"/>
          </p:nvPr>
        </p:nvSpPr>
        <p:spPr>
          <a:xfrm>
            <a:off x="1064804" y="582486"/>
            <a:ext cx="8577358" cy="794352"/>
          </a:xfrm>
        </p:spPr>
        <p:txBody>
          <a:bodyPr>
            <a:normAutofit fontScale="90000"/>
          </a:bodyPr>
          <a:lstStyle/>
          <a:p>
            <a:r>
              <a:rPr lang="en-GB" dirty="0"/>
              <a:t>Anti-Zionism-C</a:t>
            </a:r>
          </a:p>
        </p:txBody>
      </p:sp>
      <p:sp>
        <p:nvSpPr>
          <p:cNvPr id="3" name="Rectangle 2">
            <a:extLst>
              <a:ext uri="{FF2B5EF4-FFF2-40B4-BE49-F238E27FC236}">
                <a16:creationId xmlns:a16="http://schemas.microsoft.com/office/drawing/2014/main" id="{870A5A32-D675-8917-EC53-5B674CE07FE4}"/>
              </a:ext>
            </a:extLst>
          </p:cNvPr>
          <p:cNvSpPr/>
          <p:nvPr/>
        </p:nvSpPr>
        <p:spPr>
          <a:xfrm>
            <a:off x="755577" y="980728"/>
            <a:ext cx="6103660" cy="4752528"/>
          </a:xfrm>
          <a:prstGeom prst="rect">
            <a:avLst/>
          </a:prstGeom>
          <a:noFill/>
          <a:ln cmpd="sng">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40AF70F-6D6B-B29B-1D61-E7F622654067}"/>
              </a:ext>
            </a:extLst>
          </p:cNvPr>
          <p:cNvSpPr/>
          <p:nvPr/>
        </p:nvSpPr>
        <p:spPr>
          <a:xfrm>
            <a:off x="1047034" y="1731744"/>
            <a:ext cx="5915688" cy="427713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Connector 4">
            <a:extLst>
              <a:ext uri="{FF2B5EF4-FFF2-40B4-BE49-F238E27FC236}">
                <a16:creationId xmlns:a16="http://schemas.microsoft.com/office/drawing/2014/main" id="{BC13F66D-F00B-CA60-CC5E-3E102C73A0EA}"/>
              </a:ext>
            </a:extLst>
          </p:cNvPr>
          <p:cNvSpPr/>
          <p:nvPr/>
        </p:nvSpPr>
        <p:spPr>
          <a:xfrm>
            <a:off x="2665075" y="2779187"/>
            <a:ext cx="2706339" cy="2736304"/>
          </a:xfrm>
          <a:prstGeom prst="flowChartConnector">
            <a:avLst/>
          </a:prstGeom>
          <a:solidFill>
            <a:srgbClr val="FFFF00">
              <a:alpha val="49000"/>
            </a:srgbClr>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Connector 5">
            <a:extLst>
              <a:ext uri="{FF2B5EF4-FFF2-40B4-BE49-F238E27FC236}">
                <a16:creationId xmlns:a16="http://schemas.microsoft.com/office/drawing/2014/main" id="{57AFFD3D-B2FD-B291-0856-DE7B02F1FCE1}"/>
              </a:ext>
            </a:extLst>
          </p:cNvPr>
          <p:cNvSpPr/>
          <p:nvPr/>
        </p:nvSpPr>
        <p:spPr>
          <a:xfrm>
            <a:off x="2665074" y="2779187"/>
            <a:ext cx="2706339" cy="2755394"/>
          </a:xfrm>
          <a:prstGeom prst="flowChartConnector">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D1D26D39-4E0C-AA50-9509-CDD07AB72431}"/>
              </a:ext>
            </a:extLst>
          </p:cNvPr>
          <p:cNvSpPr txBox="1"/>
          <p:nvPr/>
        </p:nvSpPr>
        <p:spPr>
          <a:xfrm>
            <a:off x="3289933" y="4077072"/>
            <a:ext cx="1456619" cy="369332"/>
          </a:xfrm>
          <a:prstGeom prst="rect">
            <a:avLst/>
          </a:prstGeom>
          <a:noFill/>
        </p:spPr>
        <p:txBody>
          <a:bodyPr wrap="square" rtlCol="0">
            <a:spAutoFit/>
          </a:bodyPr>
          <a:lstStyle/>
          <a:p>
            <a:r>
              <a:rPr lang="en-GB" dirty="0"/>
              <a:t>antisemitic</a:t>
            </a:r>
          </a:p>
        </p:txBody>
      </p:sp>
      <p:sp>
        <p:nvSpPr>
          <p:cNvPr id="8" name="TextBox 7">
            <a:extLst>
              <a:ext uri="{FF2B5EF4-FFF2-40B4-BE49-F238E27FC236}">
                <a16:creationId xmlns:a16="http://schemas.microsoft.com/office/drawing/2014/main" id="{28031C92-B376-D203-7F38-25CDE5DA5140}"/>
              </a:ext>
            </a:extLst>
          </p:cNvPr>
          <p:cNvSpPr txBox="1"/>
          <p:nvPr/>
        </p:nvSpPr>
        <p:spPr>
          <a:xfrm>
            <a:off x="3084945" y="2214225"/>
            <a:ext cx="1977403" cy="369332"/>
          </a:xfrm>
          <a:prstGeom prst="rect">
            <a:avLst/>
          </a:prstGeom>
          <a:noFill/>
        </p:spPr>
        <p:txBody>
          <a:bodyPr wrap="square" rtlCol="0">
            <a:spAutoFit/>
          </a:bodyPr>
          <a:lstStyle/>
          <a:p>
            <a:r>
              <a:rPr lang="en-GB" dirty="0"/>
              <a:t>Anti-Zionist-C</a:t>
            </a:r>
          </a:p>
        </p:txBody>
      </p:sp>
      <p:sp>
        <p:nvSpPr>
          <p:cNvPr id="9" name="TextBox 8">
            <a:extLst>
              <a:ext uri="{FF2B5EF4-FFF2-40B4-BE49-F238E27FC236}">
                <a16:creationId xmlns:a16="http://schemas.microsoft.com/office/drawing/2014/main" id="{3C7FF5B1-5CA3-DDBC-5DFD-E9E4D3D928F3}"/>
              </a:ext>
            </a:extLst>
          </p:cNvPr>
          <p:cNvSpPr txBox="1"/>
          <p:nvPr/>
        </p:nvSpPr>
        <p:spPr>
          <a:xfrm>
            <a:off x="7464152" y="1765032"/>
            <a:ext cx="3785099" cy="646331"/>
          </a:xfrm>
          <a:prstGeom prst="rect">
            <a:avLst/>
          </a:prstGeom>
          <a:noFill/>
          <a:ln w="38100">
            <a:solidFill>
              <a:schemeClr val="tx1"/>
            </a:solidFill>
          </a:ln>
        </p:spPr>
        <p:txBody>
          <a:bodyPr wrap="square" rtlCol="0">
            <a:spAutoFit/>
          </a:bodyPr>
          <a:lstStyle/>
          <a:p>
            <a:r>
              <a:rPr lang="en-GB" dirty="0"/>
              <a:t>All antisemites are anti-Zionist-C. </a:t>
            </a:r>
          </a:p>
          <a:p>
            <a:r>
              <a:rPr lang="en-GB" b="1" dirty="0">
                <a:solidFill>
                  <a:srgbClr val="FF0000"/>
                </a:solidFill>
              </a:rPr>
              <a:t>All </a:t>
            </a:r>
            <a:r>
              <a:rPr lang="en-GB" dirty="0"/>
              <a:t>anti-Zionists-C are antisemitic.</a:t>
            </a:r>
          </a:p>
        </p:txBody>
      </p:sp>
      <p:sp>
        <p:nvSpPr>
          <p:cNvPr id="10" name="TextBox 9">
            <a:extLst>
              <a:ext uri="{FF2B5EF4-FFF2-40B4-BE49-F238E27FC236}">
                <a16:creationId xmlns:a16="http://schemas.microsoft.com/office/drawing/2014/main" id="{C1A6107E-92DD-A028-0900-0842D5FC4DC7}"/>
              </a:ext>
            </a:extLst>
          </p:cNvPr>
          <p:cNvSpPr txBox="1"/>
          <p:nvPr/>
        </p:nvSpPr>
        <p:spPr>
          <a:xfrm>
            <a:off x="7491318" y="2797021"/>
            <a:ext cx="3240360" cy="646331"/>
          </a:xfrm>
          <a:prstGeom prst="rect">
            <a:avLst/>
          </a:prstGeom>
          <a:noFill/>
        </p:spPr>
        <p:txBody>
          <a:bodyPr wrap="square" rtlCol="0">
            <a:spAutoFit/>
          </a:bodyPr>
          <a:lstStyle/>
          <a:p>
            <a:r>
              <a:rPr lang="en-GB" dirty="0"/>
              <a:t>Blue circle and yellow circle overlap completely = green</a:t>
            </a:r>
          </a:p>
        </p:txBody>
      </p:sp>
      <p:sp>
        <p:nvSpPr>
          <p:cNvPr id="11" name="TextBox 10">
            <a:extLst>
              <a:ext uri="{FF2B5EF4-FFF2-40B4-BE49-F238E27FC236}">
                <a16:creationId xmlns:a16="http://schemas.microsoft.com/office/drawing/2014/main" id="{B9E99CD5-A566-B7FE-A191-AB175FD0B6E3}"/>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28</a:t>
            </a:fld>
            <a:endParaRPr lang="en-GB" sz="3200" dirty="0">
              <a:solidFill>
                <a:srgbClr val="FF0000"/>
              </a:solidFill>
            </a:endParaRPr>
          </a:p>
        </p:txBody>
      </p:sp>
    </p:spTree>
    <p:extLst>
      <p:ext uri="{BB962C8B-B14F-4D97-AF65-F5344CB8AC3E}">
        <p14:creationId xmlns:p14="http://schemas.microsoft.com/office/powerpoint/2010/main" val="55098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2529-CD04-CB27-0648-213696D5BED3}"/>
              </a:ext>
            </a:extLst>
          </p:cNvPr>
          <p:cNvSpPr>
            <a:spLocks noGrp="1"/>
          </p:cNvSpPr>
          <p:nvPr>
            <p:ph type="title"/>
          </p:nvPr>
        </p:nvSpPr>
        <p:spPr>
          <a:xfrm>
            <a:off x="1415480" y="2852936"/>
            <a:ext cx="9145016" cy="1002416"/>
          </a:xfrm>
        </p:spPr>
        <p:txBody>
          <a:bodyPr/>
          <a:lstStyle/>
          <a:p>
            <a:pPr algn="ctr"/>
            <a:r>
              <a:rPr lang="en-GB" dirty="0"/>
              <a:t>Case studies</a:t>
            </a:r>
          </a:p>
        </p:txBody>
      </p:sp>
      <p:sp>
        <p:nvSpPr>
          <p:cNvPr id="3" name="TextBox 2">
            <a:extLst>
              <a:ext uri="{FF2B5EF4-FFF2-40B4-BE49-F238E27FC236}">
                <a16:creationId xmlns:a16="http://schemas.microsoft.com/office/drawing/2014/main" id="{CF487A3A-AB42-8D11-74B0-5FADD64CB3DC}"/>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29</a:t>
            </a:fld>
            <a:endParaRPr lang="en-GB" sz="3200" dirty="0">
              <a:solidFill>
                <a:srgbClr val="FF0000"/>
              </a:solidFill>
            </a:endParaRPr>
          </a:p>
        </p:txBody>
      </p:sp>
    </p:spTree>
    <p:extLst>
      <p:ext uri="{BB962C8B-B14F-4D97-AF65-F5344CB8AC3E}">
        <p14:creationId xmlns:p14="http://schemas.microsoft.com/office/powerpoint/2010/main" val="43701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2529-CD04-CB27-0648-213696D5BED3}"/>
              </a:ext>
            </a:extLst>
          </p:cNvPr>
          <p:cNvSpPr>
            <a:spLocks noGrp="1"/>
          </p:cNvSpPr>
          <p:nvPr>
            <p:ph type="title"/>
          </p:nvPr>
        </p:nvSpPr>
        <p:spPr>
          <a:xfrm>
            <a:off x="4223792" y="2420888"/>
            <a:ext cx="4749552" cy="1362456"/>
          </a:xfrm>
        </p:spPr>
        <p:txBody>
          <a:bodyPr/>
          <a:lstStyle/>
          <a:p>
            <a:r>
              <a:rPr lang="en-GB" dirty="0"/>
              <a:t>The speaker</a:t>
            </a:r>
          </a:p>
        </p:txBody>
      </p:sp>
      <p:sp>
        <p:nvSpPr>
          <p:cNvPr id="6" name="TextBox 5">
            <a:extLst>
              <a:ext uri="{FF2B5EF4-FFF2-40B4-BE49-F238E27FC236}">
                <a16:creationId xmlns:a16="http://schemas.microsoft.com/office/drawing/2014/main" id="{9EFF61DB-02E7-013A-0920-7BFF7E4A4EBC}"/>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3</a:t>
            </a:fld>
            <a:endParaRPr lang="en-GB" sz="3200" dirty="0">
              <a:solidFill>
                <a:srgbClr val="FF0000"/>
              </a:solidFill>
            </a:endParaRPr>
          </a:p>
        </p:txBody>
      </p:sp>
    </p:spTree>
    <p:extLst>
      <p:ext uri="{BB962C8B-B14F-4D97-AF65-F5344CB8AC3E}">
        <p14:creationId xmlns:p14="http://schemas.microsoft.com/office/powerpoint/2010/main" val="4054778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DEFE1-F6AB-F0AC-6E79-5827AB7A9E85}"/>
              </a:ext>
            </a:extLst>
          </p:cNvPr>
          <p:cNvSpPr>
            <a:spLocks noGrp="1"/>
          </p:cNvSpPr>
          <p:nvPr>
            <p:ph type="title"/>
          </p:nvPr>
        </p:nvSpPr>
        <p:spPr>
          <a:xfrm>
            <a:off x="695400" y="548680"/>
            <a:ext cx="11074400" cy="866360"/>
          </a:xfrm>
        </p:spPr>
        <p:txBody>
          <a:bodyPr/>
          <a:lstStyle/>
          <a:p>
            <a:r>
              <a:rPr lang="en-GB" dirty="0"/>
              <a:t>Image shared by Naz Shah MP</a:t>
            </a:r>
          </a:p>
        </p:txBody>
      </p:sp>
      <p:pic>
        <p:nvPicPr>
          <p:cNvPr id="4" name="Picture 3" descr="A map of the united states&#10;&#10;Description automatically generated">
            <a:extLst>
              <a:ext uri="{FF2B5EF4-FFF2-40B4-BE49-F238E27FC236}">
                <a16:creationId xmlns:a16="http://schemas.microsoft.com/office/drawing/2014/main" id="{C0A53304-909C-80CC-B5C1-25E23BE90F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3852" y="1415040"/>
            <a:ext cx="4536504" cy="5272528"/>
          </a:xfrm>
          <a:prstGeom prst="rect">
            <a:avLst/>
          </a:prstGeom>
        </p:spPr>
      </p:pic>
      <p:sp>
        <p:nvSpPr>
          <p:cNvPr id="5" name="TextBox 4">
            <a:extLst>
              <a:ext uri="{FF2B5EF4-FFF2-40B4-BE49-F238E27FC236}">
                <a16:creationId xmlns:a16="http://schemas.microsoft.com/office/drawing/2014/main" id="{F1A71BBC-6573-C59E-A6D6-964767FC59B8}"/>
              </a:ext>
            </a:extLst>
          </p:cNvPr>
          <p:cNvSpPr txBox="1"/>
          <p:nvPr/>
        </p:nvSpPr>
        <p:spPr>
          <a:xfrm>
            <a:off x="695400" y="1546256"/>
            <a:ext cx="5616624" cy="2031325"/>
          </a:xfrm>
          <a:prstGeom prst="rect">
            <a:avLst/>
          </a:prstGeom>
          <a:noFill/>
        </p:spPr>
        <p:txBody>
          <a:bodyPr wrap="square" rtlCol="0">
            <a:spAutoFit/>
          </a:bodyPr>
          <a:lstStyle/>
          <a:p>
            <a:r>
              <a:rPr lang="en-GB" dirty="0"/>
              <a:t>Shared on Facebook 2014 (before becoming an MP) with comment </a:t>
            </a:r>
            <a:r>
              <a:rPr lang="en-GB" i="1" dirty="0">
                <a:latin typeface="Times New Roman" panose="02020603050405020304" pitchFamily="18" charset="0"/>
                <a:cs typeface="Times New Roman" panose="02020603050405020304" pitchFamily="18" charset="0"/>
              </a:rPr>
              <a:t>“Job done.”</a:t>
            </a:r>
          </a:p>
          <a:p>
            <a:endParaRPr lang="en-GB" dirty="0"/>
          </a:p>
          <a:p>
            <a:r>
              <a:rPr lang="en-GB" dirty="0"/>
              <a:t>Source:</a:t>
            </a:r>
          </a:p>
          <a:p>
            <a:r>
              <a:rPr lang="en-GB" dirty="0"/>
              <a:t>https://www.ynetnews.com/articles/0,7340,L-4796470,00.html</a:t>
            </a:r>
          </a:p>
          <a:p>
            <a:endParaRPr lang="en-GB" dirty="0"/>
          </a:p>
        </p:txBody>
      </p:sp>
      <p:sp>
        <p:nvSpPr>
          <p:cNvPr id="6" name="TextBox 5">
            <a:extLst>
              <a:ext uri="{FF2B5EF4-FFF2-40B4-BE49-F238E27FC236}">
                <a16:creationId xmlns:a16="http://schemas.microsoft.com/office/drawing/2014/main" id="{51A4B1CC-6E6D-5DBA-990E-DE83FB4983D5}"/>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30</a:t>
            </a:fld>
            <a:endParaRPr lang="en-GB" sz="3200" dirty="0">
              <a:solidFill>
                <a:srgbClr val="FF0000"/>
              </a:solidFill>
            </a:endParaRPr>
          </a:p>
        </p:txBody>
      </p:sp>
    </p:spTree>
    <p:extLst>
      <p:ext uri="{BB962C8B-B14F-4D97-AF65-F5344CB8AC3E}">
        <p14:creationId xmlns:p14="http://schemas.microsoft.com/office/powerpoint/2010/main" val="1522150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8628-FB6F-BB16-54C3-32F6C312C264}"/>
              </a:ext>
            </a:extLst>
          </p:cNvPr>
          <p:cNvSpPr>
            <a:spLocks noGrp="1"/>
          </p:cNvSpPr>
          <p:nvPr>
            <p:ph type="title"/>
          </p:nvPr>
        </p:nvSpPr>
        <p:spPr>
          <a:xfrm>
            <a:off x="1057923" y="557807"/>
            <a:ext cx="11074400" cy="710952"/>
          </a:xfrm>
        </p:spPr>
        <p:txBody>
          <a:bodyPr>
            <a:normAutofit fontScale="90000"/>
          </a:bodyPr>
          <a:lstStyle/>
          <a:p>
            <a:r>
              <a:rPr lang="en-GB" dirty="0"/>
              <a:t>“Freedom for Humanity” by Mear One</a:t>
            </a:r>
          </a:p>
        </p:txBody>
      </p:sp>
      <p:pic>
        <p:nvPicPr>
          <p:cNvPr id="8" name="Picture 7" descr="A mural of a group of men playing a game&#10;&#10;Description automatically generated">
            <a:extLst>
              <a:ext uri="{FF2B5EF4-FFF2-40B4-BE49-F238E27FC236}">
                <a16:creationId xmlns:a16="http://schemas.microsoft.com/office/drawing/2014/main" id="{BEDBC959-2C3F-0A4F-B264-0187D040A4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440" y="1268759"/>
            <a:ext cx="10272464" cy="5437826"/>
          </a:xfrm>
          <a:prstGeom prst="rect">
            <a:avLst/>
          </a:prstGeom>
        </p:spPr>
      </p:pic>
      <p:sp>
        <p:nvSpPr>
          <p:cNvPr id="9" name="TextBox 8">
            <a:extLst>
              <a:ext uri="{FF2B5EF4-FFF2-40B4-BE49-F238E27FC236}">
                <a16:creationId xmlns:a16="http://schemas.microsoft.com/office/drawing/2014/main" id="{60EAA59C-74BD-E7F1-9525-75C33E2EBC11}"/>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31</a:t>
            </a:fld>
            <a:endParaRPr lang="en-GB" sz="3200" dirty="0">
              <a:solidFill>
                <a:srgbClr val="FF0000"/>
              </a:solidFill>
            </a:endParaRPr>
          </a:p>
        </p:txBody>
      </p:sp>
    </p:spTree>
    <p:extLst>
      <p:ext uri="{BB962C8B-B14F-4D97-AF65-F5344CB8AC3E}">
        <p14:creationId xmlns:p14="http://schemas.microsoft.com/office/powerpoint/2010/main" val="3411099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838E4-1FBB-2588-BF85-1DFE4357836E}"/>
              </a:ext>
            </a:extLst>
          </p:cNvPr>
          <p:cNvSpPr>
            <a:spLocks noGrp="1"/>
          </p:cNvSpPr>
          <p:nvPr>
            <p:ph type="title"/>
          </p:nvPr>
        </p:nvSpPr>
        <p:spPr>
          <a:xfrm>
            <a:off x="623392" y="620688"/>
            <a:ext cx="11074400" cy="650336"/>
          </a:xfrm>
        </p:spPr>
        <p:txBody>
          <a:bodyPr>
            <a:normAutofit fontScale="90000"/>
          </a:bodyPr>
          <a:lstStyle/>
          <a:p>
            <a:r>
              <a:rPr lang="en-GB" dirty="0"/>
              <a:t>Facebook screenshot</a:t>
            </a:r>
          </a:p>
        </p:txBody>
      </p:sp>
      <p:pic>
        <p:nvPicPr>
          <p:cNvPr id="4" name="Picture 3" descr="A screenshot of a social media post&#10;&#10;Description automatically generated">
            <a:extLst>
              <a:ext uri="{FF2B5EF4-FFF2-40B4-BE49-F238E27FC236}">
                <a16:creationId xmlns:a16="http://schemas.microsoft.com/office/drawing/2014/main" id="{B0973E6D-B747-9738-3895-343D9CC38F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5960" y="1236294"/>
            <a:ext cx="4627559" cy="5419199"/>
          </a:xfrm>
          <a:prstGeom prst="rect">
            <a:avLst/>
          </a:prstGeom>
        </p:spPr>
      </p:pic>
      <p:sp>
        <p:nvSpPr>
          <p:cNvPr id="5" name="TextBox 4">
            <a:extLst>
              <a:ext uri="{FF2B5EF4-FFF2-40B4-BE49-F238E27FC236}">
                <a16:creationId xmlns:a16="http://schemas.microsoft.com/office/drawing/2014/main" id="{0982A84D-0D8C-6697-8BEB-84F8D8ABA0B3}"/>
              </a:ext>
            </a:extLst>
          </p:cNvPr>
          <p:cNvSpPr txBox="1"/>
          <p:nvPr/>
        </p:nvSpPr>
        <p:spPr>
          <a:xfrm>
            <a:off x="604345" y="1412776"/>
            <a:ext cx="4752528" cy="1477328"/>
          </a:xfrm>
          <a:prstGeom prst="rect">
            <a:avLst/>
          </a:prstGeom>
          <a:noFill/>
        </p:spPr>
        <p:txBody>
          <a:bodyPr wrap="square" rtlCol="0">
            <a:spAutoFit/>
          </a:bodyPr>
          <a:lstStyle/>
          <a:p>
            <a:r>
              <a:rPr lang="en-GB" dirty="0"/>
              <a:t>Tower Hamlets Council ordered mural to be painted over after complaints.</a:t>
            </a:r>
          </a:p>
          <a:p>
            <a:endParaRPr lang="en-GB" dirty="0"/>
          </a:p>
          <a:p>
            <a:r>
              <a:rPr lang="en-GB" dirty="0"/>
              <a:t>Jeremy Corbyn MP couldn’t see anything wrong with it.</a:t>
            </a:r>
          </a:p>
        </p:txBody>
      </p:sp>
      <p:sp>
        <p:nvSpPr>
          <p:cNvPr id="6" name="TextBox 5">
            <a:extLst>
              <a:ext uri="{FF2B5EF4-FFF2-40B4-BE49-F238E27FC236}">
                <a16:creationId xmlns:a16="http://schemas.microsoft.com/office/drawing/2014/main" id="{F038D302-2E8F-F858-153C-88820B579AB2}"/>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32</a:t>
            </a:fld>
            <a:endParaRPr lang="en-GB" sz="3200" dirty="0">
              <a:solidFill>
                <a:srgbClr val="FF0000"/>
              </a:solidFill>
            </a:endParaRPr>
          </a:p>
        </p:txBody>
      </p:sp>
    </p:spTree>
    <p:extLst>
      <p:ext uri="{BB962C8B-B14F-4D97-AF65-F5344CB8AC3E}">
        <p14:creationId xmlns:p14="http://schemas.microsoft.com/office/powerpoint/2010/main" val="173815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2529-CD04-CB27-0648-213696D5BED3}"/>
              </a:ext>
            </a:extLst>
          </p:cNvPr>
          <p:cNvSpPr>
            <a:spLocks noGrp="1"/>
          </p:cNvSpPr>
          <p:nvPr>
            <p:ph type="title"/>
          </p:nvPr>
        </p:nvSpPr>
        <p:spPr>
          <a:xfrm>
            <a:off x="1415480" y="2852936"/>
            <a:ext cx="9145016" cy="1002416"/>
          </a:xfrm>
        </p:spPr>
        <p:txBody>
          <a:bodyPr/>
          <a:lstStyle/>
          <a:p>
            <a:pPr algn="ctr"/>
            <a:r>
              <a:rPr lang="en-GB" dirty="0"/>
              <a:t>Recommended reading</a:t>
            </a:r>
          </a:p>
        </p:txBody>
      </p:sp>
      <p:sp>
        <p:nvSpPr>
          <p:cNvPr id="3" name="TextBox 2">
            <a:extLst>
              <a:ext uri="{FF2B5EF4-FFF2-40B4-BE49-F238E27FC236}">
                <a16:creationId xmlns:a16="http://schemas.microsoft.com/office/drawing/2014/main" id="{CF487A3A-AB42-8D11-74B0-5FADD64CB3DC}"/>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33</a:t>
            </a:fld>
            <a:endParaRPr lang="en-GB" sz="3200" dirty="0">
              <a:solidFill>
                <a:srgbClr val="FF0000"/>
              </a:solidFill>
            </a:endParaRPr>
          </a:p>
        </p:txBody>
      </p:sp>
    </p:spTree>
    <p:extLst>
      <p:ext uri="{BB962C8B-B14F-4D97-AF65-F5344CB8AC3E}">
        <p14:creationId xmlns:p14="http://schemas.microsoft.com/office/powerpoint/2010/main" val="1106123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786C0-1641-6746-3A59-CD2B2F8EA1F8}"/>
              </a:ext>
            </a:extLst>
          </p:cNvPr>
          <p:cNvSpPr>
            <a:spLocks noGrp="1"/>
          </p:cNvSpPr>
          <p:nvPr>
            <p:ph type="title"/>
          </p:nvPr>
        </p:nvSpPr>
        <p:spPr>
          <a:xfrm>
            <a:off x="695400" y="692696"/>
            <a:ext cx="10972800" cy="722344"/>
          </a:xfrm>
        </p:spPr>
        <p:txBody>
          <a:bodyPr>
            <a:normAutofit fontScale="90000"/>
          </a:bodyPr>
          <a:lstStyle/>
          <a:p>
            <a:r>
              <a:rPr lang="en-GB" dirty="0"/>
              <a:t>Some books</a:t>
            </a:r>
          </a:p>
        </p:txBody>
      </p:sp>
      <p:sp>
        <p:nvSpPr>
          <p:cNvPr id="3" name="Content Placeholder 2">
            <a:extLst>
              <a:ext uri="{FF2B5EF4-FFF2-40B4-BE49-F238E27FC236}">
                <a16:creationId xmlns:a16="http://schemas.microsoft.com/office/drawing/2014/main" id="{2D71A06F-30DE-B46D-367C-A9A250FACE3C}"/>
              </a:ext>
            </a:extLst>
          </p:cNvPr>
          <p:cNvSpPr>
            <a:spLocks noGrp="1"/>
          </p:cNvSpPr>
          <p:nvPr>
            <p:ph idx="1"/>
          </p:nvPr>
        </p:nvSpPr>
        <p:spPr>
          <a:xfrm>
            <a:off x="673696" y="1556792"/>
            <a:ext cx="10972800" cy="3384376"/>
          </a:xfrm>
        </p:spPr>
        <p:txBody>
          <a:bodyPr>
            <a:noAutofit/>
          </a:bodyPr>
          <a:lstStyle/>
          <a:p>
            <a:r>
              <a:rPr lang="en-GB" sz="4000" dirty="0"/>
              <a:t>“Old New Land (</a:t>
            </a:r>
            <a:r>
              <a:rPr lang="en-GB" sz="4000" dirty="0" err="1"/>
              <a:t>Altneuland</a:t>
            </a:r>
            <a:r>
              <a:rPr lang="en-GB" sz="4000" dirty="0"/>
              <a:t>)” by Theodor Herzl</a:t>
            </a:r>
          </a:p>
          <a:p>
            <a:r>
              <a:rPr lang="en-GB" sz="4000" dirty="0"/>
              <a:t>“The Left's Jewish Problem - Jeremy Corbyn, Israel and Anti-Semitism” by Dave Rich</a:t>
            </a:r>
          </a:p>
          <a:p>
            <a:r>
              <a:rPr lang="en-GB" sz="4000" dirty="0"/>
              <a:t>“The Protocols of the Learned Elders of Zion”</a:t>
            </a:r>
          </a:p>
        </p:txBody>
      </p:sp>
      <p:sp>
        <p:nvSpPr>
          <p:cNvPr id="4" name="TextBox 3">
            <a:extLst>
              <a:ext uri="{FF2B5EF4-FFF2-40B4-BE49-F238E27FC236}">
                <a16:creationId xmlns:a16="http://schemas.microsoft.com/office/drawing/2014/main" id="{C0D3A1CE-C44E-DE4C-DA68-1F8F272EF3C4}"/>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34</a:t>
            </a:fld>
            <a:endParaRPr lang="en-GB" sz="3200" dirty="0">
              <a:solidFill>
                <a:srgbClr val="FF0000"/>
              </a:solidFill>
            </a:endParaRPr>
          </a:p>
        </p:txBody>
      </p:sp>
    </p:spTree>
    <p:extLst>
      <p:ext uri="{BB962C8B-B14F-4D97-AF65-F5344CB8AC3E}">
        <p14:creationId xmlns:p14="http://schemas.microsoft.com/office/powerpoint/2010/main" val="362529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756" y="2924944"/>
            <a:ext cx="4392488" cy="858400"/>
          </a:xfrm>
        </p:spPr>
        <p:txBody>
          <a:bodyPr/>
          <a:lstStyle/>
          <a:p>
            <a:r>
              <a:rPr lang="en-GB" dirty="0"/>
              <a:t>Discussion</a:t>
            </a:r>
          </a:p>
        </p:txBody>
      </p:sp>
      <p:sp>
        <p:nvSpPr>
          <p:cNvPr id="3" name="TextBox 2">
            <a:extLst>
              <a:ext uri="{FF2B5EF4-FFF2-40B4-BE49-F238E27FC236}">
                <a16:creationId xmlns:a16="http://schemas.microsoft.com/office/drawing/2014/main" id="{708CB6C1-0D49-805A-4D0D-743B34B5ECF5}"/>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35</a:t>
            </a:fld>
            <a:endParaRPr lang="en-GB" sz="3200" dirty="0">
              <a:solidFill>
                <a:srgbClr val="FF0000"/>
              </a:solidFill>
            </a:endParaRPr>
          </a:p>
        </p:txBody>
      </p:sp>
    </p:spTree>
    <p:extLst>
      <p:ext uri="{BB962C8B-B14F-4D97-AF65-F5344CB8AC3E}">
        <p14:creationId xmlns:p14="http://schemas.microsoft.com/office/powerpoint/2010/main" val="664471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91444" y="951022"/>
            <a:ext cx="8456641" cy="595312"/>
          </a:xfrm>
        </p:spPr>
        <p:txBody>
          <a:bodyPr>
            <a:noAutofit/>
          </a:bodyPr>
          <a:lstStyle/>
          <a:p>
            <a:pPr algn="l" eaLnBrk="1" hangingPunct="1"/>
            <a:r>
              <a:rPr lang="en-GB" dirty="0"/>
              <a:t>Mohammed Amin</a:t>
            </a:r>
          </a:p>
        </p:txBody>
      </p:sp>
      <p:sp>
        <p:nvSpPr>
          <p:cNvPr id="7172" name="Rectangle 3"/>
          <p:cNvSpPr>
            <a:spLocks noChangeArrowheads="1"/>
          </p:cNvSpPr>
          <p:nvPr/>
        </p:nvSpPr>
        <p:spPr bwMode="auto">
          <a:xfrm>
            <a:off x="3935760" y="1710350"/>
            <a:ext cx="7560840" cy="4196628"/>
          </a:xfrm>
          <a:prstGeom prst="rect">
            <a:avLst/>
          </a:prstGeom>
          <a:noFill/>
          <a:ln w="9525">
            <a:noFill/>
            <a:miter lim="800000"/>
            <a:headEnd/>
            <a:tailEnd/>
          </a:ln>
        </p:spPr>
        <p:txBody>
          <a:bodyPr lIns="0" tIns="0" rIns="0" bIns="0"/>
          <a:lstStyle/>
          <a:p>
            <a:pPr defTabSz="695325"/>
            <a:r>
              <a:rPr lang="en-GB" sz="2000" dirty="0"/>
              <a:t>Mohammed Amin was born in 1950 in Pakistan but has lived in Manchester since 1952. He graduated in mathematics from Cambridge University and before retirement was a tax partner in PricewaterhouseCoopers. </a:t>
            </a:r>
          </a:p>
          <a:p>
            <a:pPr defTabSz="695325"/>
            <a:endParaRPr lang="en-GB" sz="2000" dirty="0"/>
          </a:p>
          <a:p>
            <a:pPr defTabSz="695325"/>
            <a:r>
              <a:rPr lang="en-GB" sz="2000" dirty="0"/>
              <a:t>He is:</a:t>
            </a:r>
          </a:p>
          <a:p>
            <a:pPr defTabSz="695325"/>
            <a:endParaRPr lang="en-GB" sz="2000" dirty="0"/>
          </a:p>
          <a:p>
            <a:pPr marL="342900" indent="-342900" defTabSz="695325">
              <a:buFont typeface="Arial" panose="020B0604020202020204" pitchFamily="34" charset="0"/>
              <a:buChar char="•"/>
            </a:pPr>
            <a:r>
              <a:rPr lang="en-GB" sz="2000" dirty="0"/>
              <a:t>Vice-Chairman of LDfPME</a:t>
            </a:r>
          </a:p>
          <a:p>
            <a:pPr marL="342900" indent="-342900" defTabSz="695325">
              <a:buFont typeface="Arial" panose="020B0604020202020204" pitchFamily="34" charset="0"/>
              <a:buChar char="•"/>
            </a:pPr>
            <a:r>
              <a:rPr lang="en-GB" sz="2000" dirty="0"/>
              <a:t>Co-Chair of the Muslim Jewish Forum of Greater Manchester</a:t>
            </a:r>
          </a:p>
          <a:p>
            <a:pPr marL="342900" indent="-342900" defTabSz="695325">
              <a:buFont typeface="Arial" panose="020B0604020202020204" pitchFamily="34" charset="0"/>
              <a:buChar char="•"/>
            </a:pPr>
            <a:r>
              <a:rPr lang="en-GB" sz="2000" dirty="0"/>
              <a:t>Chairman of the Council of the Islam &amp; Liberty Network</a:t>
            </a:r>
          </a:p>
          <a:p>
            <a:pPr marL="342900" indent="-342900" defTabSz="695325">
              <a:buFont typeface="Arial" panose="020B0604020202020204" pitchFamily="34" charset="0"/>
              <a:buChar char="•"/>
            </a:pPr>
            <a:r>
              <a:rPr lang="en-GB" sz="2000" dirty="0"/>
              <a:t>Chairman of the National Muslim War Memorial Trust</a:t>
            </a:r>
          </a:p>
          <a:p>
            <a:pPr defTabSz="695325"/>
            <a:endParaRPr lang="en-GB" sz="2000" dirty="0"/>
          </a:p>
          <a:p>
            <a:pPr defTabSz="695325"/>
            <a:r>
              <a:rPr lang="en-GB" sz="2000" dirty="0"/>
              <a:t>He is speaking in a personal capacity.</a:t>
            </a:r>
          </a:p>
          <a:p>
            <a:pPr defTabSz="695325"/>
            <a:endParaRPr lang="en-GB" sz="2000" dirty="0"/>
          </a:p>
          <a:p>
            <a:pPr defTabSz="695325"/>
            <a:endParaRPr lang="en-GB" sz="2000" dirty="0"/>
          </a:p>
          <a:p>
            <a:pPr marL="1587" lvl="1" defTabSz="695325">
              <a:spcBef>
                <a:spcPct val="0"/>
              </a:spcBef>
            </a:pPr>
            <a:endParaRPr lang="en-GB" sz="2000" dirty="0"/>
          </a:p>
        </p:txBody>
      </p:sp>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sp>
        <p:nvSpPr>
          <p:cNvPr id="3" name="TextBox 2"/>
          <p:cNvSpPr txBox="1"/>
          <p:nvPr/>
        </p:nvSpPr>
        <p:spPr>
          <a:xfrm>
            <a:off x="3791744" y="5906978"/>
            <a:ext cx="5184576" cy="400110"/>
          </a:xfrm>
          <a:prstGeom prst="rect">
            <a:avLst/>
          </a:prstGeom>
          <a:noFill/>
        </p:spPr>
        <p:txBody>
          <a:bodyPr wrap="square" rtlCol="0">
            <a:spAutoFit/>
          </a:bodyPr>
          <a:lstStyle/>
          <a:p>
            <a:r>
              <a:rPr lang="en-GB" sz="2000" b="1" dirty="0">
                <a:solidFill>
                  <a:srgbClr val="FF0000"/>
                </a:solidFill>
              </a:rPr>
              <a:t>www.mohammedamin.com</a:t>
            </a:r>
            <a:endParaRPr lang="en-GB" sz="20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444" y="1682872"/>
            <a:ext cx="2438400" cy="3657600"/>
          </a:xfrm>
          <a:prstGeom prst="rect">
            <a:avLst/>
          </a:prstGeom>
        </p:spPr>
      </p:pic>
      <p:sp>
        <p:nvSpPr>
          <p:cNvPr id="2" name="TextBox 1">
            <a:extLst>
              <a:ext uri="{FF2B5EF4-FFF2-40B4-BE49-F238E27FC236}">
                <a16:creationId xmlns:a16="http://schemas.microsoft.com/office/drawing/2014/main" id="{7B76D1D7-51AE-7852-66DB-764BE2F738EE}"/>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4</a:t>
            </a:fld>
            <a:endParaRPr lang="en-GB" sz="3200" dirty="0">
              <a:solidFill>
                <a:srgbClr val="FF0000"/>
              </a:solidFill>
            </a:endParaRPr>
          </a:p>
        </p:txBody>
      </p:sp>
    </p:spTree>
    <p:extLst>
      <p:ext uri="{BB962C8B-B14F-4D97-AF65-F5344CB8AC3E}">
        <p14:creationId xmlns:p14="http://schemas.microsoft.com/office/powerpoint/2010/main" val="248382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2529-CD04-CB27-0648-213696D5BED3}"/>
              </a:ext>
            </a:extLst>
          </p:cNvPr>
          <p:cNvSpPr>
            <a:spLocks noGrp="1"/>
          </p:cNvSpPr>
          <p:nvPr>
            <p:ph type="title"/>
          </p:nvPr>
        </p:nvSpPr>
        <p:spPr>
          <a:xfrm>
            <a:off x="3215680" y="2852936"/>
            <a:ext cx="6408712" cy="1002416"/>
          </a:xfrm>
        </p:spPr>
        <p:txBody>
          <a:bodyPr/>
          <a:lstStyle/>
          <a:p>
            <a:r>
              <a:rPr lang="en-GB" dirty="0"/>
              <a:t>Definitions matter</a:t>
            </a:r>
          </a:p>
        </p:txBody>
      </p:sp>
      <p:sp>
        <p:nvSpPr>
          <p:cNvPr id="3" name="TextBox 2">
            <a:extLst>
              <a:ext uri="{FF2B5EF4-FFF2-40B4-BE49-F238E27FC236}">
                <a16:creationId xmlns:a16="http://schemas.microsoft.com/office/drawing/2014/main" id="{2F33AA34-C62F-5FBC-7F9A-E2038FAD3C57}"/>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5</a:t>
            </a:fld>
            <a:endParaRPr lang="en-GB" sz="3200" dirty="0">
              <a:solidFill>
                <a:srgbClr val="FF0000"/>
              </a:solidFill>
            </a:endParaRPr>
          </a:p>
        </p:txBody>
      </p:sp>
    </p:spTree>
    <p:extLst>
      <p:ext uri="{BB962C8B-B14F-4D97-AF65-F5344CB8AC3E}">
        <p14:creationId xmlns:p14="http://schemas.microsoft.com/office/powerpoint/2010/main" val="185418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1E1C51-E412-2747-40E5-F4EAC7EE8502}"/>
              </a:ext>
            </a:extLst>
          </p:cNvPr>
          <p:cNvSpPr txBox="1"/>
          <p:nvPr/>
        </p:nvSpPr>
        <p:spPr>
          <a:xfrm>
            <a:off x="4223792" y="2644170"/>
            <a:ext cx="3456384" cy="1569660"/>
          </a:xfrm>
          <a:prstGeom prst="rect">
            <a:avLst/>
          </a:prstGeom>
          <a:noFill/>
        </p:spPr>
        <p:txBody>
          <a:bodyPr wrap="square" rtlCol="0">
            <a:spAutoFit/>
          </a:bodyPr>
          <a:lstStyle/>
          <a:p>
            <a:r>
              <a:rPr lang="en-GB" sz="9600" i="1" dirty="0">
                <a:solidFill>
                  <a:srgbClr val="00B050"/>
                </a:solidFill>
                <a:latin typeface="Times New Roman" panose="02020603050405020304" pitchFamily="18" charset="0"/>
                <a:cs typeface="Times New Roman" panose="02020603050405020304" pitchFamily="18" charset="0"/>
              </a:rPr>
              <a:t>Field</a:t>
            </a:r>
          </a:p>
        </p:txBody>
      </p:sp>
      <p:sp>
        <p:nvSpPr>
          <p:cNvPr id="2" name="TextBox 1">
            <a:extLst>
              <a:ext uri="{FF2B5EF4-FFF2-40B4-BE49-F238E27FC236}">
                <a16:creationId xmlns:a16="http://schemas.microsoft.com/office/drawing/2014/main" id="{F85FF818-4F6F-925D-950A-3752C90D1875}"/>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6</a:t>
            </a:fld>
            <a:endParaRPr lang="en-GB" sz="3200" dirty="0">
              <a:solidFill>
                <a:srgbClr val="FF0000"/>
              </a:solidFill>
            </a:endParaRPr>
          </a:p>
        </p:txBody>
      </p:sp>
    </p:spTree>
    <p:extLst>
      <p:ext uri="{BB962C8B-B14F-4D97-AF65-F5344CB8AC3E}">
        <p14:creationId xmlns:p14="http://schemas.microsoft.com/office/powerpoint/2010/main" val="110284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B19A-8029-9094-2BA4-FEF5D9400A50}"/>
              </a:ext>
            </a:extLst>
          </p:cNvPr>
          <p:cNvSpPr>
            <a:spLocks noGrp="1"/>
          </p:cNvSpPr>
          <p:nvPr>
            <p:ph type="title"/>
          </p:nvPr>
        </p:nvSpPr>
        <p:spPr>
          <a:xfrm>
            <a:off x="1044680" y="577349"/>
            <a:ext cx="10972800" cy="707411"/>
          </a:xfrm>
        </p:spPr>
        <p:txBody>
          <a:bodyPr>
            <a:normAutofit fontScale="90000"/>
          </a:bodyPr>
          <a:lstStyle/>
          <a:p>
            <a:r>
              <a:rPr lang="en-GB" dirty="0"/>
              <a:t>Field</a:t>
            </a:r>
          </a:p>
        </p:txBody>
      </p:sp>
      <p:sp>
        <p:nvSpPr>
          <p:cNvPr id="6" name="TextBox 5">
            <a:extLst>
              <a:ext uri="{FF2B5EF4-FFF2-40B4-BE49-F238E27FC236}">
                <a16:creationId xmlns:a16="http://schemas.microsoft.com/office/drawing/2014/main" id="{6FBAFDF1-E1EA-D91E-39E0-45AD8B8DBD65}"/>
              </a:ext>
            </a:extLst>
          </p:cNvPr>
          <p:cNvSpPr txBox="1"/>
          <p:nvPr/>
        </p:nvSpPr>
        <p:spPr>
          <a:xfrm>
            <a:off x="949882" y="1284760"/>
            <a:ext cx="10632518" cy="1384995"/>
          </a:xfrm>
          <a:prstGeom prst="rect">
            <a:avLst/>
          </a:prstGeom>
          <a:noFill/>
        </p:spPr>
        <p:txBody>
          <a:bodyPr wrap="square" rtlCol="0">
            <a:spAutoFit/>
          </a:bodyPr>
          <a:lstStyle/>
          <a:p>
            <a:r>
              <a:rPr lang="en-GB" sz="2800" dirty="0"/>
              <a:t>A field is any set of elements that satisfies the field axioms (below) for both addition and multiplication and is a commutative division algebra.</a:t>
            </a:r>
          </a:p>
        </p:txBody>
      </p:sp>
      <p:sp>
        <p:nvSpPr>
          <p:cNvPr id="8" name="AutoShape 1" descr="(a+b)+c=a+(b+c)">
            <a:extLst>
              <a:ext uri="{FF2B5EF4-FFF2-40B4-BE49-F238E27FC236}">
                <a16:creationId xmlns:a16="http://schemas.microsoft.com/office/drawing/2014/main" id="{2489C315-E1AE-AF86-F037-391C4E753965}"/>
              </a:ext>
            </a:extLst>
          </p:cNvPr>
          <p:cNvSpPr>
            <a:spLocks noChangeAspect="1" noChangeArrowheads="1"/>
          </p:cNvSpPr>
          <p:nvPr/>
        </p:nvSpPr>
        <p:spPr bwMode="auto">
          <a:xfrm>
            <a:off x="609600" y="2963863"/>
            <a:ext cx="160972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2" descr="(ab)c=a(bc)">
            <a:extLst>
              <a:ext uri="{FF2B5EF4-FFF2-40B4-BE49-F238E27FC236}">
                <a16:creationId xmlns:a16="http://schemas.microsoft.com/office/drawing/2014/main" id="{7ACFE725-6DCC-A814-B73E-C341D920AF16}"/>
              </a:ext>
            </a:extLst>
          </p:cNvPr>
          <p:cNvSpPr>
            <a:spLocks noChangeAspect="1" noChangeArrowheads="1"/>
          </p:cNvSpPr>
          <p:nvPr/>
        </p:nvSpPr>
        <p:spPr bwMode="auto">
          <a:xfrm>
            <a:off x="609600" y="2963863"/>
            <a:ext cx="103822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3" descr="a+b=b+a">
            <a:extLst>
              <a:ext uri="{FF2B5EF4-FFF2-40B4-BE49-F238E27FC236}">
                <a16:creationId xmlns:a16="http://schemas.microsoft.com/office/drawing/2014/main" id="{55CC756D-A313-141A-3DD1-93FAAB9C1FF4}"/>
              </a:ext>
            </a:extLst>
          </p:cNvPr>
          <p:cNvSpPr>
            <a:spLocks noChangeAspect="1" noChangeArrowheads="1"/>
          </p:cNvSpPr>
          <p:nvPr/>
        </p:nvSpPr>
        <p:spPr bwMode="auto">
          <a:xfrm>
            <a:off x="609600" y="2963863"/>
            <a:ext cx="90487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ab=ba">
            <a:extLst>
              <a:ext uri="{FF2B5EF4-FFF2-40B4-BE49-F238E27FC236}">
                <a16:creationId xmlns:a16="http://schemas.microsoft.com/office/drawing/2014/main" id="{C70C3D39-CF91-C039-AB2E-38B230F46D4D}"/>
              </a:ext>
            </a:extLst>
          </p:cNvPr>
          <p:cNvSpPr>
            <a:spLocks noChangeAspect="1" noChangeArrowheads="1"/>
          </p:cNvSpPr>
          <p:nvPr/>
        </p:nvSpPr>
        <p:spPr bwMode="auto">
          <a:xfrm>
            <a:off x="609600" y="2963863"/>
            <a:ext cx="61912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5" descr="a(b+c)=ab+ac">
            <a:extLst>
              <a:ext uri="{FF2B5EF4-FFF2-40B4-BE49-F238E27FC236}">
                <a16:creationId xmlns:a16="http://schemas.microsoft.com/office/drawing/2014/main" id="{B25667D6-52C1-9E04-CEC2-C061DFB7FFDA}"/>
              </a:ext>
            </a:extLst>
          </p:cNvPr>
          <p:cNvSpPr>
            <a:spLocks noChangeAspect="1" noChangeArrowheads="1"/>
          </p:cNvSpPr>
          <p:nvPr/>
        </p:nvSpPr>
        <p:spPr bwMode="auto">
          <a:xfrm>
            <a:off x="609600" y="2963863"/>
            <a:ext cx="1352550"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6" descr="(a+b)c=ac+bc">
            <a:extLst>
              <a:ext uri="{FF2B5EF4-FFF2-40B4-BE49-F238E27FC236}">
                <a16:creationId xmlns:a16="http://schemas.microsoft.com/office/drawing/2014/main" id="{5CD433E1-AE53-DB8B-5118-9E959DDFDB2C}"/>
              </a:ext>
            </a:extLst>
          </p:cNvPr>
          <p:cNvSpPr>
            <a:spLocks noChangeAspect="1" noChangeArrowheads="1"/>
          </p:cNvSpPr>
          <p:nvPr/>
        </p:nvSpPr>
        <p:spPr bwMode="auto">
          <a:xfrm>
            <a:off x="609600" y="2963863"/>
            <a:ext cx="134302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7" descr="a+0=a=0+a">
            <a:extLst>
              <a:ext uri="{FF2B5EF4-FFF2-40B4-BE49-F238E27FC236}">
                <a16:creationId xmlns:a16="http://schemas.microsoft.com/office/drawing/2014/main" id="{A1CD5FEB-AB63-26BA-7E93-8CD460C4FD55}"/>
              </a:ext>
            </a:extLst>
          </p:cNvPr>
          <p:cNvSpPr>
            <a:spLocks noChangeAspect="1" noChangeArrowheads="1"/>
          </p:cNvSpPr>
          <p:nvPr/>
        </p:nvSpPr>
        <p:spPr bwMode="auto">
          <a:xfrm>
            <a:off x="609600" y="2963863"/>
            <a:ext cx="119062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AutoShape 8" descr="a·1=a=1·a">
            <a:extLst>
              <a:ext uri="{FF2B5EF4-FFF2-40B4-BE49-F238E27FC236}">
                <a16:creationId xmlns:a16="http://schemas.microsoft.com/office/drawing/2014/main" id="{8820DD97-9288-A61E-AD23-62091272BB89}"/>
              </a:ext>
            </a:extLst>
          </p:cNvPr>
          <p:cNvSpPr>
            <a:spLocks noChangeAspect="1" noChangeArrowheads="1"/>
          </p:cNvSpPr>
          <p:nvPr/>
        </p:nvSpPr>
        <p:spPr bwMode="auto">
          <a:xfrm>
            <a:off x="609600" y="2963863"/>
            <a:ext cx="101917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AutoShape 9" descr="a+(-a)=0=(-a)+a">
            <a:extLst>
              <a:ext uri="{FF2B5EF4-FFF2-40B4-BE49-F238E27FC236}">
                <a16:creationId xmlns:a16="http://schemas.microsoft.com/office/drawing/2014/main" id="{9B2AEE58-8221-D96D-8E50-242D1CF294EA}"/>
              </a:ext>
            </a:extLst>
          </p:cNvPr>
          <p:cNvSpPr>
            <a:spLocks noChangeAspect="1" noChangeArrowheads="1"/>
          </p:cNvSpPr>
          <p:nvPr/>
        </p:nvSpPr>
        <p:spPr bwMode="auto">
          <a:xfrm>
            <a:off x="609600" y="2963863"/>
            <a:ext cx="160972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AutoShape 10" descr="aa^(-1)=1=a^(-1)a if a!=0">
            <a:extLst>
              <a:ext uri="{FF2B5EF4-FFF2-40B4-BE49-F238E27FC236}">
                <a16:creationId xmlns:a16="http://schemas.microsoft.com/office/drawing/2014/main" id="{139D6332-93C6-7CB1-40AC-5B95DE2776A6}"/>
              </a:ext>
            </a:extLst>
          </p:cNvPr>
          <p:cNvSpPr>
            <a:spLocks noChangeAspect="1" noChangeArrowheads="1"/>
          </p:cNvSpPr>
          <p:nvPr/>
        </p:nvSpPr>
        <p:spPr bwMode="auto">
          <a:xfrm>
            <a:off x="609600" y="2963863"/>
            <a:ext cx="1743075" cy="200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Rectangle 11">
            <a:extLst>
              <a:ext uri="{FF2B5EF4-FFF2-40B4-BE49-F238E27FC236}">
                <a16:creationId xmlns:a16="http://schemas.microsoft.com/office/drawing/2014/main" id="{DE319F41-1199-1FF1-2417-2F1291450490}"/>
              </a:ext>
            </a:extLst>
          </p:cNvPr>
          <p:cNvSpPr>
            <a:spLocks noChangeArrowheads="1"/>
          </p:cNvSpPr>
          <p:nvPr/>
        </p:nvSpPr>
        <p:spPr bwMode="auto">
          <a:xfrm>
            <a:off x="609600" y="29638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0" name="Table 20">
            <a:extLst>
              <a:ext uri="{FF2B5EF4-FFF2-40B4-BE49-F238E27FC236}">
                <a16:creationId xmlns:a16="http://schemas.microsoft.com/office/drawing/2014/main" id="{07971BFA-1BAA-90EF-D2E2-B6815D5BF195}"/>
              </a:ext>
            </a:extLst>
          </p:cNvPr>
          <p:cNvGraphicFramePr>
            <a:graphicFrameLocks noGrp="1"/>
          </p:cNvGraphicFramePr>
          <p:nvPr>
            <p:extLst>
              <p:ext uri="{D42A27DB-BD31-4B8C-83A1-F6EECF244321}">
                <p14:modId xmlns:p14="http://schemas.microsoft.com/office/powerpoint/2010/main" val="2374317158"/>
              </p:ext>
            </p:extLst>
          </p:nvPr>
        </p:nvGraphicFramePr>
        <p:xfrm>
          <a:off x="1032268" y="2779022"/>
          <a:ext cx="10550132" cy="3108960"/>
        </p:xfrm>
        <a:graphic>
          <a:graphicData uri="http://schemas.openxmlformats.org/drawingml/2006/table">
            <a:tbl>
              <a:tblPr firstRow="1" bandRow="1">
                <a:tableStyleId>{5C22544A-7EE6-4342-B048-85BDC9FD1C3A}</a:tableStyleId>
              </a:tblPr>
              <a:tblGrid>
                <a:gridCol w="3140322">
                  <a:extLst>
                    <a:ext uri="{9D8B030D-6E8A-4147-A177-3AD203B41FA5}">
                      <a16:colId xmlns:a16="http://schemas.microsoft.com/office/drawing/2014/main" val="646676247"/>
                    </a:ext>
                  </a:extLst>
                </a:gridCol>
                <a:gridCol w="3140322">
                  <a:extLst>
                    <a:ext uri="{9D8B030D-6E8A-4147-A177-3AD203B41FA5}">
                      <a16:colId xmlns:a16="http://schemas.microsoft.com/office/drawing/2014/main" val="2272053797"/>
                    </a:ext>
                  </a:extLst>
                </a:gridCol>
                <a:gridCol w="4269488">
                  <a:extLst>
                    <a:ext uri="{9D8B030D-6E8A-4147-A177-3AD203B41FA5}">
                      <a16:colId xmlns:a16="http://schemas.microsoft.com/office/drawing/2014/main" val="4013833365"/>
                    </a:ext>
                  </a:extLst>
                </a:gridCol>
              </a:tblGrid>
              <a:tr h="370840">
                <a:tc>
                  <a:txBody>
                    <a:bodyPr/>
                    <a:lstStyle/>
                    <a:p>
                      <a:r>
                        <a:rPr lang="en-GB" sz="28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solidFill>
                            <a:schemeClr val="tx1"/>
                          </a:solidFill>
                        </a:rPr>
                        <a:t>Addition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solidFill>
                            <a:schemeClr val="tx1"/>
                          </a:solidFill>
                        </a:rPr>
                        <a:t>Multiplication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088525"/>
                  </a:ext>
                </a:extLst>
              </a:tr>
              <a:tr h="370840">
                <a:tc>
                  <a:txBody>
                    <a:bodyPr/>
                    <a:lstStyle/>
                    <a:p>
                      <a:r>
                        <a:rPr lang="en-GB" sz="2800" dirty="0">
                          <a:solidFill>
                            <a:schemeClr val="tx1"/>
                          </a:solidFill>
                        </a:rPr>
                        <a:t>associativity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BR" sz="2800" dirty="0">
                          <a:solidFill>
                            <a:schemeClr val="tx1"/>
                          </a:solidFill>
                        </a:rPr>
                        <a:t>(a+b)+c=a+(b+c)</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solidFill>
                            <a:schemeClr val="tx1"/>
                          </a:solidFill>
                        </a:rPr>
                        <a:t>(a</a:t>
                      </a:r>
                      <a:r>
                        <a:rPr lang="pt-BR" sz="2800" dirty="0">
                          <a:solidFill>
                            <a:schemeClr val="tx1"/>
                          </a:solidFill>
                        </a:rPr>
                        <a:t>·</a:t>
                      </a:r>
                      <a:r>
                        <a:rPr lang="en-GB" sz="2800" dirty="0">
                          <a:solidFill>
                            <a:schemeClr val="tx1"/>
                          </a:solidFill>
                        </a:rPr>
                        <a:t>b)</a:t>
                      </a:r>
                      <a:r>
                        <a:rPr lang="pt-BR" sz="2800" dirty="0">
                          <a:solidFill>
                            <a:schemeClr val="tx1"/>
                          </a:solidFill>
                        </a:rPr>
                        <a:t>·</a:t>
                      </a:r>
                      <a:r>
                        <a:rPr lang="en-GB" sz="2800" dirty="0">
                          <a:solidFill>
                            <a:schemeClr val="tx1"/>
                          </a:solidFill>
                        </a:rPr>
                        <a:t>c=a</a:t>
                      </a:r>
                      <a:r>
                        <a:rPr lang="pt-BR" sz="2800" dirty="0">
                          <a:solidFill>
                            <a:schemeClr val="tx1"/>
                          </a:solidFill>
                        </a:rPr>
                        <a:t>·</a:t>
                      </a:r>
                      <a:r>
                        <a:rPr lang="en-GB" sz="2800" dirty="0">
                          <a:solidFill>
                            <a:schemeClr val="tx1"/>
                          </a:solidFill>
                        </a:rPr>
                        <a:t>(b</a:t>
                      </a:r>
                      <a:r>
                        <a:rPr lang="pt-BR" sz="2800" dirty="0">
                          <a:solidFill>
                            <a:schemeClr val="tx1"/>
                          </a:solidFill>
                        </a:rPr>
                        <a:t>·</a:t>
                      </a:r>
                      <a:r>
                        <a:rPr lang="en-GB" sz="2800" dirty="0">
                          <a:solidFill>
                            <a:schemeClr val="tx1"/>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425030"/>
                  </a:ext>
                </a:extLst>
              </a:tr>
              <a:tr h="279861">
                <a:tc>
                  <a:txBody>
                    <a:bodyPr/>
                    <a:lstStyle/>
                    <a:p>
                      <a:r>
                        <a:rPr lang="en-GB" sz="2800" dirty="0">
                          <a:solidFill>
                            <a:schemeClr val="tx1"/>
                          </a:solidFill>
                        </a:rPr>
                        <a:t>commutativity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err="1">
                          <a:solidFill>
                            <a:schemeClr val="tx1"/>
                          </a:solidFill>
                        </a:rPr>
                        <a:t>a+b</a:t>
                      </a:r>
                      <a:r>
                        <a:rPr lang="en-GB" sz="2800" dirty="0">
                          <a:solidFill>
                            <a:schemeClr val="tx1"/>
                          </a:solidFill>
                        </a:rPr>
                        <a:t>=</a:t>
                      </a:r>
                      <a:r>
                        <a:rPr lang="en-GB" sz="2800" dirty="0" err="1">
                          <a:solidFill>
                            <a:schemeClr val="tx1"/>
                          </a:solidFill>
                        </a:rPr>
                        <a:t>b+a</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solidFill>
                            <a:schemeClr val="tx1"/>
                          </a:solidFill>
                        </a:rPr>
                        <a:t>a</a:t>
                      </a:r>
                      <a:r>
                        <a:rPr lang="pt-BR" sz="2800" dirty="0">
                          <a:solidFill>
                            <a:schemeClr val="tx1"/>
                          </a:solidFill>
                        </a:rPr>
                        <a:t>·</a:t>
                      </a:r>
                      <a:r>
                        <a:rPr lang="en-GB" sz="2800" dirty="0">
                          <a:solidFill>
                            <a:schemeClr val="tx1"/>
                          </a:solidFill>
                        </a:rPr>
                        <a:t>b=b</a:t>
                      </a:r>
                      <a:r>
                        <a:rPr lang="pt-BR" sz="2800" dirty="0">
                          <a:solidFill>
                            <a:schemeClr val="tx1"/>
                          </a:solidFill>
                        </a:rPr>
                        <a:t>·</a:t>
                      </a:r>
                      <a:r>
                        <a:rPr lang="en-GB" sz="2800" dirty="0">
                          <a:solidFill>
                            <a:schemeClr val="tx1"/>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6700046"/>
                  </a:ext>
                </a:extLst>
              </a:tr>
              <a:tr h="370840">
                <a:tc>
                  <a:txBody>
                    <a:bodyPr/>
                    <a:lstStyle/>
                    <a:p>
                      <a:r>
                        <a:rPr lang="en-GB" sz="2800" dirty="0">
                          <a:solidFill>
                            <a:schemeClr val="tx1"/>
                          </a:solidFill>
                        </a:rPr>
                        <a:t>distributivity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solidFill>
                            <a:schemeClr val="tx1"/>
                          </a:solidFill>
                        </a:rPr>
                        <a:t>a</a:t>
                      </a:r>
                      <a:r>
                        <a:rPr lang="pt-BR" sz="2800" dirty="0">
                          <a:solidFill>
                            <a:schemeClr val="tx1"/>
                          </a:solidFill>
                        </a:rPr>
                        <a:t>·</a:t>
                      </a:r>
                      <a:r>
                        <a:rPr lang="en-GB" sz="2800" dirty="0">
                          <a:solidFill>
                            <a:schemeClr val="tx1"/>
                          </a:solidFill>
                        </a:rPr>
                        <a:t>(</a:t>
                      </a:r>
                      <a:r>
                        <a:rPr lang="en-GB" sz="2800" dirty="0" err="1">
                          <a:solidFill>
                            <a:schemeClr val="tx1"/>
                          </a:solidFill>
                        </a:rPr>
                        <a:t>b+c</a:t>
                      </a:r>
                      <a:r>
                        <a:rPr lang="en-GB" sz="2800" dirty="0">
                          <a:solidFill>
                            <a:schemeClr val="tx1"/>
                          </a:solidFill>
                        </a:rPr>
                        <a:t>)=a</a:t>
                      </a:r>
                      <a:r>
                        <a:rPr lang="pt-BR" sz="2800" dirty="0">
                          <a:solidFill>
                            <a:schemeClr val="tx1"/>
                          </a:solidFill>
                        </a:rPr>
                        <a:t>·</a:t>
                      </a:r>
                      <a:r>
                        <a:rPr lang="en-GB" sz="2800" dirty="0" err="1">
                          <a:solidFill>
                            <a:schemeClr val="tx1"/>
                          </a:solidFill>
                        </a:rPr>
                        <a:t>b+a</a:t>
                      </a:r>
                      <a:r>
                        <a:rPr lang="pt-BR" sz="2800" dirty="0">
                          <a:solidFill>
                            <a:schemeClr val="tx1"/>
                          </a:solidFill>
                        </a:rPr>
                        <a:t>·</a:t>
                      </a:r>
                      <a:r>
                        <a:rPr lang="en-GB" sz="2800" dirty="0">
                          <a:solidFill>
                            <a:schemeClr val="tx1"/>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solidFill>
                            <a:schemeClr val="tx1"/>
                          </a:solidFill>
                        </a:rPr>
                        <a:t>(</a:t>
                      </a:r>
                      <a:r>
                        <a:rPr lang="en-GB" sz="2800" dirty="0" err="1">
                          <a:solidFill>
                            <a:schemeClr val="tx1"/>
                          </a:solidFill>
                        </a:rPr>
                        <a:t>a+b</a:t>
                      </a:r>
                      <a:r>
                        <a:rPr lang="en-GB" sz="2800" dirty="0">
                          <a:solidFill>
                            <a:schemeClr val="tx1"/>
                          </a:solidFill>
                        </a:rPr>
                        <a:t>)</a:t>
                      </a:r>
                      <a:r>
                        <a:rPr lang="pt-BR" sz="2800" dirty="0">
                          <a:solidFill>
                            <a:schemeClr val="tx1"/>
                          </a:solidFill>
                        </a:rPr>
                        <a:t>·</a:t>
                      </a:r>
                      <a:r>
                        <a:rPr lang="en-GB" sz="2800" dirty="0">
                          <a:solidFill>
                            <a:schemeClr val="tx1"/>
                          </a:solidFill>
                        </a:rPr>
                        <a:t>c=a</a:t>
                      </a:r>
                      <a:r>
                        <a:rPr lang="pt-BR" sz="2800" dirty="0">
                          <a:solidFill>
                            <a:schemeClr val="tx1"/>
                          </a:solidFill>
                        </a:rPr>
                        <a:t>·</a:t>
                      </a:r>
                      <a:r>
                        <a:rPr lang="en-GB" sz="2800" dirty="0" err="1">
                          <a:solidFill>
                            <a:schemeClr val="tx1"/>
                          </a:solidFill>
                        </a:rPr>
                        <a:t>c+b</a:t>
                      </a:r>
                      <a:r>
                        <a:rPr lang="pt-BR" sz="2800" dirty="0">
                          <a:solidFill>
                            <a:schemeClr val="tx1"/>
                          </a:solidFill>
                        </a:rPr>
                        <a:t>·</a:t>
                      </a:r>
                      <a:r>
                        <a:rPr lang="en-GB" sz="2800" dirty="0">
                          <a:solidFill>
                            <a:schemeClr val="tx1"/>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4099626"/>
                  </a:ext>
                </a:extLst>
              </a:tr>
              <a:tr h="370840">
                <a:tc>
                  <a:txBody>
                    <a:bodyPr/>
                    <a:lstStyle/>
                    <a:p>
                      <a:r>
                        <a:rPr lang="en-GB" sz="2800" dirty="0">
                          <a:solidFill>
                            <a:schemeClr val="tx1"/>
                          </a:solidFill>
                        </a:rPr>
                        <a:t>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BR" sz="2800" dirty="0">
                          <a:solidFill>
                            <a:schemeClr val="tx1"/>
                          </a:solidFill>
                        </a:rPr>
                        <a:t>a+0=a=0+a</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BR" sz="2800" dirty="0">
                          <a:solidFill>
                            <a:schemeClr val="tx1"/>
                          </a:solidFill>
                        </a:rPr>
                        <a:t>a·1=a=1·a</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3421934"/>
                  </a:ext>
                </a:extLst>
              </a:tr>
              <a:tr h="370840">
                <a:tc>
                  <a:txBody>
                    <a:bodyPr/>
                    <a:lstStyle/>
                    <a:p>
                      <a:r>
                        <a:rPr lang="en-GB" sz="2800" dirty="0">
                          <a:solidFill>
                            <a:schemeClr val="tx1"/>
                          </a:solidFill>
                        </a:rPr>
                        <a:t>inverses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BR" sz="2800" dirty="0">
                          <a:solidFill>
                            <a:schemeClr val="tx1"/>
                          </a:solidFill>
                        </a:rPr>
                        <a:t>a+(-a)=0=(-a)+a</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800" dirty="0">
                          <a:solidFill>
                            <a:schemeClr val="tx1"/>
                          </a:solidFill>
                        </a:rPr>
                        <a:t>a</a:t>
                      </a:r>
                      <a:r>
                        <a:rPr lang="pt-BR" sz="2800" dirty="0">
                          <a:solidFill>
                            <a:schemeClr val="tx1"/>
                          </a:solidFill>
                        </a:rPr>
                        <a:t>·</a:t>
                      </a:r>
                      <a:r>
                        <a:rPr lang="en-GB" sz="2800" dirty="0">
                          <a:solidFill>
                            <a:schemeClr val="tx1"/>
                          </a:solidFill>
                        </a:rPr>
                        <a:t>a^(-1)=1=a^(-1)</a:t>
                      </a:r>
                      <a:r>
                        <a:rPr lang="pt-BR" sz="2800" dirty="0">
                          <a:solidFill>
                            <a:schemeClr val="tx1"/>
                          </a:solidFill>
                        </a:rPr>
                        <a:t>·</a:t>
                      </a:r>
                      <a:r>
                        <a:rPr lang="en-GB" sz="2800" dirty="0">
                          <a:solidFill>
                            <a:schemeClr val="tx1"/>
                          </a:solidFill>
                        </a:rPr>
                        <a:t>a if a≠0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7477252"/>
                  </a:ext>
                </a:extLst>
              </a:tr>
            </a:tbl>
          </a:graphicData>
        </a:graphic>
      </p:graphicFrame>
      <p:sp>
        <p:nvSpPr>
          <p:cNvPr id="22" name="TextBox 21">
            <a:extLst>
              <a:ext uri="{FF2B5EF4-FFF2-40B4-BE49-F238E27FC236}">
                <a16:creationId xmlns:a16="http://schemas.microsoft.com/office/drawing/2014/main" id="{BAB00C1D-7A6E-86ED-DB41-9DF94EE9B32F}"/>
              </a:ext>
            </a:extLst>
          </p:cNvPr>
          <p:cNvSpPr txBox="1"/>
          <p:nvPr/>
        </p:nvSpPr>
        <p:spPr>
          <a:xfrm>
            <a:off x="6312024" y="6052646"/>
            <a:ext cx="5256584" cy="369332"/>
          </a:xfrm>
          <a:prstGeom prst="rect">
            <a:avLst/>
          </a:prstGeom>
          <a:noFill/>
        </p:spPr>
        <p:txBody>
          <a:bodyPr wrap="square" rtlCol="0">
            <a:spAutoFit/>
          </a:bodyPr>
          <a:lstStyle/>
          <a:p>
            <a:r>
              <a:rPr lang="en-GB" dirty="0">
                <a:solidFill>
                  <a:srgbClr val="FF0000"/>
                </a:solidFill>
              </a:rPr>
              <a:t>Source: https://mathworld.wolfram.com/Field.html</a:t>
            </a:r>
          </a:p>
        </p:txBody>
      </p:sp>
      <p:sp>
        <p:nvSpPr>
          <p:cNvPr id="3" name="TextBox 2">
            <a:extLst>
              <a:ext uri="{FF2B5EF4-FFF2-40B4-BE49-F238E27FC236}">
                <a16:creationId xmlns:a16="http://schemas.microsoft.com/office/drawing/2014/main" id="{5B827958-15E7-D53F-D995-1BF5B090EA12}"/>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7</a:t>
            </a:fld>
            <a:endParaRPr lang="en-GB" sz="3200" dirty="0">
              <a:solidFill>
                <a:srgbClr val="FF0000"/>
              </a:solidFill>
            </a:endParaRPr>
          </a:p>
        </p:txBody>
      </p:sp>
    </p:spTree>
    <p:extLst>
      <p:ext uri="{BB962C8B-B14F-4D97-AF65-F5344CB8AC3E}">
        <p14:creationId xmlns:p14="http://schemas.microsoft.com/office/powerpoint/2010/main" val="207181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2529-CD04-CB27-0648-213696D5BED3}"/>
              </a:ext>
            </a:extLst>
          </p:cNvPr>
          <p:cNvSpPr>
            <a:spLocks noGrp="1"/>
          </p:cNvSpPr>
          <p:nvPr>
            <p:ph type="title"/>
          </p:nvPr>
        </p:nvSpPr>
        <p:spPr>
          <a:xfrm>
            <a:off x="2999656" y="2492896"/>
            <a:ext cx="6912768" cy="1362456"/>
          </a:xfrm>
        </p:spPr>
        <p:txBody>
          <a:bodyPr/>
          <a:lstStyle/>
          <a:p>
            <a:r>
              <a:rPr lang="en-GB" dirty="0"/>
              <a:t>The IHRA definition</a:t>
            </a:r>
          </a:p>
        </p:txBody>
      </p:sp>
      <p:sp>
        <p:nvSpPr>
          <p:cNvPr id="3" name="TextBox 2">
            <a:extLst>
              <a:ext uri="{FF2B5EF4-FFF2-40B4-BE49-F238E27FC236}">
                <a16:creationId xmlns:a16="http://schemas.microsoft.com/office/drawing/2014/main" id="{B24C754C-BA89-758A-BA76-3B5B490B7565}"/>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8</a:t>
            </a:fld>
            <a:endParaRPr lang="en-GB" sz="3200" dirty="0">
              <a:solidFill>
                <a:srgbClr val="FF0000"/>
              </a:solidFill>
            </a:endParaRPr>
          </a:p>
        </p:txBody>
      </p:sp>
    </p:spTree>
    <p:extLst>
      <p:ext uri="{BB962C8B-B14F-4D97-AF65-F5344CB8AC3E}">
        <p14:creationId xmlns:p14="http://schemas.microsoft.com/office/powerpoint/2010/main" val="93558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33BD2-5886-8E61-BCA4-57D5C122AC52}"/>
              </a:ext>
            </a:extLst>
          </p:cNvPr>
          <p:cNvSpPr>
            <a:spLocks noGrp="1"/>
          </p:cNvSpPr>
          <p:nvPr>
            <p:ph type="title"/>
          </p:nvPr>
        </p:nvSpPr>
        <p:spPr/>
        <p:txBody>
          <a:bodyPr>
            <a:normAutofit fontScale="90000"/>
          </a:bodyPr>
          <a:lstStyle/>
          <a:p>
            <a:r>
              <a:rPr lang="en-GB" dirty="0"/>
              <a:t>International Holocaust Remembrance Alliance</a:t>
            </a:r>
          </a:p>
        </p:txBody>
      </p:sp>
      <p:sp>
        <p:nvSpPr>
          <p:cNvPr id="3" name="Content Placeholder 2">
            <a:extLst>
              <a:ext uri="{FF2B5EF4-FFF2-40B4-BE49-F238E27FC236}">
                <a16:creationId xmlns:a16="http://schemas.microsoft.com/office/drawing/2014/main" id="{4895C0EB-74A1-0967-B266-CC0564C86CDB}"/>
              </a:ext>
            </a:extLst>
          </p:cNvPr>
          <p:cNvSpPr>
            <a:spLocks noGrp="1"/>
          </p:cNvSpPr>
          <p:nvPr>
            <p:ph idx="1"/>
          </p:nvPr>
        </p:nvSpPr>
        <p:spPr>
          <a:xfrm>
            <a:off x="609600" y="1829242"/>
            <a:ext cx="10972800" cy="4218432"/>
          </a:xfrm>
        </p:spPr>
        <p:txBody>
          <a:bodyPr>
            <a:normAutofit/>
          </a:bodyPr>
          <a:lstStyle/>
          <a:p>
            <a:r>
              <a:rPr lang="en-GB" i="1" dirty="0">
                <a:latin typeface="Times New Roman" panose="02020603050405020304" pitchFamily="18" charset="0"/>
                <a:cs typeface="Times New Roman" panose="02020603050405020304" pitchFamily="18" charset="0"/>
              </a:rPr>
              <a:t>“Uniting governments and experts to strengthen, advance, and promote Holocaust education, remembrance, and research worldwide and to uphold the commitments of the 2000 Stockholm Declaration and the 2020 Ministerial Declaration.”</a:t>
            </a:r>
          </a:p>
          <a:p>
            <a:r>
              <a:rPr lang="en-GB" b="1" dirty="0">
                <a:solidFill>
                  <a:srgbClr val="FF0000"/>
                </a:solidFill>
              </a:rPr>
              <a:t>35 member countries: </a:t>
            </a:r>
            <a:r>
              <a:rPr lang="en-GB" dirty="0"/>
              <a:t>Argentina, Australia, Austria, Belgium, Bulgaria, Canada, Croatia, Czech Republic, Denmark, Estonia, Finland, France, Germany, Greece, Hungary, Ireland, Israel, Italy, Latvia, Lithuania, Luxembourg, Netherlands, North Macedonia, Norway, Poland, Portugal, Romania, Serbia, Slovakia, Slovenia, Spain, Sweden, Switzerland, United Kingdom, United States of America.</a:t>
            </a:r>
          </a:p>
        </p:txBody>
      </p:sp>
      <p:sp>
        <p:nvSpPr>
          <p:cNvPr id="4" name="TextBox 3">
            <a:extLst>
              <a:ext uri="{FF2B5EF4-FFF2-40B4-BE49-F238E27FC236}">
                <a16:creationId xmlns:a16="http://schemas.microsoft.com/office/drawing/2014/main" id="{2880CF87-1ED7-2614-FA74-6BA4B7DFB0E8}"/>
              </a:ext>
            </a:extLst>
          </p:cNvPr>
          <p:cNvSpPr txBox="1"/>
          <p:nvPr/>
        </p:nvSpPr>
        <p:spPr>
          <a:xfrm>
            <a:off x="-8876" y="6294120"/>
            <a:ext cx="1100320" cy="584775"/>
          </a:xfrm>
          <a:prstGeom prst="rect">
            <a:avLst/>
          </a:prstGeom>
          <a:solidFill>
            <a:srgbClr val="FFFF00"/>
          </a:solidFill>
          <a:ln w="38100">
            <a:solidFill>
              <a:schemeClr val="tx1"/>
            </a:solidFill>
          </a:ln>
        </p:spPr>
        <p:txBody>
          <a:bodyPr wrap="square" rtlCol="0">
            <a:spAutoFit/>
          </a:bodyPr>
          <a:lstStyle/>
          <a:p>
            <a:pPr algn="ctr"/>
            <a:fld id="{B8D4D8F1-594F-4164-A7A5-512E320BA361}" type="slidenum">
              <a:rPr lang="en-GB" sz="3200" smtClean="0">
                <a:solidFill>
                  <a:srgbClr val="FF0000"/>
                </a:solidFill>
              </a:rPr>
              <a:pPr algn="ctr"/>
              <a:t>9</a:t>
            </a:fld>
            <a:endParaRPr lang="en-GB" sz="3200" dirty="0">
              <a:solidFill>
                <a:srgbClr val="FF0000"/>
              </a:solidFill>
            </a:endParaRPr>
          </a:p>
        </p:txBody>
      </p:sp>
    </p:spTree>
    <p:extLst>
      <p:ext uri="{BB962C8B-B14F-4D97-AF65-F5344CB8AC3E}">
        <p14:creationId xmlns:p14="http://schemas.microsoft.com/office/powerpoint/2010/main" val="15966841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4391</TotalTime>
  <Words>1694</Words>
  <Application>Microsoft Office PowerPoint</Application>
  <PresentationFormat>Widescreen</PresentationFormat>
  <Paragraphs>197</Paragraphs>
  <Slides>35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Times New Roman</vt:lpstr>
      <vt:lpstr>Wingdings 2</vt:lpstr>
      <vt:lpstr>Flow</vt:lpstr>
      <vt:lpstr>Antisemitism: Presentation &amp; Discussion</vt:lpstr>
      <vt:lpstr>Outline</vt:lpstr>
      <vt:lpstr>The speaker</vt:lpstr>
      <vt:lpstr>Mohammed Amin</vt:lpstr>
      <vt:lpstr>Definitions matter</vt:lpstr>
      <vt:lpstr>PowerPoint Presentation</vt:lpstr>
      <vt:lpstr>Field</vt:lpstr>
      <vt:lpstr>The IHRA definition</vt:lpstr>
      <vt:lpstr>International Holocaust Remembrance Alliance</vt:lpstr>
      <vt:lpstr>Non-legally binding working definition of antisemitism</vt:lpstr>
      <vt:lpstr>Spelling</vt:lpstr>
      <vt:lpstr>Can you be antisemitic towards Arabs?</vt:lpstr>
      <vt:lpstr>The IHRA examples</vt:lpstr>
      <vt:lpstr>Introduction to the examples</vt:lpstr>
      <vt:lpstr>The examples (1)</vt:lpstr>
      <vt:lpstr>The examples (2)</vt:lpstr>
      <vt:lpstr>The examples (3)</vt:lpstr>
      <vt:lpstr>Home Affairs Select Committee 2015</vt:lpstr>
      <vt:lpstr>When does anti-Zionism become antisemitism?</vt:lpstr>
      <vt:lpstr>Two alternative propositions</vt:lpstr>
      <vt:lpstr>What is Zionism?</vt:lpstr>
      <vt:lpstr>Can you be anti-Zionist in 2023?</vt:lpstr>
      <vt:lpstr>Anti-Zionism-A</vt:lpstr>
      <vt:lpstr>PowerPoint Presentation</vt:lpstr>
      <vt:lpstr>Anti-Zionism-B</vt:lpstr>
      <vt:lpstr>Anti-Zionism-B</vt:lpstr>
      <vt:lpstr>Anti-Zionism-C</vt:lpstr>
      <vt:lpstr>Anti-Zionism-C</vt:lpstr>
      <vt:lpstr>Case studies</vt:lpstr>
      <vt:lpstr>Image shared by Naz Shah MP</vt:lpstr>
      <vt:lpstr>“Freedom for Humanity” by Mear One</vt:lpstr>
      <vt:lpstr>Facebook screenshot</vt:lpstr>
      <vt:lpstr>Recommended reading</vt:lpstr>
      <vt:lpstr>Some books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Sukuk Taxation Issues from a UK Market Perspective</dc:title>
  <dc:creator>Mohammed Amin</dc:creator>
  <cp:lastModifiedBy>Mohammed Amin</cp:lastModifiedBy>
  <cp:revision>564</cp:revision>
  <cp:lastPrinted>2018-03-12T11:45:15Z</cp:lastPrinted>
  <dcterms:created xsi:type="dcterms:W3CDTF">2010-04-20T14:08:55Z</dcterms:created>
  <dcterms:modified xsi:type="dcterms:W3CDTF">2023-09-10T20:00:56Z</dcterms:modified>
</cp:coreProperties>
</file>