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media/image4.jpg" ContentType="image/png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534" r:id="rId2"/>
    <p:sldId id="582" r:id="rId3"/>
    <p:sldId id="644" r:id="rId4"/>
    <p:sldId id="257" r:id="rId5"/>
    <p:sldId id="616" r:id="rId6"/>
    <p:sldId id="642" r:id="rId7"/>
    <p:sldId id="639" r:id="rId8"/>
    <p:sldId id="640" r:id="rId9"/>
    <p:sldId id="637" r:id="rId10"/>
    <p:sldId id="643" r:id="rId11"/>
    <p:sldId id="298" r:id="rId12"/>
    <p:sldId id="600" r:id="rId13"/>
    <p:sldId id="623" r:id="rId14"/>
    <p:sldId id="617" r:id="rId15"/>
    <p:sldId id="299" r:id="rId16"/>
    <p:sldId id="624" r:id="rId17"/>
    <p:sldId id="618" r:id="rId18"/>
    <p:sldId id="625" r:id="rId19"/>
    <p:sldId id="619" r:id="rId20"/>
    <p:sldId id="626" r:id="rId21"/>
    <p:sldId id="627" r:id="rId22"/>
    <p:sldId id="628" r:id="rId23"/>
    <p:sldId id="620" r:id="rId24"/>
    <p:sldId id="629" r:id="rId25"/>
    <p:sldId id="621" r:id="rId26"/>
    <p:sldId id="630" r:id="rId27"/>
    <p:sldId id="631" r:id="rId28"/>
    <p:sldId id="641" r:id="rId29"/>
    <p:sldId id="632" r:id="rId30"/>
    <p:sldId id="633" r:id="rId31"/>
    <p:sldId id="634" r:id="rId32"/>
    <p:sldId id="636" r:id="rId33"/>
    <p:sldId id="407" r:id="rId34"/>
  </p:sldIdLst>
  <p:sldSz cx="12192000" cy="6858000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598" autoAdjust="0"/>
  </p:normalViewPr>
  <p:slideViewPr>
    <p:cSldViewPr>
      <p:cViewPr varScale="1">
        <p:scale>
          <a:sx n="101" d="100"/>
          <a:sy n="101" d="100"/>
        </p:scale>
        <p:origin x="546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4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>
                <a:solidFill>
                  <a:schemeClr val="tx1"/>
                </a:solidFill>
              </a:rPr>
              <a:t>Real GDP per capita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GDP per capita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Sheet1!$A$2:$A$68</c:f>
              <c:strCache>
                <c:ptCount val="67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  <c:pt idx="63">
                  <c:v>2018</c:v>
                </c:pt>
                <c:pt idx="64">
                  <c:v>2019</c:v>
                </c:pt>
                <c:pt idx="65">
                  <c:v>2020</c:v>
                </c:pt>
                <c:pt idx="66">
                  <c:v>2021</c:v>
                </c:pt>
              </c:strCache>
            </c:strRef>
          </c:cat>
          <c:val>
            <c:numRef>
              <c:f>Sheet1!$B$2:$B$68</c:f>
              <c:numCache>
                <c:formatCode>#,##0</c:formatCode>
                <c:ptCount val="67"/>
                <c:pt idx="0">
                  <c:v>10254</c:v>
                </c:pt>
                <c:pt idx="1">
                  <c:v>10377</c:v>
                </c:pt>
                <c:pt idx="2">
                  <c:v>10528</c:v>
                </c:pt>
                <c:pt idx="3">
                  <c:v>10619</c:v>
                </c:pt>
                <c:pt idx="4">
                  <c:v>11002</c:v>
                </c:pt>
                <c:pt idx="5">
                  <c:v>11603</c:v>
                </c:pt>
                <c:pt idx="6">
                  <c:v>11813</c:v>
                </c:pt>
                <c:pt idx="7">
                  <c:v>11828</c:v>
                </c:pt>
                <c:pt idx="8">
                  <c:v>12321</c:v>
                </c:pt>
                <c:pt idx="9">
                  <c:v>12934</c:v>
                </c:pt>
                <c:pt idx="10">
                  <c:v>13119</c:v>
                </c:pt>
                <c:pt idx="11">
                  <c:v>13251</c:v>
                </c:pt>
                <c:pt idx="12">
                  <c:v>13537</c:v>
                </c:pt>
                <c:pt idx="13">
                  <c:v>14207</c:v>
                </c:pt>
                <c:pt idx="14">
                  <c:v>14414</c:v>
                </c:pt>
                <c:pt idx="15">
                  <c:v>14757</c:v>
                </c:pt>
                <c:pt idx="16">
                  <c:v>15205</c:v>
                </c:pt>
                <c:pt idx="17">
                  <c:v>15817</c:v>
                </c:pt>
                <c:pt idx="18">
                  <c:v>16808</c:v>
                </c:pt>
                <c:pt idx="19">
                  <c:v>16387</c:v>
                </c:pt>
                <c:pt idx="20">
                  <c:v>16142</c:v>
                </c:pt>
                <c:pt idx="21">
                  <c:v>16634</c:v>
                </c:pt>
                <c:pt idx="22">
                  <c:v>17039</c:v>
                </c:pt>
                <c:pt idx="23">
                  <c:v>17732</c:v>
                </c:pt>
                <c:pt idx="24">
                  <c:v>18344</c:v>
                </c:pt>
                <c:pt idx="25">
                  <c:v>17905</c:v>
                </c:pt>
                <c:pt idx="26">
                  <c:v>17729</c:v>
                </c:pt>
                <c:pt idx="27">
                  <c:v>18050</c:v>
                </c:pt>
                <c:pt idx="28">
                  <c:v>18739</c:v>
                </c:pt>
                <c:pt idx="29">
                  <c:v>19064</c:v>
                </c:pt>
                <c:pt idx="30">
                  <c:v>19724</c:v>
                </c:pt>
                <c:pt idx="31">
                  <c:v>20185</c:v>
                </c:pt>
                <c:pt idx="32">
                  <c:v>21192</c:v>
                </c:pt>
                <c:pt idx="33">
                  <c:v>22246</c:v>
                </c:pt>
                <c:pt idx="34">
                  <c:v>22663</c:v>
                </c:pt>
                <c:pt idx="35">
                  <c:v>22743</c:v>
                </c:pt>
                <c:pt idx="36">
                  <c:v>22281</c:v>
                </c:pt>
                <c:pt idx="37">
                  <c:v>22232</c:v>
                </c:pt>
                <c:pt idx="38">
                  <c:v>22649</c:v>
                </c:pt>
                <c:pt idx="39">
                  <c:v>23377</c:v>
                </c:pt>
                <c:pt idx="40">
                  <c:v>23804</c:v>
                </c:pt>
                <c:pt idx="41">
                  <c:v>24200</c:v>
                </c:pt>
                <c:pt idx="42">
                  <c:v>25230</c:v>
                </c:pt>
                <c:pt idx="43">
                  <c:v>25955</c:v>
                </c:pt>
                <c:pt idx="44">
                  <c:v>26642</c:v>
                </c:pt>
                <c:pt idx="45">
                  <c:v>27637</c:v>
                </c:pt>
                <c:pt idx="46">
                  <c:v>28125</c:v>
                </c:pt>
                <c:pt idx="47">
                  <c:v>28501</c:v>
                </c:pt>
                <c:pt idx="48">
                  <c:v>29258</c:v>
                </c:pt>
                <c:pt idx="49">
                  <c:v>29787</c:v>
                </c:pt>
                <c:pt idx="50">
                  <c:v>30348</c:v>
                </c:pt>
                <c:pt idx="51">
                  <c:v>30792</c:v>
                </c:pt>
                <c:pt idx="52">
                  <c:v>31328</c:v>
                </c:pt>
                <c:pt idx="53">
                  <c:v>31025</c:v>
                </c:pt>
                <c:pt idx="54">
                  <c:v>29417</c:v>
                </c:pt>
                <c:pt idx="55">
                  <c:v>29893</c:v>
                </c:pt>
                <c:pt idx="56">
                  <c:v>29961</c:v>
                </c:pt>
                <c:pt idx="57">
                  <c:v>30195</c:v>
                </c:pt>
                <c:pt idx="58">
                  <c:v>30552</c:v>
                </c:pt>
                <c:pt idx="59">
                  <c:v>31290</c:v>
                </c:pt>
                <c:pt idx="60">
                  <c:v>31786</c:v>
                </c:pt>
                <c:pt idx="61">
                  <c:v>32208</c:v>
                </c:pt>
                <c:pt idx="62">
                  <c:v>32799</c:v>
                </c:pt>
                <c:pt idx="63">
                  <c:v>33160</c:v>
                </c:pt>
                <c:pt idx="64">
                  <c:v>33510</c:v>
                </c:pt>
                <c:pt idx="65">
                  <c:v>29687</c:v>
                </c:pt>
                <c:pt idx="66">
                  <c:v>31793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F2-444A-8BE1-4B0993543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2185136"/>
        <c:axId val="306478048"/>
      </c:lineChart>
      <c:catAx>
        <c:axId val="49218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478048"/>
        <c:crosses val="autoZero"/>
        <c:auto val="1"/>
        <c:lblAlgn val="ctr"/>
        <c:lblOffset val="100"/>
        <c:noMultiLvlLbl val="0"/>
      </c:catAx>
      <c:valAx>
        <c:axId val="30647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18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C3B8D2-B55D-420E-8DA7-6D35915D50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60201-5FDF-40D2-858A-1CBE0128A1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33506" y="1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D0D6112-9DB3-45CF-8449-C7485561704F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74784-80B3-4CD8-B4BF-FB3E11CFB6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10146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0DA9A0-A6B1-448E-9539-5956CCFFF0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33506" y="9410146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5E65A412-D57C-490E-A565-45C77914C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989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8" y="2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/>
          <a:lstStyle>
            <a:lvl1pPr algn="r">
              <a:defRPr sz="1300"/>
            </a:lvl1pPr>
          </a:lstStyle>
          <a:p>
            <a:fld id="{C89B0AB8-3F60-4EF1-B932-F961F95F794B}" type="datetimeFigureOut">
              <a:rPr lang="en-US" smtClean="0"/>
              <a:pPr/>
              <a:t>2/12/2023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6125"/>
            <a:ext cx="6597650" cy="3711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71" tIns="47637" rIns="95271" bIns="4763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1" y="4705351"/>
            <a:ext cx="5415280" cy="4457700"/>
          </a:xfrm>
          <a:prstGeom prst="rect">
            <a:avLst/>
          </a:prstGeom>
        </p:spPr>
        <p:txBody>
          <a:bodyPr vert="horz" lIns="95271" tIns="47637" rIns="95271" bIns="4763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8" y="9408981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 anchor="b"/>
          <a:lstStyle>
            <a:lvl1pPr algn="r">
              <a:defRPr sz="1300"/>
            </a:lvl1pPr>
          </a:lstStyle>
          <a:p>
            <a:fld id="{26416A4B-906D-4CC9-BAEE-FE38323E0D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22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" y="746125"/>
            <a:ext cx="6597650" cy="371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8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3" y="722313"/>
            <a:ext cx="6403975" cy="360362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362" y="4564468"/>
            <a:ext cx="5179885" cy="4324232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3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902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" y="746125"/>
            <a:ext cx="6597650" cy="371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156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0390" y="2085964"/>
            <a:ext cx="10754246" cy="1343036"/>
          </a:xfrm>
        </p:spPr>
        <p:txBody>
          <a:bodyPr>
            <a:noAutofit/>
          </a:bodyPr>
          <a:lstStyle/>
          <a:p>
            <a:pPr algn="l"/>
            <a:r>
              <a:rPr lang="en-US" sz="4400" dirty="0"/>
              <a:t>How Britain has changed in my lifetime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8575" y="3876719"/>
            <a:ext cx="9386093" cy="115212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Mohammed Amin </a:t>
            </a:r>
            <a:r>
              <a:rPr lang="it-IT" sz="1800" dirty="0"/>
              <a:t>MBE FRSA MA FCA AMCT CTA(Fellow)</a:t>
            </a:r>
            <a:endParaRPr lang="en-GB" sz="1800" dirty="0"/>
          </a:p>
          <a:p>
            <a:pPr algn="l"/>
            <a:r>
              <a:rPr lang="en-GB" dirty="0"/>
              <a:t>17 February 2023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3431" y="1438190"/>
            <a:ext cx="9386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Dean Trust Ardwick</a:t>
            </a:r>
          </a:p>
        </p:txBody>
      </p:sp>
    </p:spTree>
    <p:extLst>
      <p:ext uri="{BB962C8B-B14F-4D97-AF65-F5344CB8AC3E}">
        <p14:creationId xmlns:p14="http://schemas.microsoft.com/office/powerpoint/2010/main" val="354358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B8704-3AE9-40E9-9E03-D64661582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71479"/>
            <a:ext cx="109728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GDP per capita (ONS 2019 prices £)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2977093-81A7-4954-91A9-1058CBEA09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249613"/>
              </p:ext>
            </p:extLst>
          </p:nvPr>
        </p:nvGraphicFramePr>
        <p:xfrm>
          <a:off x="609600" y="1565831"/>
          <a:ext cx="10972800" cy="4671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4A68632-14BB-6532-0F2D-39ADAC772D8C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10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86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24D9-BCA7-4E8F-85B0-97438B791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My first calculator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5E885-2D36-45BE-91B3-416F12661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1974 </a:t>
            </a:r>
          </a:p>
          <a:p>
            <a:pPr lvl="1"/>
            <a:r>
              <a:rPr lang="en-GB" dirty="0"/>
              <a:t>Four functions, one memory</a:t>
            </a:r>
          </a:p>
          <a:p>
            <a:pPr lvl="1"/>
            <a:r>
              <a:rPr lang="en-GB" dirty="0"/>
              <a:t>£40 in 1974 money</a:t>
            </a:r>
          </a:p>
          <a:p>
            <a:pPr lvl="1"/>
            <a:r>
              <a:rPr lang="en-GB" dirty="0"/>
              <a:t>Equivalent in 2022 money, RPI adjusted, = £495</a:t>
            </a:r>
          </a:p>
          <a:p>
            <a:r>
              <a:rPr lang="en-GB" dirty="0"/>
              <a:t>2023</a:t>
            </a:r>
          </a:p>
          <a:p>
            <a:pPr lvl="1"/>
            <a:r>
              <a:rPr lang="en-GB" dirty="0"/>
              <a:t>Nobody buys calculators</a:t>
            </a:r>
          </a:p>
          <a:p>
            <a:r>
              <a:rPr lang="en-GB" dirty="0"/>
              <a:t>Website article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“Richer than Pharaoh?”</a:t>
            </a:r>
          </a:p>
          <a:p>
            <a:pPr lvl="1"/>
            <a:r>
              <a:rPr lang="en-GB" dirty="0"/>
              <a:t>Me v Rameses II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CD1FE6-19F2-B842-2C19-9281574DE0D3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11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34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624" y="2708920"/>
            <a:ext cx="6120680" cy="1152128"/>
          </a:xfrm>
        </p:spPr>
        <p:txBody>
          <a:bodyPr/>
          <a:lstStyle/>
          <a:p>
            <a:r>
              <a:rPr lang="en-GB" sz="6000" dirty="0"/>
              <a:t>Education levels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C369A5-E1B7-6F34-0020-1C69DD696890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81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2B80-AAFB-493D-B077-468B0D5B4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Higher education participation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D4F4C7-E88A-4A71-A7E7-A24C94368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938984"/>
              </p:ext>
            </p:extLst>
          </p:nvPr>
        </p:nvGraphicFramePr>
        <p:xfrm>
          <a:off x="695400" y="2423160"/>
          <a:ext cx="843872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2424">
                  <a:extLst>
                    <a:ext uri="{9D8B030D-6E8A-4147-A177-3AD203B41FA5}">
                      <a16:colId xmlns:a16="http://schemas.microsoft.com/office/drawing/2014/main" val="2630371945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40702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6000" dirty="0"/>
                        <a:t>1950 (UK)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6000" dirty="0"/>
                        <a:t>3.4%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032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6000" dirty="0"/>
                        <a:t>2018 (England)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6000" dirty="0"/>
                        <a:t>50.2%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1376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A3FBEEE-ED04-F6B7-D794-C119BCB9A811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13</a:t>
            </a:fld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3B586C-5CFC-571A-5E62-B6F99E70459E}"/>
              </a:ext>
            </a:extLst>
          </p:cNvPr>
          <p:cNvSpPr txBox="1"/>
          <p:nvPr/>
        </p:nvSpPr>
        <p:spPr>
          <a:xfrm>
            <a:off x="695400" y="5229200"/>
            <a:ext cx="11089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DfE “Participation Rates in Higher Education: Academic Years 2006/2007 – 2017/2018 (Provisional)</a:t>
            </a:r>
          </a:p>
          <a:p>
            <a:r>
              <a:rPr lang="en-GB" dirty="0"/>
              <a:t>Published 26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2105866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267" y="2708920"/>
            <a:ext cx="6120680" cy="1152128"/>
          </a:xfrm>
        </p:spPr>
        <p:txBody>
          <a:bodyPr/>
          <a:lstStyle/>
          <a:p>
            <a:r>
              <a:rPr lang="en-GB" sz="6000" dirty="0"/>
              <a:t>Technology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B60BB9-9211-D274-4290-71DC715FFD34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90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CAE9-7E43-4842-B2A0-45077714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 wanted as a teenager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3FBC0-F2E7-492F-A848-E51AFBD84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Computer terminal in my bedroom</a:t>
            </a:r>
          </a:p>
          <a:p>
            <a:r>
              <a:rPr lang="en-GB" dirty="0"/>
              <a:t>Connected via a cable to a large computer with the world’s information</a:t>
            </a:r>
          </a:p>
          <a:p>
            <a:r>
              <a:rPr lang="en-GB" dirty="0"/>
              <a:t>Availability in 1960’s?</a:t>
            </a:r>
          </a:p>
          <a:p>
            <a:r>
              <a:rPr lang="en-GB" dirty="0"/>
              <a:t>Cost?</a:t>
            </a:r>
          </a:p>
          <a:p>
            <a:r>
              <a:rPr lang="en-GB" dirty="0"/>
              <a:t>My iPhone vs. the world’s most powerful 1960’s computers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1AEECE-F330-8957-FC23-06B77CC5FBE2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06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EB171-5610-4D34-9F23-9AE939A71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Biological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D4FDC-8AEA-4917-9366-EB4017F5F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Structure of DNA identified 1953</a:t>
            </a:r>
          </a:p>
          <a:p>
            <a:r>
              <a:rPr lang="en-GB" dirty="0"/>
              <a:t>Human Genome Project, 15 years, cost ~ $3bn</a:t>
            </a:r>
          </a:p>
          <a:p>
            <a:r>
              <a:rPr lang="en-GB" dirty="0"/>
              <a:t>2022 price ~ $600 per human genome</a:t>
            </a:r>
          </a:p>
          <a:p>
            <a:r>
              <a:rPr lang="en-GB" dirty="0"/>
              <a:t>CRISPR-Cas9 ability to edit DNA</a:t>
            </a:r>
          </a:p>
          <a:p>
            <a:r>
              <a:rPr lang="en-GB" dirty="0"/>
              <a:t>Speed of development of COVID-19 vaccines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E3396-B940-5FB7-3774-75805A79190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16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30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712" y="2708920"/>
            <a:ext cx="6120680" cy="1152128"/>
          </a:xfrm>
        </p:spPr>
        <p:txBody>
          <a:bodyPr/>
          <a:lstStyle/>
          <a:p>
            <a:r>
              <a:rPr lang="en-GB" sz="6000" dirty="0"/>
              <a:t>Television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D92FCC-7B06-CCE9-B345-9441AC40D8F4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25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AD22A-9B85-456C-8265-FD590D21A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Explosion of choice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D213A4-7BC1-4056-92BC-FD57597265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460778"/>
              </p:ext>
            </p:extLst>
          </p:nvPr>
        </p:nvGraphicFramePr>
        <p:xfrm>
          <a:off x="609600" y="1935163"/>
          <a:ext cx="109728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703854385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3804924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51591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Viewer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43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86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625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621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Video cassette recorders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44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069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Sky TV launched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777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Digital recorders.</a:t>
                      </a:r>
                    </a:p>
                    <a:p>
                      <a:r>
                        <a:rPr lang="en-GB" dirty="0"/>
                        <a:t>Internet TV: Netflix and other streaming services</a:t>
                      </a:r>
                    </a:p>
                    <a:p>
                      <a:r>
                        <a:rPr lang="en-GB" dirty="0"/>
                        <a:t>Catch-up services.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98062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BAB328F-CFBF-5B72-AE15-F81C60CB060A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18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44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3792" y="2636912"/>
            <a:ext cx="6120680" cy="1152128"/>
          </a:xfrm>
        </p:spPr>
        <p:txBody>
          <a:bodyPr/>
          <a:lstStyle/>
          <a:p>
            <a:r>
              <a:rPr lang="en-GB" sz="6000" dirty="0"/>
              <a:t>Travel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3A8DBB-46F7-2EA8-5485-2F4905B9CB10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19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1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91444" y="951022"/>
            <a:ext cx="8456641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935760" y="1710350"/>
            <a:ext cx="7560840" cy="315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sz="2000" dirty="0"/>
              <a:t>Mohammed Amin was born in 1950 in Pakistan but has lived in Manchester since 1952.</a:t>
            </a:r>
          </a:p>
          <a:p>
            <a:pPr defTabSz="695325"/>
            <a:endParaRPr lang="en-GB" sz="2000" dirty="0"/>
          </a:p>
          <a:p>
            <a:pPr defTabSz="695325"/>
            <a:r>
              <a:rPr lang="en-GB" sz="2000" dirty="0"/>
              <a:t>He graduated in mathematics from Cambridge University and before retirement was a tax partner in PricewaterhouseCoopers. </a:t>
            </a:r>
          </a:p>
          <a:p>
            <a:pPr defTabSz="695325"/>
            <a:endParaRPr lang="en-GB" sz="2000" dirty="0"/>
          </a:p>
          <a:p>
            <a:pPr defTabSz="695325"/>
            <a:r>
              <a:rPr lang="en-GB" sz="2000" dirty="0"/>
              <a:t>He believes everyone can help to make the world a better place.</a:t>
            </a:r>
          </a:p>
          <a:p>
            <a:pPr marL="1587" lvl="1" defTabSz="695325">
              <a:spcBef>
                <a:spcPct val="0"/>
              </a:spcBef>
            </a:pPr>
            <a:endParaRPr lang="en-GB" sz="2000" dirty="0"/>
          </a:p>
          <a:p>
            <a:pPr marL="1587" lvl="1" defTabSz="695325">
              <a:spcBef>
                <a:spcPct val="0"/>
              </a:spcBef>
            </a:pPr>
            <a:r>
              <a:rPr lang="en-GB" sz="2000" dirty="0"/>
              <a:t>His writings and presentations about a wide range of subjects can be found on his personal website.</a:t>
            </a:r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63752" y="5033176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www.mohammedamin.com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44" y="1682872"/>
            <a:ext cx="2438400" cy="3657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76D1D7-51AE-7852-66DB-764BE2F738E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D721-4214-4048-9696-687C63C13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Britons travelling abroad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3CD90E-692C-4BD3-ADA7-2D7EEACF56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465251"/>
              </p:ext>
            </p:extLst>
          </p:nvPr>
        </p:nvGraphicFramePr>
        <p:xfrm>
          <a:off x="609600" y="1935163"/>
          <a:ext cx="109728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8128">
                  <a:extLst>
                    <a:ext uri="{9D8B030D-6E8A-4147-A177-3AD203B41FA5}">
                      <a16:colId xmlns:a16="http://schemas.microsoft.com/office/drawing/2014/main" val="169140101"/>
                    </a:ext>
                  </a:extLst>
                </a:gridCol>
                <a:gridCol w="7934672">
                  <a:extLst>
                    <a:ext uri="{9D8B030D-6E8A-4147-A177-3AD203B41FA5}">
                      <a16:colId xmlns:a16="http://schemas.microsoft.com/office/drawing/2014/main" val="852122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6000" b="0" dirty="0"/>
                        <a:t>1950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0" b="0" dirty="0"/>
                        <a:t>1 m foreign holidays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61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60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0" dirty="0"/>
                        <a:t>93 m foreign trips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3923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AAF907-40CB-C808-8FE0-6814382974BA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20</a:t>
            </a:fld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77C5DD-691F-E443-18AD-AB026313C598}"/>
              </a:ext>
            </a:extLst>
          </p:cNvPr>
          <p:cNvSpPr txBox="1"/>
          <p:nvPr/>
        </p:nvSpPr>
        <p:spPr>
          <a:xfrm>
            <a:off x="695400" y="486916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ONS Travel Trends 2021</a:t>
            </a:r>
          </a:p>
          <a:p>
            <a:r>
              <a:rPr lang="en-GB" dirty="0"/>
              <a:t>2020 and 2021 were down from 2019 due to the pandemic</a:t>
            </a:r>
          </a:p>
        </p:txBody>
      </p:sp>
    </p:spTree>
    <p:extLst>
      <p:ext uri="{BB962C8B-B14F-4D97-AF65-F5344CB8AC3E}">
        <p14:creationId xmlns:p14="http://schemas.microsoft.com/office/powerpoint/2010/main" val="1709130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EA819-1B31-4885-A4EC-F4ABCE588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Amin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5284D-79CC-4AE2-A25D-6B640C619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 landed in UK 1952</a:t>
            </a:r>
          </a:p>
          <a:p>
            <a:r>
              <a:rPr lang="en-GB" dirty="0"/>
              <a:t>First overseas travel 1981</a:t>
            </a:r>
          </a:p>
          <a:p>
            <a:r>
              <a:rPr lang="en-GB" dirty="0"/>
              <a:t>Children globetrotters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6F58C9-B566-310B-D9B0-B7EC5251463B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21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21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25852-9660-48DC-ACF5-D76C616DD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travel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E4114-9C80-48B9-96BA-94EC1C635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UK is an “insula” (Latin for island!)</a:t>
            </a:r>
          </a:p>
          <a:p>
            <a:r>
              <a:rPr lang="en-GB" dirty="0"/>
              <a:t>Most Briton’s attitudes were insular</a:t>
            </a:r>
          </a:p>
          <a:p>
            <a:r>
              <a:rPr lang="en-GB" dirty="0"/>
              <a:t>The younger generation is different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6D162C-CB5C-4462-AAB7-EF6B3693CFB3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50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5660" y="2708920"/>
            <a:ext cx="6120680" cy="1152128"/>
          </a:xfrm>
        </p:spPr>
        <p:txBody>
          <a:bodyPr/>
          <a:lstStyle/>
          <a:p>
            <a:r>
              <a:rPr lang="en-GB" sz="6000" dirty="0"/>
              <a:t>Ethnic diversity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1DE404-2F08-AFBF-95DC-2A871195AFC9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56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1B3EE-AB35-4910-9339-F2C9FCDB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demographics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6AE2F-4B5F-4592-BCC5-D43F7158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1061472"/>
          </a:xfrm>
        </p:spPr>
        <p:txBody>
          <a:bodyPr/>
          <a:lstStyle/>
          <a:p>
            <a:r>
              <a:rPr lang="en-GB" dirty="0"/>
              <a:t>1950 = virtually all white</a:t>
            </a:r>
          </a:p>
          <a:p>
            <a:r>
              <a:rPr lang="en-GB" dirty="0"/>
              <a:t>2021 England &amp; Wales census below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EBDF3D5-5FBC-465F-8B98-498A5BEEA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610862"/>
              </p:ext>
            </p:extLst>
          </p:nvPr>
        </p:nvGraphicFramePr>
        <p:xfrm>
          <a:off x="1055440" y="3085344"/>
          <a:ext cx="8127999" cy="3053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3768274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74368853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93885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Category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GB" sz="2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GB" sz="2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7587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48,699,249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17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Mixed race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1,717,976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249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5,515,420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9288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Afro-Caribbean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2,409,278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108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1,255,619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0166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59,597,542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815252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DEE55C2-68A8-E4D5-7952-41C96943A947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39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624" y="2708920"/>
            <a:ext cx="6840760" cy="1152128"/>
          </a:xfrm>
        </p:spPr>
        <p:txBody>
          <a:bodyPr/>
          <a:lstStyle/>
          <a:p>
            <a:r>
              <a:rPr lang="en-GB" sz="6000" dirty="0"/>
              <a:t>Religious diversity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E55D96-D262-85B2-5C9A-F1FD1CFB88F8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165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7378-98AA-466A-B6DF-AF7F18E05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religious composition 1950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4648B-1A15-458C-ABED-29ABCB546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3869784"/>
          </a:xfrm>
        </p:spPr>
        <p:txBody>
          <a:bodyPr>
            <a:normAutofit/>
          </a:bodyPr>
          <a:lstStyle/>
          <a:p>
            <a:r>
              <a:rPr lang="en-GB" dirty="0"/>
              <a:t>Hard data difficult</a:t>
            </a:r>
          </a:p>
          <a:p>
            <a:r>
              <a:rPr lang="en-GB" dirty="0"/>
              <a:t>Overwhelmingly Christian</a:t>
            </a:r>
          </a:p>
          <a:p>
            <a:pPr lvl="1"/>
            <a:r>
              <a:rPr lang="en-GB" dirty="0"/>
              <a:t>Mainly Church of England</a:t>
            </a:r>
          </a:p>
          <a:p>
            <a:pPr lvl="1"/>
            <a:r>
              <a:rPr lang="en-GB" dirty="0"/>
              <a:t>Sizeable other Protestant denominations</a:t>
            </a:r>
          </a:p>
          <a:p>
            <a:pPr lvl="1"/>
            <a:r>
              <a:rPr lang="en-GB" dirty="0"/>
              <a:t>Roman Catholics</a:t>
            </a:r>
          </a:p>
          <a:p>
            <a:r>
              <a:rPr lang="en-GB" dirty="0"/>
              <a:t>Jews the only significant non-Christian minority</a:t>
            </a:r>
          </a:p>
          <a:p>
            <a:r>
              <a:rPr lang="en-GB" dirty="0"/>
              <a:t>Other religions tiny</a:t>
            </a:r>
          </a:p>
          <a:p>
            <a:r>
              <a:rPr lang="en-GB" dirty="0"/>
              <a:t>Some atheists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09838-F0B5-2EEA-A9DE-A6CB2BF1EF6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26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0311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E2E01-48AA-4C13-AF8C-0E32A4E27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England &amp; Wales 2021 census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D2D4AF-1308-4DD0-AF30-E7EE96AB94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956804"/>
              </p:ext>
            </p:extLst>
          </p:nvPr>
        </p:nvGraphicFramePr>
        <p:xfrm>
          <a:off x="609600" y="1935163"/>
          <a:ext cx="10972800" cy="412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9937823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447281897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863312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Group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2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2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2523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Christian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27,522,672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0568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religion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22162062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8735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answered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3,595,589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9269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Muslim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3,868,133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9405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Hindu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1,032,775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4912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Sikh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524,140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901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Jewish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271,327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7476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Buddhist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272,508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9834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348,334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4635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59,597,540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878523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586496F-7B03-C2E8-88F7-6926F0174251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692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5148-D5AE-495A-BA20-1338BF8CD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504" y="1412776"/>
            <a:ext cx="8928992" cy="1362456"/>
          </a:xfrm>
        </p:spPr>
        <p:txBody>
          <a:bodyPr/>
          <a:lstStyle/>
          <a:p>
            <a:r>
              <a:rPr lang="en-GB" dirty="0"/>
              <a:t>What the numbers mean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C9127-BF90-44AF-86EE-9D94C87ED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1504" y="3212976"/>
            <a:ext cx="8451672" cy="1224136"/>
          </a:xfrm>
        </p:spPr>
        <p:txBody>
          <a:bodyPr>
            <a:noAutofit/>
          </a:bodyPr>
          <a:lstStyle/>
          <a:p>
            <a:r>
              <a:rPr lang="en-GB" sz="6000" dirty="0"/>
              <a:t>The UK’s sense of itself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A2B6F8-D00C-81F7-822A-D5DBB45B647F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28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99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DB6EE-4D07-465F-8F82-24247AD1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762440"/>
            <a:ext cx="10972800" cy="650336"/>
          </a:xfrm>
        </p:spPr>
        <p:txBody>
          <a:bodyPr>
            <a:normAutofit fontScale="90000"/>
          </a:bodyPr>
          <a:lstStyle/>
          <a:p>
            <a:r>
              <a:rPr lang="en-GB" dirty="0"/>
              <a:t>British Empire 1919-1939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11800D-D94B-49E2-AB14-E434E3C51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1412776"/>
            <a:ext cx="9865096" cy="489747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A4FF84-FAA1-2D61-4C48-A9AAAB3CBAA9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29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6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6B7A8-CA27-3DC0-DC76-DDB777A41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219" y="404664"/>
            <a:ext cx="11074400" cy="650336"/>
          </a:xfrm>
        </p:spPr>
        <p:txBody>
          <a:bodyPr>
            <a:normAutofit fontScale="90000"/>
          </a:bodyPr>
          <a:lstStyle/>
          <a:p>
            <a:r>
              <a:rPr lang="en-GB" dirty="0"/>
              <a:t>Manchester my home</a:t>
            </a: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E29D932B-0E62-0D81-5EBD-D88762E67F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1055000"/>
            <a:ext cx="10081120" cy="524960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C9E75CD-8E79-5891-B159-804661DF7A96}"/>
              </a:ext>
            </a:extLst>
          </p:cNvPr>
          <p:cNvSpPr/>
          <p:nvPr/>
        </p:nvSpPr>
        <p:spPr>
          <a:xfrm>
            <a:off x="8544272" y="2492896"/>
            <a:ext cx="900100" cy="52111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DTA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AD401CD-ADE7-08CA-37A4-79341A55F7AF}"/>
              </a:ext>
            </a:extLst>
          </p:cNvPr>
          <p:cNvSpPr/>
          <p:nvPr/>
        </p:nvSpPr>
        <p:spPr>
          <a:xfrm>
            <a:off x="3719736" y="1287216"/>
            <a:ext cx="504056" cy="39604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E8566AD-B61C-3D0B-5975-6D32B3058E3B}"/>
              </a:ext>
            </a:extLst>
          </p:cNvPr>
          <p:cNvSpPr/>
          <p:nvPr/>
        </p:nvSpPr>
        <p:spPr>
          <a:xfrm>
            <a:off x="1991544" y="3283759"/>
            <a:ext cx="504056" cy="39604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396B70A-929D-9334-B57E-C57A055146E7}"/>
              </a:ext>
            </a:extLst>
          </p:cNvPr>
          <p:cNvSpPr/>
          <p:nvPr/>
        </p:nvSpPr>
        <p:spPr>
          <a:xfrm>
            <a:off x="10056440" y="5445224"/>
            <a:ext cx="504056" cy="39604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923030-B3EF-8297-7014-2B9904AE44E3}"/>
              </a:ext>
            </a:extLst>
          </p:cNvPr>
          <p:cNvSpPr txBox="1"/>
          <p:nvPr/>
        </p:nvSpPr>
        <p:spPr>
          <a:xfrm>
            <a:off x="1025258" y="6305325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Ordnance Survey map 1948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250F10-42BD-A4CF-91CE-5F5FB75637EA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39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5668F-3215-46F1-B0C9-47E84B787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British Empire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987C8-5972-46CA-BDCD-11C47265E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1922 Empire population ~ 458 million = 25% of planet</a:t>
            </a:r>
          </a:p>
          <a:p>
            <a:r>
              <a:rPr lang="en-GB" dirty="0"/>
              <a:t>1922 Empire area ~ 33.7 m km</a:t>
            </a:r>
            <a:r>
              <a:rPr lang="en-GB" baseline="30000" dirty="0"/>
              <a:t>2</a:t>
            </a:r>
            <a:r>
              <a:rPr lang="en-GB" dirty="0"/>
              <a:t> = ~ 25% of planet</a:t>
            </a:r>
          </a:p>
          <a:p>
            <a:r>
              <a:rPr lang="en-GB" dirty="0"/>
              <a:t>Largest empire in history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DB2718-3007-6FD4-C95F-B0EA96615579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30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61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29FA3-1F0B-4E5E-9464-8D8F917CF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9694-AB68-464D-978F-716510F3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3869784"/>
          </a:xfrm>
        </p:spPr>
        <p:txBody>
          <a:bodyPr>
            <a:normAutofit/>
          </a:bodyPr>
          <a:lstStyle/>
          <a:p>
            <a:r>
              <a:rPr lang="en-GB" dirty="0"/>
              <a:t>Important country</a:t>
            </a:r>
          </a:p>
          <a:p>
            <a:pPr lvl="1"/>
            <a:r>
              <a:rPr lang="en-GB" dirty="0"/>
              <a:t>Nuclear weapons state</a:t>
            </a:r>
          </a:p>
          <a:p>
            <a:pPr lvl="1"/>
            <a:r>
              <a:rPr lang="en-GB" dirty="0"/>
              <a:t>UN Security Council Permanent Member</a:t>
            </a:r>
          </a:p>
          <a:p>
            <a:pPr lvl="1"/>
            <a:r>
              <a:rPr lang="en-GB" dirty="0"/>
              <a:t>Massive soft power (but lower than 10 years ago)</a:t>
            </a:r>
          </a:p>
          <a:p>
            <a:r>
              <a:rPr lang="en-GB" dirty="0"/>
              <a:t>2022 Nominal GDP  per IMF — 6</a:t>
            </a:r>
            <a:r>
              <a:rPr lang="en-GB" baseline="30000" dirty="0"/>
              <a:t>th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After USA, China, Japan, Germany, India.</a:t>
            </a:r>
          </a:p>
          <a:p>
            <a:r>
              <a:rPr lang="en-GB" dirty="0"/>
              <a:t>Population rank 21 — latest UN Population Division estimates</a:t>
            </a:r>
          </a:p>
          <a:p>
            <a:r>
              <a:rPr lang="en-GB" dirty="0"/>
              <a:t>World dominated by other countries to increasing extent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634E92-739D-4B12-07E0-AAC57519B05F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31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035A3-FA78-47DA-A097-1EE0600B5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Compared to 1950, Britons today are…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30861-3EB3-404A-A7C6-8D099855B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3797776"/>
          </a:xfrm>
        </p:spPr>
        <p:txBody>
          <a:bodyPr/>
          <a:lstStyle/>
          <a:p>
            <a:r>
              <a:rPr lang="en-GB" dirty="0"/>
              <a:t>Far better educated</a:t>
            </a:r>
          </a:p>
          <a:p>
            <a:r>
              <a:rPr lang="en-GB" dirty="0"/>
              <a:t>Know the world far better</a:t>
            </a:r>
          </a:p>
          <a:p>
            <a:r>
              <a:rPr lang="en-GB" dirty="0"/>
              <a:t>Much richer</a:t>
            </a:r>
          </a:p>
          <a:p>
            <a:r>
              <a:rPr lang="en-GB" dirty="0"/>
              <a:t>Much healthier</a:t>
            </a:r>
          </a:p>
          <a:p>
            <a:r>
              <a:rPr lang="en-GB" dirty="0"/>
              <a:t>Much longer lived</a:t>
            </a:r>
          </a:p>
          <a:p>
            <a:r>
              <a:rPr lang="en-GB" dirty="0"/>
              <a:t>More diverse</a:t>
            </a:r>
          </a:p>
          <a:p>
            <a:pPr lvl="1"/>
            <a:r>
              <a:rPr lang="en-GB" dirty="0"/>
              <a:t>like the rest of the world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0DAA06-20AC-265F-78F5-BDB779D00E6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32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3972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816" y="2636912"/>
            <a:ext cx="2160240" cy="1362456"/>
          </a:xfrm>
        </p:spPr>
        <p:txBody>
          <a:bodyPr/>
          <a:lstStyle/>
          <a:p>
            <a:r>
              <a:rPr lang="en-GB" dirty="0"/>
              <a:t>Q &amp; 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CB6C1-0D49-805A-4D0D-743B34B5ECF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33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47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861" y="871987"/>
            <a:ext cx="10972800" cy="666719"/>
          </a:xfrm>
        </p:spPr>
        <p:txBody>
          <a:bodyPr>
            <a:normAutofit fontScale="90000"/>
          </a:bodyPr>
          <a:lstStyle/>
          <a:p>
            <a:r>
              <a:rPr lang="en-GB" dirty="0"/>
              <a:t>Synopsis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861" y="1538706"/>
            <a:ext cx="8229600" cy="46265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History / Your lifetime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Measurable things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GB" sz="2600" dirty="0"/>
              <a:t>Seven sets of numbers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What the numbers mean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GB" sz="2600" dirty="0"/>
              <a:t>T</a:t>
            </a:r>
            <a:r>
              <a:rPr lang="en-GB" dirty="0"/>
              <a:t>he UK’s sense of itself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Q&amp;A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C3CE45-C60B-959B-1379-98E43E374E02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2708920"/>
            <a:ext cx="8784976" cy="1152128"/>
          </a:xfrm>
        </p:spPr>
        <p:txBody>
          <a:bodyPr/>
          <a:lstStyle/>
          <a:p>
            <a:r>
              <a:rPr lang="en-GB" sz="6000" dirty="0"/>
              <a:t>History / Your lifetime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ED5002-00AF-B1C6-E8C9-409F42C1754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70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0B2BAB7-975F-4237-9F01-03FB4914995A}"/>
              </a:ext>
            </a:extLst>
          </p:cNvPr>
          <p:cNvCxnSpPr>
            <a:cxnSpLocks/>
          </p:cNvCxnSpPr>
          <p:nvPr/>
        </p:nvCxnSpPr>
        <p:spPr>
          <a:xfrm flipH="1">
            <a:off x="2927648" y="1124744"/>
            <a:ext cx="5040560" cy="496855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6EC1A2E-BB3D-4A80-A708-8042360DBAE8}"/>
              </a:ext>
            </a:extLst>
          </p:cNvPr>
          <p:cNvSpPr txBox="1"/>
          <p:nvPr/>
        </p:nvSpPr>
        <p:spPr>
          <a:xfrm>
            <a:off x="1559496" y="779840"/>
            <a:ext cx="3960440" cy="101566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6000" dirty="0"/>
              <a:t>Before you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6A314D-9729-4E2F-AD8D-457DD9701C56}"/>
              </a:ext>
            </a:extLst>
          </p:cNvPr>
          <p:cNvSpPr txBox="1"/>
          <p:nvPr/>
        </p:nvSpPr>
        <p:spPr>
          <a:xfrm>
            <a:off x="8112224" y="908720"/>
            <a:ext cx="3240360" cy="1015663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00B050"/>
                </a:solidFill>
              </a:rPr>
              <a:t>Your life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0D05A7-BEC0-4C7A-BE81-0BB142B7B3E8}"/>
              </a:ext>
            </a:extLst>
          </p:cNvPr>
          <p:cNvSpPr txBox="1"/>
          <p:nvPr/>
        </p:nvSpPr>
        <p:spPr>
          <a:xfrm>
            <a:off x="2639616" y="2103522"/>
            <a:ext cx="3168352" cy="70788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World War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ED417B-6EA2-499B-8BC3-219D0E02A2CB}"/>
              </a:ext>
            </a:extLst>
          </p:cNvPr>
          <p:cNvSpPr txBox="1"/>
          <p:nvPr/>
        </p:nvSpPr>
        <p:spPr>
          <a:xfrm>
            <a:off x="556276" y="3119427"/>
            <a:ext cx="1336024" cy="70788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JFK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4B9F65-BDA8-476C-9E0B-6881A0716216}"/>
              </a:ext>
            </a:extLst>
          </p:cNvPr>
          <p:cNvSpPr txBox="1"/>
          <p:nvPr/>
        </p:nvSpPr>
        <p:spPr>
          <a:xfrm>
            <a:off x="564136" y="4911697"/>
            <a:ext cx="1336024" cy="70788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9/11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D7FCB8-2B63-43A9-B6F7-197910472317}"/>
              </a:ext>
            </a:extLst>
          </p:cNvPr>
          <p:cNvSpPr txBox="1"/>
          <p:nvPr/>
        </p:nvSpPr>
        <p:spPr>
          <a:xfrm>
            <a:off x="6672064" y="2778730"/>
            <a:ext cx="4320062" cy="707886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Brexit referendum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066EE3-4605-4152-9D5C-F602A5287E82}"/>
              </a:ext>
            </a:extLst>
          </p:cNvPr>
          <p:cNvSpPr txBox="1"/>
          <p:nvPr/>
        </p:nvSpPr>
        <p:spPr>
          <a:xfrm>
            <a:off x="5107264" y="4225732"/>
            <a:ext cx="6671824" cy="707886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B050"/>
                </a:solidFill>
              </a:defRPr>
            </a:lvl1pPr>
          </a:lstStyle>
          <a:p>
            <a:r>
              <a:rPr lang="en-GB" dirty="0"/>
              <a:t>Manchester Arena bombing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47B92A-5878-4D19-BAC4-0A219DEBE194}"/>
              </a:ext>
            </a:extLst>
          </p:cNvPr>
          <p:cNvSpPr txBox="1"/>
          <p:nvPr/>
        </p:nvSpPr>
        <p:spPr>
          <a:xfrm>
            <a:off x="554288" y="2103522"/>
            <a:ext cx="1336024" cy="70788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FDR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87DFC6-B88A-4550-98CC-37F87170336D}"/>
              </a:ext>
            </a:extLst>
          </p:cNvPr>
          <p:cNvSpPr txBox="1"/>
          <p:nvPr/>
        </p:nvSpPr>
        <p:spPr>
          <a:xfrm>
            <a:off x="554288" y="4015562"/>
            <a:ext cx="3525488" cy="70788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Falklands War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612DF7-35F7-EE3C-246F-9A95BF5FFE4B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6</a:t>
            </a:fld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9BEED5-B623-A465-C61D-21999A54EEE3}"/>
              </a:ext>
            </a:extLst>
          </p:cNvPr>
          <p:cNvSpPr txBox="1"/>
          <p:nvPr/>
        </p:nvSpPr>
        <p:spPr>
          <a:xfrm>
            <a:off x="4346876" y="5274949"/>
            <a:ext cx="5385528" cy="707886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B050"/>
                </a:solidFill>
              </a:defRPr>
            </a:lvl1pPr>
          </a:lstStyle>
          <a:p>
            <a:r>
              <a:rPr lang="en-GB" dirty="0"/>
              <a:t>Coronavirus pandemic</a:t>
            </a:r>
          </a:p>
        </p:txBody>
      </p:sp>
    </p:spTree>
    <p:extLst>
      <p:ext uri="{BB962C8B-B14F-4D97-AF65-F5344CB8AC3E}">
        <p14:creationId xmlns:p14="http://schemas.microsoft.com/office/powerpoint/2010/main" val="224978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C983-5D0B-4C36-8453-F7094751D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04" y="2348880"/>
            <a:ext cx="7257008" cy="1828800"/>
          </a:xfrm>
        </p:spPr>
        <p:txBody>
          <a:bodyPr/>
          <a:lstStyle/>
          <a:p>
            <a:r>
              <a:rPr lang="en-GB" dirty="0"/>
              <a:t>Measurable things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A2BB45-5131-8A49-FB52-8F2D46785FD3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3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A496-A39C-452E-B8D4-2EDE09DE6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Seven sets of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4649C-F080-49D9-AF28-AC27E746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Economic change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Education levels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Technology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Television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Travel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Ethnic diversity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Religious diversity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92AA26-2D4F-AFB0-7A03-E03653398422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8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658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592" y="2708920"/>
            <a:ext cx="6768752" cy="1152128"/>
          </a:xfrm>
        </p:spPr>
        <p:txBody>
          <a:bodyPr/>
          <a:lstStyle/>
          <a:p>
            <a:r>
              <a:rPr lang="en-GB" sz="6000" dirty="0"/>
              <a:t>Economic change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CFC2C4-8253-EC2D-4842-D2489F253DF3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9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157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3948</TotalTime>
  <Words>724</Words>
  <Application>Microsoft Office PowerPoint</Application>
  <PresentationFormat>Widescreen</PresentationFormat>
  <Paragraphs>247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 2</vt:lpstr>
      <vt:lpstr>Flow</vt:lpstr>
      <vt:lpstr>How Britain has changed in my lifetime</vt:lpstr>
      <vt:lpstr>Mohammed Amin</vt:lpstr>
      <vt:lpstr>Manchester my home</vt:lpstr>
      <vt:lpstr>Synopsis</vt:lpstr>
      <vt:lpstr>History / Your lifetime</vt:lpstr>
      <vt:lpstr>PowerPoint Presentation</vt:lpstr>
      <vt:lpstr>Measurable things</vt:lpstr>
      <vt:lpstr>Seven sets of numbers</vt:lpstr>
      <vt:lpstr>Economic change</vt:lpstr>
      <vt:lpstr>GDP per capita (ONS 2019 prices £)</vt:lpstr>
      <vt:lpstr>My first calculator</vt:lpstr>
      <vt:lpstr>Education levels</vt:lpstr>
      <vt:lpstr>Higher education participation</vt:lpstr>
      <vt:lpstr>Technology</vt:lpstr>
      <vt:lpstr>What I wanted as a teenager</vt:lpstr>
      <vt:lpstr>Biological knowledge</vt:lpstr>
      <vt:lpstr>Television</vt:lpstr>
      <vt:lpstr>Explosion of choice</vt:lpstr>
      <vt:lpstr>Travel</vt:lpstr>
      <vt:lpstr>Britons travelling abroad</vt:lpstr>
      <vt:lpstr>Amin family</vt:lpstr>
      <vt:lpstr>Why travel matters</vt:lpstr>
      <vt:lpstr>Ethnic diversity</vt:lpstr>
      <vt:lpstr>UK demographics</vt:lpstr>
      <vt:lpstr>Religious diversity</vt:lpstr>
      <vt:lpstr>UK religious composition 1950</vt:lpstr>
      <vt:lpstr>England &amp; Wales 2021 census</vt:lpstr>
      <vt:lpstr>What the numbers mean</vt:lpstr>
      <vt:lpstr>British Empire 1919-1939</vt:lpstr>
      <vt:lpstr>British Empire statistics</vt:lpstr>
      <vt:lpstr>UK 2023</vt:lpstr>
      <vt:lpstr>Compared to 1950, Britons today are…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Sukuk Taxation Issues from a UK Market Perspective</dc:title>
  <dc:creator>Mohammed Amin</dc:creator>
  <cp:lastModifiedBy>Mohammed Amin</cp:lastModifiedBy>
  <cp:revision>506</cp:revision>
  <cp:lastPrinted>2018-03-12T11:45:15Z</cp:lastPrinted>
  <dcterms:created xsi:type="dcterms:W3CDTF">2010-04-20T14:08:55Z</dcterms:created>
  <dcterms:modified xsi:type="dcterms:W3CDTF">2023-02-12T21:05:31Z</dcterms:modified>
</cp:coreProperties>
</file>